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39" r:id="rId3"/>
    <p:sldId id="320" r:id="rId4"/>
    <p:sldId id="371" r:id="rId5"/>
    <p:sldId id="269" r:id="rId6"/>
    <p:sldId id="340" r:id="rId7"/>
    <p:sldId id="302" r:id="rId8"/>
    <p:sldId id="311" r:id="rId9"/>
    <p:sldId id="313" r:id="rId10"/>
    <p:sldId id="315" r:id="rId11"/>
    <p:sldId id="317" r:id="rId12"/>
    <p:sldId id="345" r:id="rId13"/>
    <p:sldId id="369" r:id="rId14"/>
    <p:sldId id="34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ine Douglas" initials="PD"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9" autoAdjust="0"/>
    <p:restoredTop sz="94660"/>
  </p:normalViewPr>
  <p:slideViewPr>
    <p:cSldViewPr showGuides="1">
      <p:cViewPr varScale="1">
        <p:scale>
          <a:sx n="109" d="100"/>
          <a:sy n="109" d="100"/>
        </p:scale>
        <p:origin x="1644" y="88"/>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9BDE41-FB2B-46DC-87DE-CFC0984E8EC1}" type="datetimeFigureOut">
              <a:rPr lang="en-GB" smtClean="0"/>
              <a:t>23/11/2020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179B55-C691-4B17-B1CB-00150761CC9E}" type="slidenum">
              <a:rPr lang="en-GB" smtClean="0"/>
              <a:t>‹#›</a:t>
            </a:fld>
            <a:endParaRPr lang="en-GB" dirty="0"/>
          </a:p>
        </p:txBody>
      </p:sp>
    </p:spTree>
    <p:extLst>
      <p:ext uri="{BB962C8B-B14F-4D97-AF65-F5344CB8AC3E}">
        <p14:creationId xmlns:p14="http://schemas.microsoft.com/office/powerpoint/2010/main" val="2533062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1 in 4 female aid workers report being sexually assaulted while on mission </a:t>
            </a:r>
            <a:r>
              <a:rPr lang="en-US" sz="1400" b="1" dirty="0"/>
              <a:t>(69% didn’t report the abuse, 35% had experienced more than one assault, deep dissatisfaction with how their organization handled the incident).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p>
            <a:pPr marL="0" indent="0">
              <a:buFont typeface="Arial" panose="020B0604020202020204" pitchFamily="34" charset="0"/>
              <a:buNone/>
            </a:pPr>
            <a:endParaRPr lang="en-GB" sz="1400" dirty="0">
              <a:latin typeface="Arial]"/>
            </a:endParaRPr>
          </a:p>
        </p:txBody>
      </p:sp>
      <p:sp>
        <p:nvSpPr>
          <p:cNvPr id="4" name="Slide Number Placeholder 3"/>
          <p:cNvSpPr>
            <a:spLocks noGrp="1"/>
          </p:cNvSpPr>
          <p:nvPr>
            <p:ph type="sldNum" sz="quarter" idx="10"/>
          </p:nvPr>
        </p:nvSpPr>
        <p:spPr/>
        <p:txBody>
          <a:bodyPr/>
          <a:lstStyle/>
          <a:p>
            <a:fld id="{E6FA48AC-B490-4A87-AA9E-A206B9EE52CE}" type="slidenum">
              <a:rPr lang="en-GB" smtClean="0"/>
              <a:t>2</a:t>
            </a:fld>
            <a:endParaRPr lang="en-GB" dirty="0"/>
          </a:p>
        </p:txBody>
      </p:sp>
    </p:spTree>
    <p:extLst>
      <p:ext uri="{BB962C8B-B14F-4D97-AF65-F5344CB8AC3E}">
        <p14:creationId xmlns:p14="http://schemas.microsoft.com/office/powerpoint/2010/main" val="4074959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400" b="0" u="none" dirty="0"/>
          </a:p>
          <a:p>
            <a:endParaRPr lang="en-US" sz="1400" b="1" u="sng" dirty="0"/>
          </a:p>
          <a:p>
            <a:endParaRPr lang="en-US" sz="1400" dirty="0">
              <a:solidFill>
                <a:srgbClr val="0000FF"/>
              </a:solidFill>
            </a:endParaRPr>
          </a:p>
          <a:p>
            <a:endParaRPr lang="en-AU" sz="1400" b="1" u="sng" dirty="0">
              <a:latin typeface="Arial]"/>
            </a:endParaRPr>
          </a:p>
          <a:p>
            <a:endParaRPr lang="en-AU" sz="1400" b="1" dirty="0">
              <a:latin typeface="Arial]"/>
            </a:endParaRPr>
          </a:p>
          <a:p>
            <a:endParaRPr lang="en-GB" sz="1400" dirty="0">
              <a:latin typeface="Arial]"/>
            </a:endParaRPr>
          </a:p>
        </p:txBody>
      </p:sp>
      <p:sp>
        <p:nvSpPr>
          <p:cNvPr id="4" name="Slide Number Placeholder 3"/>
          <p:cNvSpPr>
            <a:spLocks noGrp="1"/>
          </p:cNvSpPr>
          <p:nvPr>
            <p:ph type="sldNum" sz="quarter" idx="10"/>
          </p:nvPr>
        </p:nvSpPr>
        <p:spPr/>
        <p:txBody>
          <a:bodyPr/>
          <a:lstStyle/>
          <a:p>
            <a:fld id="{E6FA48AC-B490-4A87-AA9E-A206B9EE52CE}" type="slidenum">
              <a:rPr lang="en-GB" smtClean="0"/>
              <a:t>3</a:t>
            </a:fld>
            <a:endParaRPr lang="en-GB" dirty="0"/>
          </a:p>
        </p:txBody>
      </p:sp>
    </p:spTree>
    <p:extLst>
      <p:ext uri="{BB962C8B-B14F-4D97-AF65-F5344CB8AC3E}">
        <p14:creationId xmlns:p14="http://schemas.microsoft.com/office/powerpoint/2010/main" val="1072470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GB" sz="1200" b="0" kern="1200" dirty="0">
                <a:solidFill>
                  <a:schemeClr val="tx1"/>
                </a:solidFill>
                <a:effectLst/>
                <a:latin typeface="+mn-lt"/>
                <a:ea typeface="+mn-ea"/>
                <a:cs typeface="+mn-cs"/>
              </a:rPr>
              <a:t> Important that we are using agreed language across </a:t>
            </a:r>
            <a:r>
              <a:rPr lang="en-GB" sz="1200" b="0" kern="1200" dirty="0" err="1">
                <a:solidFill>
                  <a:schemeClr val="tx1"/>
                </a:solidFill>
                <a:effectLst/>
                <a:latin typeface="+mn-lt"/>
                <a:ea typeface="+mn-ea"/>
                <a:cs typeface="+mn-cs"/>
              </a:rPr>
              <a:t>Ukaid</a:t>
            </a:r>
            <a:r>
              <a:rPr lang="en-GB" sz="1200" b="0" kern="1200" dirty="0">
                <a:solidFill>
                  <a:schemeClr val="tx1"/>
                </a:solidFill>
                <a:effectLst/>
                <a:latin typeface="+mn-lt"/>
                <a:ea typeface="+mn-ea"/>
                <a:cs typeface="+mn-cs"/>
              </a:rPr>
              <a:t> </a:t>
            </a:r>
            <a:r>
              <a:rPr lang="en-GB" sz="1200" b="0" kern="1200" baseline="0" dirty="0">
                <a:solidFill>
                  <a:schemeClr val="tx1"/>
                </a:solidFill>
                <a:effectLst/>
                <a:latin typeface="+mn-lt"/>
                <a:ea typeface="+mn-ea"/>
                <a:cs typeface="+mn-cs"/>
              </a:rPr>
              <a:t>and with partners where we can.</a:t>
            </a:r>
            <a:endParaRPr lang="en-GB" sz="1200" b="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AEC373C-FA21-4E15-8056-891661319D1C}"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3688790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6:notes"/>
          <p:cNvSpPr>
            <a:spLocks noGrp="1" noRot="1" noChangeAspect="1"/>
          </p:cNvSpPr>
          <p:nvPr>
            <p:ph type="sldImg" idx="2"/>
          </p:nvPr>
        </p:nvSpPr>
        <p:spPr>
          <a:xfrm>
            <a:off x="1109663" y="698500"/>
            <a:ext cx="4657725" cy="3494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6:notes"/>
          <p:cNvSpPr txBox="1">
            <a:spLocks noGrp="1"/>
          </p:cNvSpPr>
          <p:nvPr>
            <p:ph type="body" idx="1"/>
          </p:nvPr>
        </p:nvSpPr>
        <p:spPr>
          <a:xfrm>
            <a:off x="687705" y="4424839"/>
            <a:ext cx="5501640" cy="4191953"/>
          </a:xfrm>
          <a:prstGeom prst="rect">
            <a:avLst/>
          </a:prstGeom>
          <a:noFill/>
          <a:ln>
            <a:noFill/>
          </a:ln>
        </p:spPr>
        <p:txBody>
          <a:bodyPr spcFirstLastPara="1" wrap="square" lIns="92518" tIns="46247" rIns="92518" bIns="46247" anchor="t" anchorCtr="0">
            <a:noAutofit/>
          </a:bodyPr>
          <a:lstStyle/>
          <a:p>
            <a:pPr marL="0" indent="0"/>
            <a:r>
              <a:rPr lang="en-GB" sz="1100" b="1" dirty="0"/>
              <a:t>Women </a:t>
            </a:r>
            <a:r>
              <a:rPr lang="en-GB" sz="1100" dirty="0"/>
              <a:t>are likely to be at an increased risk of experiencing SEAH where communities see an influx of male workers combined with high levels of need. For example, woman raped in quarantine centres. Women who head up households and who are affected by poverty are likely to see their coping strategies seriously impacted by lockdowns leading many to have to resort to negative coping strategies such as providing transactional sex. Women who are forced to move around despite lockdowns are also more likely to be vulnerable to SEAH at the hands of security forces tasked with upholding the lockdown.  </a:t>
            </a:r>
            <a:endParaRPr dirty="0"/>
          </a:p>
          <a:p>
            <a:pPr marL="0" indent="0"/>
            <a:r>
              <a:rPr lang="en-GB" sz="1100" b="1" dirty="0"/>
              <a:t>Girls, especially adolescent girls,</a:t>
            </a:r>
            <a:r>
              <a:rPr lang="en-GB" sz="1100" dirty="0"/>
              <a:t> are likely to be at an increased risk of SEAH due to both their age and their gender. School closures and the economic impact of COVID-19 increases the likelihood that adolescent girls will be taken advantaged of and end up being sexually exploited to gain access to resources. Girls’ normal safety net and access to reporting mechanisms are also likely to be affected. Girls living and working on the streets, girls with disabilities and migrant girls are likely to be especially at risk of SEAH. </a:t>
            </a:r>
            <a:endParaRPr dirty="0"/>
          </a:p>
          <a:p>
            <a:pPr marL="0" indent="0"/>
            <a:r>
              <a:rPr lang="en-GB" sz="1100" b="1" dirty="0"/>
              <a:t>Boys</a:t>
            </a:r>
            <a:r>
              <a:rPr lang="en-GB" sz="1100" dirty="0"/>
              <a:t> are particularly vulnerable to SEAH due to their age. Boys may experience an increase in SEAH as a result of separation from their usual caregivers (due to quarantine requirements, or severe illness/death). The closure of schools will also affect their access to safety nets, especially for those most at risk, including child headed households, separated and unaccompanied boys, boys affected by conflict or living in refugees camps and boys living and/or working on the street.</a:t>
            </a:r>
            <a:endParaRPr dirty="0"/>
          </a:p>
          <a:p>
            <a:pPr marL="0" indent="0"/>
            <a:r>
              <a:rPr lang="en-GB" sz="1100" b="1" dirty="0"/>
              <a:t>People with disabilities, </a:t>
            </a:r>
            <a:r>
              <a:rPr lang="en-GB" sz="1100" dirty="0"/>
              <a:t>especially women with disabilities and individuals with intellectual impairments are at higher risk of experiencing SEAH due to widespread discrimination against them. Owing to widely held social norms, many people with disabilities are excluded from engaging in paid work and may have to rely on trading aid for sex. People with disabilities are also likely to experience SEAH over a longer period of time compared to people without disabilities. This is because they are less likely to be included in awareness raising activities on how to report SEAH and even when they disclose an incident of SEAH, they are less likely to be believed.</a:t>
            </a:r>
            <a:endParaRPr dirty="0"/>
          </a:p>
          <a:p>
            <a:pPr marL="0" indent="0"/>
            <a:r>
              <a:rPr lang="en-GB" sz="1100" b="1" dirty="0"/>
              <a:t>Lesbian, gay, bi- and transsexual (LGBTQ+) people,</a:t>
            </a:r>
            <a:r>
              <a:rPr lang="en-GB" sz="1100" dirty="0"/>
              <a:t> are likely to be at increased risk of experiencing SEAH due to widespread economic, social, and political discrimination against them. LGBTQ+ aid workers are also at high risk of experiencing SEAH.    </a:t>
            </a:r>
            <a:endParaRPr dirty="0"/>
          </a:p>
          <a:p>
            <a:pPr marL="0" indent="0"/>
            <a:r>
              <a:rPr lang="en-GB" sz="1100" b="1" dirty="0"/>
              <a:t>People in current and emerging crises situations, especially those in refugee camps or fleeing violence </a:t>
            </a:r>
            <a:r>
              <a:rPr lang="en-GB" sz="1100" dirty="0"/>
              <a:t>are likely to be at particularly high risk of SEAH.</a:t>
            </a:r>
            <a:r>
              <a:rPr lang="en-GB" sz="1100" b="1" dirty="0"/>
              <a:t> </a:t>
            </a:r>
            <a:r>
              <a:rPr lang="en-GB" sz="1100" dirty="0"/>
              <a:t>This is a result of their greater reliance on aid workers for assistance and the lower likelihood that they will have access to information on SEAH. </a:t>
            </a:r>
            <a:endParaRPr dirty="0"/>
          </a:p>
          <a:p>
            <a:pPr marL="0" indent="0"/>
            <a:r>
              <a:rPr lang="en-GB" sz="1100" b="1" dirty="0"/>
              <a:t>Women working on frontline service delivery (such as part of the health response), </a:t>
            </a:r>
            <a:r>
              <a:rPr lang="en-GB" sz="1100" dirty="0"/>
              <a:t>are likely to be vulnerable to already high levels of workplace violence, including SEAH perpetrated by both colleagues, patients, and relatives of patients. This is likely to be intensified due to high levels of stress owing to COVID-19, a concentration of power within the health system and shortages of personal protective equipment (PPE). </a:t>
            </a:r>
            <a:endParaRPr dirty="0"/>
          </a:p>
          <a:p>
            <a:pPr marL="0" indent="0">
              <a:buClr>
                <a:schemeClr val="dk1"/>
              </a:buClr>
              <a:buSzPts val="1200"/>
            </a:pPr>
            <a:endParaRPr b="0" dirty="0"/>
          </a:p>
        </p:txBody>
      </p:sp>
      <p:sp>
        <p:nvSpPr>
          <p:cNvPr id="179" name="Google Shape;179;p16:notes"/>
          <p:cNvSpPr txBox="1">
            <a:spLocks noGrp="1"/>
          </p:cNvSpPr>
          <p:nvPr>
            <p:ph type="sldNum" idx="12"/>
          </p:nvPr>
        </p:nvSpPr>
        <p:spPr>
          <a:xfrm>
            <a:off x="3895404" y="8848061"/>
            <a:ext cx="2980055" cy="465772"/>
          </a:xfrm>
          <a:prstGeom prst="rect">
            <a:avLst/>
          </a:prstGeom>
          <a:noFill/>
          <a:ln>
            <a:noFill/>
          </a:ln>
        </p:spPr>
        <p:txBody>
          <a:bodyPr spcFirstLastPara="1" wrap="square" lIns="92518" tIns="46247" rIns="92518" bIns="46247" anchor="b" anchorCtr="0">
            <a:noAutofit/>
          </a:bodyPr>
          <a:lstStyle/>
          <a:p>
            <a:pPr algn="r"/>
            <a:fld id="{00000000-1234-1234-1234-123412341234}" type="slidenum">
              <a:rPr lang="en-GB"/>
              <a:pPr algn="r"/>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2000" b="1" dirty="0"/>
              <a:t>Q: HOW CAN YOU CONTRIBUTE TO </a:t>
            </a:r>
            <a:r>
              <a:rPr lang="en-US" sz="2000" b="1" dirty="0" err="1"/>
              <a:t>UKaid</a:t>
            </a:r>
            <a:r>
              <a:rPr lang="en-US" sz="2000" b="1" dirty="0"/>
              <a:t> OBJECTIVES ON SAFEGUARDING?</a:t>
            </a:r>
          </a:p>
        </p:txBody>
      </p:sp>
      <p:sp>
        <p:nvSpPr>
          <p:cNvPr id="4" name="Slide Number Placeholder 3"/>
          <p:cNvSpPr>
            <a:spLocks noGrp="1"/>
          </p:cNvSpPr>
          <p:nvPr>
            <p:ph type="sldNum" sz="quarter" idx="10"/>
          </p:nvPr>
        </p:nvSpPr>
        <p:spPr/>
        <p:txBody>
          <a:bodyPr/>
          <a:lstStyle/>
          <a:p>
            <a:fld id="{E6FA48AC-B490-4A87-AA9E-A206B9EE52CE}" type="slidenum">
              <a:rPr lang="en-GB" smtClean="0"/>
              <a:t>6</a:t>
            </a:fld>
            <a:endParaRPr lang="en-GB" dirty="0"/>
          </a:p>
        </p:txBody>
      </p:sp>
    </p:spTree>
    <p:extLst>
      <p:ext uri="{BB962C8B-B14F-4D97-AF65-F5344CB8AC3E}">
        <p14:creationId xmlns:p14="http://schemas.microsoft.com/office/powerpoint/2010/main" val="2451354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257168" indent="0" algn="ctr">
              <a:buNone/>
              <a:defRPr>
                <a:solidFill>
                  <a:schemeClr val="tx1">
                    <a:tint val="75000"/>
                  </a:schemeClr>
                </a:solidFill>
              </a:defRPr>
            </a:lvl2pPr>
            <a:lvl3pPr marL="514337" indent="0" algn="ctr">
              <a:buNone/>
              <a:defRPr>
                <a:solidFill>
                  <a:schemeClr val="tx1">
                    <a:tint val="75000"/>
                  </a:schemeClr>
                </a:solidFill>
              </a:defRPr>
            </a:lvl3pPr>
            <a:lvl4pPr marL="771506" indent="0" algn="ctr">
              <a:buNone/>
              <a:defRPr>
                <a:solidFill>
                  <a:schemeClr val="tx1">
                    <a:tint val="75000"/>
                  </a:schemeClr>
                </a:solidFill>
              </a:defRPr>
            </a:lvl4pPr>
            <a:lvl5pPr marL="1028675" indent="0" algn="ctr">
              <a:buNone/>
              <a:defRPr>
                <a:solidFill>
                  <a:schemeClr val="tx1">
                    <a:tint val="75000"/>
                  </a:schemeClr>
                </a:solidFill>
              </a:defRPr>
            </a:lvl5pPr>
            <a:lvl6pPr marL="1285843" indent="0" algn="ctr">
              <a:buNone/>
              <a:defRPr>
                <a:solidFill>
                  <a:schemeClr val="tx1">
                    <a:tint val="75000"/>
                  </a:schemeClr>
                </a:solidFill>
              </a:defRPr>
            </a:lvl6pPr>
            <a:lvl7pPr marL="1543012" indent="0" algn="ctr">
              <a:buNone/>
              <a:defRPr>
                <a:solidFill>
                  <a:schemeClr val="tx1">
                    <a:tint val="75000"/>
                  </a:schemeClr>
                </a:solidFill>
              </a:defRPr>
            </a:lvl7pPr>
            <a:lvl8pPr marL="1800180" indent="0" algn="ctr">
              <a:buNone/>
              <a:defRPr>
                <a:solidFill>
                  <a:schemeClr val="tx1">
                    <a:tint val="75000"/>
                  </a:schemeClr>
                </a:solidFill>
              </a:defRPr>
            </a:lvl8pPr>
            <a:lvl9pPr marL="205734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3737717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148145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6"/>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56"/>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272216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2170961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8"/>
            <a:ext cx="7772400" cy="1362075"/>
          </a:xfrm>
        </p:spPr>
        <p:txBody>
          <a:bodyPr anchor="t"/>
          <a:lstStyle>
            <a:lvl1pPr algn="l">
              <a:defRPr sz="225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125">
                <a:solidFill>
                  <a:schemeClr val="tx1">
                    <a:tint val="75000"/>
                  </a:schemeClr>
                </a:solidFill>
              </a:defRPr>
            </a:lvl1pPr>
            <a:lvl2pPr marL="257168" indent="0">
              <a:buNone/>
              <a:defRPr sz="1013">
                <a:solidFill>
                  <a:schemeClr val="tx1">
                    <a:tint val="75000"/>
                  </a:schemeClr>
                </a:solidFill>
              </a:defRPr>
            </a:lvl2pPr>
            <a:lvl3pPr marL="514337" indent="0">
              <a:buNone/>
              <a:defRPr sz="900">
                <a:solidFill>
                  <a:schemeClr val="tx1">
                    <a:tint val="75000"/>
                  </a:schemeClr>
                </a:solidFill>
              </a:defRPr>
            </a:lvl3pPr>
            <a:lvl4pPr marL="771506" indent="0">
              <a:buNone/>
              <a:defRPr sz="788">
                <a:solidFill>
                  <a:schemeClr val="tx1">
                    <a:tint val="75000"/>
                  </a:schemeClr>
                </a:solidFill>
              </a:defRPr>
            </a:lvl4pPr>
            <a:lvl5pPr marL="1028675" indent="0">
              <a:buNone/>
              <a:defRPr sz="788">
                <a:solidFill>
                  <a:schemeClr val="tx1">
                    <a:tint val="75000"/>
                  </a:schemeClr>
                </a:solidFill>
              </a:defRPr>
            </a:lvl5pPr>
            <a:lvl6pPr marL="1285843" indent="0">
              <a:buNone/>
              <a:defRPr sz="788">
                <a:solidFill>
                  <a:schemeClr val="tx1">
                    <a:tint val="75000"/>
                  </a:schemeClr>
                </a:solidFill>
              </a:defRPr>
            </a:lvl6pPr>
            <a:lvl7pPr marL="1543012" indent="0">
              <a:buNone/>
              <a:defRPr sz="788">
                <a:solidFill>
                  <a:schemeClr val="tx1">
                    <a:tint val="75000"/>
                  </a:schemeClr>
                </a:solidFill>
              </a:defRPr>
            </a:lvl7pPr>
            <a:lvl8pPr marL="1800180" indent="0">
              <a:buNone/>
              <a:defRPr sz="788">
                <a:solidFill>
                  <a:schemeClr val="tx1">
                    <a:tint val="75000"/>
                  </a:schemeClr>
                </a:solidFill>
              </a:defRPr>
            </a:lvl8pPr>
            <a:lvl9pPr marL="2057348"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1087074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6"/>
            <a:ext cx="4038600" cy="4525963"/>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6"/>
            <a:ext cx="4038600" cy="4525963"/>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284666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350" b="1"/>
            </a:lvl1pPr>
            <a:lvl2pPr marL="257168" indent="0">
              <a:buNone/>
              <a:defRPr sz="1125" b="1"/>
            </a:lvl2pPr>
            <a:lvl3pPr marL="514337" indent="0">
              <a:buNone/>
              <a:defRPr sz="1013" b="1"/>
            </a:lvl3pPr>
            <a:lvl4pPr marL="771506" indent="0">
              <a:buNone/>
              <a:defRPr sz="900" b="1"/>
            </a:lvl4pPr>
            <a:lvl5pPr marL="1028675" indent="0">
              <a:buNone/>
              <a:defRPr sz="900" b="1"/>
            </a:lvl5pPr>
            <a:lvl6pPr marL="1285843" indent="0">
              <a:buNone/>
              <a:defRPr sz="900" b="1"/>
            </a:lvl6pPr>
            <a:lvl7pPr marL="1543012" indent="0">
              <a:buNone/>
              <a:defRPr sz="900" b="1"/>
            </a:lvl7pPr>
            <a:lvl8pPr marL="1800180" indent="0">
              <a:buNone/>
              <a:defRPr sz="900" b="1"/>
            </a:lvl8pPr>
            <a:lvl9pPr marL="2057348" indent="0">
              <a:buNone/>
              <a:defRPr sz="9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34" y="1535113"/>
            <a:ext cx="4041775" cy="639762"/>
          </a:xfrm>
        </p:spPr>
        <p:txBody>
          <a:bodyPr anchor="b"/>
          <a:lstStyle>
            <a:lvl1pPr marL="0" indent="0">
              <a:buNone/>
              <a:defRPr sz="1350" b="1"/>
            </a:lvl1pPr>
            <a:lvl2pPr marL="257168" indent="0">
              <a:buNone/>
              <a:defRPr sz="1125" b="1"/>
            </a:lvl2pPr>
            <a:lvl3pPr marL="514337" indent="0">
              <a:buNone/>
              <a:defRPr sz="1013" b="1"/>
            </a:lvl3pPr>
            <a:lvl4pPr marL="771506" indent="0">
              <a:buNone/>
              <a:defRPr sz="900" b="1"/>
            </a:lvl4pPr>
            <a:lvl5pPr marL="1028675" indent="0">
              <a:buNone/>
              <a:defRPr sz="900" b="1"/>
            </a:lvl5pPr>
            <a:lvl6pPr marL="1285843" indent="0">
              <a:buNone/>
              <a:defRPr sz="900" b="1"/>
            </a:lvl6pPr>
            <a:lvl7pPr marL="1543012" indent="0">
              <a:buNone/>
              <a:defRPr sz="900" b="1"/>
            </a:lvl7pPr>
            <a:lvl8pPr marL="1800180" indent="0">
              <a:buNone/>
              <a:defRPr sz="900" b="1"/>
            </a:lvl8pPr>
            <a:lvl9pPr marL="2057348" indent="0">
              <a:buNone/>
              <a:defRPr sz="900" b="1"/>
            </a:lvl9pPr>
          </a:lstStyle>
          <a:p>
            <a:pPr lvl="0"/>
            <a:r>
              <a:rPr lang="en-US"/>
              <a:t>Click to edit Master text styles</a:t>
            </a:r>
          </a:p>
        </p:txBody>
      </p:sp>
      <p:sp>
        <p:nvSpPr>
          <p:cNvPr id="6" name="Content Placeholder 5"/>
          <p:cNvSpPr>
            <a:spLocks noGrp="1"/>
          </p:cNvSpPr>
          <p:nvPr>
            <p:ph sz="quarter" idx="4"/>
          </p:nvPr>
        </p:nvSpPr>
        <p:spPr>
          <a:xfrm>
            <a:off x="4645034" y="2174875"/>
            <a:ext cx="4041775" cy="3951288"/>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267347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117972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3166346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125" b="1"/>
            </a:lvl1pPr>
          </a:lstStyle>
          <a:p>
            <a:r>
              <a:rPr lang="en-US"/>
              <a:t>Click to edit Master title style</a:t>
            </a:r>
            <a:endParaRPr lang="en-GB"/>
          </a:p>
        </p:txBody>
      </p:sp>
      <p:sp>
        <p:nvSpPr>
          <p:cNvPr id="3" name="Content Placeholder 2"/>
          <p:cNvSpPr>
            <a:spLocks noGrp="1"/>
          </p:cNvSpPr>
          <p:nvPr>
            <p:ph idx="1"/>
          </p:nvPr>
        </p:nvSpPr>
        <p:spPr>
          <a:xfrm>
            <a:off x="3575050" y="273068"/>
            <a:ext cx="5111750" cy="5853113"/>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3"/>
            <a:ext cx="3008313" cy="4691063"/>
          </a:xfrm>
        </p:spPr>
        <p:txBody>
          <a:bodyPr/>
          <a:lstStyle>
            <a:lvl1pPr marL="0" indent="0">
              <a:buNone/>
              <a:defRPr sz="788"/>
            </a:lvl1pPr>
            <a:lvl2pPr marL="257168" indent="0">
              <a:buNone/>
              <a:defRPr sz="675"/>
            </a:lvl2pPr>
            <a:lvl3pPr marL="514337" indent="0">
              <a:buNone/>
              <a:defRPr sz="563"/>
            </a:lvl3pPr>
            <a:lvl4pPr marL="771506" indent="0">
              <a:buNone/>
              <a:defRPr sz="506"/>
            </a:lvl4pPr>
            <a:lvl5pPr marL="1028675" indent="0">
              <a:buNone/>
              <a:defRPr sz="506"/>
            </a:lvl5pPr>
            <a:lvl6pPr marL="1285843" indent="0">
              <a:buNone/>
              <a:defRPr sz="506"/>
            </a:lvl6pPr>
            <a:lvl7pPr marL="1543012" indent="0">
              <a:buNone/>
              <a:defRPr sz="506"/>
            </a:lvl7pPr>
            <a:lvl8pPr marL="1800180" indent="0">
              <a:buNone/>
              <a:defRPr sz="506"/>
            </a:lvl8pPr>
            <a:lvl9pPr marL="2057348"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119668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125"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1800"/>
            </a:lvl1pPr>
            <a:lvl2pPr marL="257168" indent="0">
              <a:buNone/>
              <a:defRPr sz="1575"/>
            </a:lvl2pPr>
            <a:lvl3pPr marL="514337" indent="0">
              <a:buNone/>
              <a:defRPr sz="1350"/>
            </a:lvl3pPr>
            <a:lvl4pPr marL="771506" indent="0">
              <a:buNone/>
              <a:defRPr sz="1125"/>
            </a:lvl4pPr>
            <a:lvl5pPr marL="1028675" indent="0">
              <a:buNone/>
              <a:defRPr sz="1125"/>
            </a:lvl5pPr>
            <a:lvl6pPr marL="1285843" indent="0">
              <a:buNone/>
              <a:defRPr sz="1125"/>
            </a:lvl6pPr>
            <a:lvl7pPr marL="1543012" indent="0">
              <a:buNone/>
              <a:defRPr sz="1125"/>
            </a:lvl7pPr>
            <a:lvl8pPr marL="1800180" indent="0">
              <a:buNone/>
              <a:defRPr sz="1125"/>
            </a:lvl8pPr>
            <a:lvl9pPr marL="2057348" indent="0">
              <a:buNone/>
              <a:defRPr sz="1125"/>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788"/>
            </a:lvl1pPr>
            <a:lvl2pPr marL="257168" indent="0">
              <a:buNone/>
              <a:defRPr sz="675"/>
            </a:lvl2pPr>
            <a:lvl3pPr marL="514337" indent="0">
              <a:buNone/>
              <a:defRPr sz="563"/>
            </a:lvl3pPr>
            <a:lvl4pPr marL="771506" indent="0">
              <a:buNone/>
              <a:defRPr sz="506"/>
            </a:lvl4pPr>
            <a:lvl5pPr marL="1028675" indent="0">
              <a:buNone/>
              <a:defRPr sz="506"/>
            </a:lvl5pPr>
            <a:lvl6pPr marL="1285843" indent="0">
              <a:buNone/>
              <a:defRPr sz="506"/>
            </a:lvl6pPr>
            <a:lvl7pPr marL="1543012" indent="0">
              <a:buNone/>
              <a:defRPr sz="506"/>
            </a:lvl7pPr>
            <a:lvl8pPr marL="1800180" indent="0">
              <a:buNone/>
              <a:defRPr sz="506"/>
            </a:lvl8pPr>
            <a:lvl9pPr marL="2057348"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F72FDE44-1C25-4D70-A7BF-4A7C69319798}" type="datetimeFigureOut">
              <a:rPr lang="en-GB" smtClean="0"/>
              <a:t>23/11/2020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729DD1E-C98B-4A6C-95F9-2060AB273EC8}" type="slidenum">
              <a:rPr lang="en-GB" smtClean="0"/>
              <a:t>‹#›</a:t>
            </a:fld>
            <a:endParaRPr lang="en-GB" dirty="0"/>
          </a:p>
        </p:txBody>
      </p:sp>
    </p:spTree>
    <p:extLst>
      <p:ext uri="{BB962C8B-B14F-4D97-AF65-F5344CB8AC3E}">
        <p14:creationId xmlns:p14="http://schemas.microsoft.com/office/powerpoint/2010/main" val="4287043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68"/>
            <a:ext cx="21336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F72FDE44-1C25-4D70-A7BF-4A7C69319798}" type="datetimeFigureOut">
              <a:rPr lang="en-GB" smtClean="0"/>
              <a:t>23/11/2020</a:t>
            </a:fld>
            <a:endParaRPr lang="en-GB" dirty="0"/>
          </a:p>
        </p:txBody>
      </p:sp>
      <p:sp>
        <p:nvSpPr>
          <p:cNvPr id="5" name="Footer Placeholder 4"/>
          <p:cNvSpPr>
            <a:spLocks noGrp="1"/>
          </p:cNvSpPr>
          <p:nvPr>
            <p:ph type="ftr" sz="quarter" idx="3"/>
          </p:nvPr>
        </p:nvSpPr>
        <p:spPr>
          <a:xfrm>
            <a:off x="3124200" y="6356368"/>
            <a:ext cx="28956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68"/>
            <a:ext cx="21336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D729DD1E-C98B-4A6C-95F9-2060AB273EC8}" type="slidenum">
              <a:rPr lang="en-GB" smtClean="0"/>
              <a:t>‹#›</a:t>
            </a:fld>
            <a:endParaRPr lang="en-GB" dirty="0"/>
          </a:p>
        </p:txBody>
      </p:sp>
      <p:sp>
        <p:nvSpPr>
          <p:cNvPr id="7" name="MSIPCMContentMarking" descr="{&quot;HashCode&quot;:-1291824593,&quot;Placement&quot;:&quot;Header&quot;,&quot;Top&quot;:0.0,&quot;Left&quot;:0.0,&quot;SlideWidth&quot;:720,&quot;SlideHeight&quot;:540}">
            <a:extLst>
              <a:ext uri="{FF2B5EF4-FFF2-40B4-BE49-F238E27FC236}">
                <a16:creationId xmlns:a16="http://schemas.microsoft.com/office/drawing/2014/main" id="{8F666FEE-2790-41CF-8B77-57F1EBFB7401}"/>
              </a:ext>
            </a:extLst>
          </p:cNvPr>
          <p:cNvSpPr txBox="1"/>
          <p:nvPr userDrawn="1"/>
        </p:nvSpPr>
        <p:spPr>
          <a:xfrm>
            <a:off x="0" y="0"/>
            <a:ext cx="733923"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3525329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4337" rtl="0" eaLnBrk="1" latinLnBrk="0" hangingPunct="1">
        <a:spcBef>
          <a:spcPct val="0"/>
        </a:spcBef>
        <a:buNone/>
        <a:defRPr sz="2475" kern="1200">
          <a:solidFill>
            <a:schemeClr val="tx1"/>
          </a:solidFill>
          <a:latin typeface="+mj-lt"/>
          <a:ea typeface="+mj-ea"/>
          <a:cs typeface="+mj-cs"/>
        </a:defRPr>
      </a:lvl1pPr>
    </p:titleStyle>
    <p:bodyStyle>
      <a:lvl1pPr marL="192876" indent="-192876" algn="l" defTabSz="514337"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417899" indent="-160731" algn="l" defTabSz="514337"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2pPr>
      <a:lvl3pPr marL="642922" indent="-128585" algn="l" defTabSz="514337" rtl="0" eaLnBrk="1" latinLnBrk="0" hangingPunct="1">
        <a:spcBef>
          <a:spcPct val="20000"/>
        </a:spcBef>
        <a:buFont typeface="Arial" panose="020B0604020202020204" pitchFamily="34" charset="0"/>
        <a:buChar char="•"/>
        <a:defRPr sz="1350" kern="1200">
          <a:solidFill>
            <a:schemeClr val="tx1"/>
          </a:solidFill>
          <a:latin typeface="+mn-lt"/>
          <a:ea typeface="+mn-ea"/>
          <a:cs typeface="+mn-cs"/>
        </a:defRPr>
      </a:lvl3pPr>
      <a:lvl4pPr marL="900091" indent="-128585" algn="l" defTabSz="514337"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4pPr>
      <a:lvl5pPr marL="1157259" indent="-128585" algn="l" defTabSz="514337"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5pPr>
      <a:lvl6pPr marL="1414428" indent="-128585" algn="l" defTabSz="514337"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6pPr>
      <a:lvl7pPr marL="1671596" indent="-128585" algn="l" defTabSz="514337"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7pPr>
      <a:lvl8pPr marL="1928765" indent="-128585" algn="l" defTabSz="514337"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8pPr>
      <a:lvl9pPr marL="2185934" indent="-128585" algn="l" defTabSz="514337" rtl="0" eaLnBrk="1" latinLnBrk="0" hangingPunct="1">
        <a:spcBef>
          <a:spcPct val="20000"/>
        </a:spcBef>
        <a:buFont typeface="Arial" panose="020B0604020202020204" pitchFamily="34" charset="0"/>
        <a:buChar char="•"/>
        <a:defRPr sz="1125"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8"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2"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8" algn="l" defTabSz="514337"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keepingchildrensafe.org.uk/sites/default/files/resource-uploads/KCS_STANDARDS_2014.pdf" TargetMode="External"/><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2812" y="1838972"/>
            <a:ext cx="5678375" cy="1030673"/>
          </a:xfrm>
        </p:spPr>
        <p:txBody>
          <a:bodyPr>
            <a:normAutofit/>
          </a:bodyPr>
          <a:lstStyle/>
          <a:p>
            <a:r>
              <a:rPr lang="en-GB" sz="3600" dirty="0"/>
              <a:t>Safeguarding</a:t>
            </a:r>
          </a:p>
        </p:txBody>
      </p:sp>
      <p:sp>
        <p:nvSpPr>
          <p:cNvPr id="3" name="Subtitle 2"/>
          <p:cNvSpPr>
            <a:spLocks noGrp="1"/>
          </p:cNvSpPr>
          <p:nvPr>
            <p:ph type="subTitle" idx="1"/>
          </p:nvPr>
        </p:nvSpPr>
        <p:spPr>
          <a:xfrm>
            <a:off x="971600" y="3266982"/>
            <a:ext cx="7128792" cy="2394265"/>
          </a:xfrm>
        </p:spPr>
        <p:txBody>
          <a:bodyPr>
            <a:normAutofit/>
          </a:bodyPr>
          <a:lstStyle/>
          <a:p>
            <a:r>
              <a:rPr lang="en-GB" sz="3600" dirty="0">
                <a:solidFill>
                  <a:schemeClr val="tx1"/>
                </a:solidFill>
              </a:rPr>
              <a:t>Why, what and how</a:t>
            </a:r>
          </a:p>
          <a:p>
            <a:r>
              <a:rPr lang="en-GB" sz="3600" dirty="0">
                <a:solidFill>
                  <a:schemeClr val="tx1"/>
                </a:solidFill>
              </a:rPr>
              <a:t> </a:t>
            </a:r>
          </a:p>
          <a:p>
            <a:r>
              <a:rPr lang="en-GB" sz="3600" dirty="0">
                <a:solidFill>
                  <a:schemeClr val="tx1"/>
                </a:solidFill>
              </a:rPr>
              <a:t>-  to make sure we do no harm</a:t>
            </a:r>
          </a:p>
        </p:txBody>
      </p:sp>
      <p:grpSp>
        <p:nvGrpSpPr>
          <p:cNvPr id="4" name="Group 12">
            <a:extLst>
              <a:ext uri="{FF2B5EF4-FFF2-40B4-BE49-F238E27FC236}">
                <a16:creationId xmlns:a16="http://schemas.microsoft.com/office/drawing/2014/main" id="{B4D58887-CD9B-4790-87A6-00D8086D8DBD}"/>
              </a:ext>
            </a:extLst>
          </p:cNvPr>
          <p:cNvGrpSpPr>
            <a:grpSpLocks/>
          </p:cNvGrpSpPr>
          <p:nvPr/>
        </p:nvGrpSpPr>
        <p:grpSpPr bwMode="auto">
          <a:xfrm>
            <a:off x="359532" y="289508"/>
            <a:ext cx="8352928" cy="1152128"/>
            <a:chOff x="113" y="37"/>
            <a:chExt cx="5647" cy="545"/>
          </a:xfrm>
        </p:grpSpPr>
        <p:sp>
          <p:nvSpPr>
            <p:cNvPr id="5" name="Rectangle 8">
              <a:extLst>
                <a:ext uri="{FF2B5EF4-FFF2-40B4-BE49-F238E27FC236}">
                  <a16:creationId xmlns:a16="http://schemas.microsoft.com/office/drawing/2014/main" id="{38088050-2218-4C8A-91F8-9408C962F997}"/>
                </a:ext>
              </a:extLst>
            </p:cNvPr>
            <p:cNvSpPr>
              <a:spLocks noChangeArrowheads="1"/>
            </p:cNvSpPr>
            <p:nvPr/>
          </p:nvSpPr>
          <p:spPr bwMode="auto">
            <a:xfrm>
              <a:off x="4172" y="83"/>
              <a:ext cx="1588" cy="49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2400">
                  <a:solidFill>
                    <a:schemeClr val="tx1"/>
                  </a:solidFill>
                  <a:latin typeface="Arial" charset="0"/>
                  <a:cs typeface="Arial" charset="0"/>
                </a:defRPr>
              </a:lvl1pPr>
              <a:lvl2pPr marL="742950" indent="-285750" eaLnBrk="0" hangingPunct="0">
                <a:spcBef>
                  <a:spcPct val="20000"/>
                </a:spcBef>
                <a:buChar char="–"/>
                <a:defRPr sz="2000">
                  <a:solidFill>
                    <a:schemeClr val="tx1"/>
                  </a:solidFill>
                  <a:latin typeface="Arial" charset="0"/>
                  <a:cs typeface="Arial" charset="0"/>
                </a:defRPr>
              </a:lvl2pPr>
              <a:lvl3pPr marL="1143000" indent="-228600" eaLnBrk="0" hangingPunct="0">
                <a:spcBef>
                  <a:spcPct val="20000"/>
                </a:spcBef>
                <a:buFont typeface="Arial" charset="0"/>
                <a:buChar char="–"/>
                <a:defRPr sz="20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buFontTx/>
                <a:buNone/>
              </a:pPr>
              <a:endParaRPr lang="en-US" altLang="en-US" sz="1013" dirty="0">
                <a:solidFill>
                  <a:prstClr val="black"/>
                </a:solidFill>
              </a:endParaRPr>
            </a:p>
          </p:txBody>
        </p:sp>
        <p:sp>
          <p:nvSpPr>
            <p:cNvPr id="6" name="Rectangle 7">
              <a:extLst>
                <a:ext uri="{FF2B5EF4-FFF2-40B4-BE49-F238E27FC236}">
                  <a16:creationId xmlns:a16="http://schemas.microsoft.com/office/drawing/2014/main" id="{3445E14A-94C2-4171-BF7B-8447B7E1357F}"/>
                </a:ext>
              </a:extLst>
            </p:cNvPr>
            <p:cNvSpPr>
              <a:spLocks noChangeArrowheads="1"/>
            </p:cNvSpPr>
            <p:nvPr/>
          </p:nvSpPr>
          <p:spPr bwMode="auto">
            <a:xfrm>
              <a:off x="113" y="83"/>
              <a:ext cx="1588" cy="49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2400">
                  <a:solidFill>
                    <a:schemeClr val="tx1"/>
                  </a:solidFill>
                  <a:latin typeface="Arial" charset="0"/>
                  <a:cs typeface="Arial" charset="0"/>
                </a:defRPr>
              </a:lvl1pPr>
              <a:lvl2pPr marL="742950" indent="-285750" eaLnBrk="0" hangingPunct="0">
                <a:spcBef>
                  <a:spcPct val="20000"/>
                </a:spcBef>
                <a:buChar char="–"/>
                <a:defRPr sz="2000">
                  <a:solidFill>
                    <a:schemeClr val="tx1"/>
                  </a:solidFill>
                  <a:latin typeface="Arial" charset="0"/>
                  <a:cs typeface="Arial" charset="0"/>
                </a:defRPr>
              </a:lvl2pPr>
              <a:lvl3pPr marL="1143000" indent="-228600" eaLnBrk="0" hangingPunct="0">
                <a:spcBef>
                  <a:spcPct val="20000"/>
                </a:spcBef>
                <a:buFont typeface="Arial" charset="0"/>
                <a:buChar char="–"/>
                <a:defRPr sz="20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Font typeface="Arial" charset="0"/>
                <a:buChar char="–"/>
                <a:defRPr sz="2000">
                  <a:solidFill>
                    <a:schemeClr val="tx1"/>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cs typeface="Arial" charset="0"/>
                </a:defRPr>
              </a:lvl9pPr>
            </a:lstStyle>
            <a:p>
              <a:pPr eaLnBrk="1" hangingPunct="1">
                <a:spcBef>
                  <a:spcPct val="0"/>
                </a:spcBef>
                <a:buFontTx/>
                <a:buNone/>
              </a:pPr>
              <a:endParaRPr lang="en-US" altLang="en-US" sz="1013" dirty="0">
                <a:solidFill>
                  <a:prstClr val="black"/>
                </a:solidFill>
              </a:endParaRPr>
            </a:p>
          </p:txBody>
        </p:sp>
        <p:pic>
          <p:nvPicPr>
            <p:cNvPr id="8" name="Picture 10" descr="UK-AID-Standard-RGB">
              <a:extLst>
                <a:ext uri="{FF2B5EF4-FFF2-40B4-BE49-F238E27FC236}">
                  <a16:creationId xmlns:a16="http://schemas.microsoft.com/office/drawing/2014/main" id="{55BB95C5-A769-4F3F-A15A-8BAED11DE3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 y="37"/>
              <a:ext cx="497" cy="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Box 8">
            <a:extLst>
              <a:ext uri="{FF2B5EF4-FFF2-40B4-BE49-F238E27FC236}">
                <a16:creationId xmlns:a16="http://schemas.microsoft.com/office/drawing/2014/main" id="{E39BB0AC-5645-467E-9C89-BFF340F5B873}"/>
              </a:ext>
            </a:extLst>
          </p:cNvPr>
          <p:cNvSpPr txBox="1"/>
          <p:nvPr/>
        </p:nvSpPr>
        <p:spPr>
          <a:xfrm>
            <a:off x="4283968" y="5638732"/>
            <a:ext cx="4563636" cy="923330"/>
          </a:xfrm>
          <a:prstGeom prst="rect">
            <a:avLst/>
          </a:prstGeom>
          <a:noFill/>
        </p:spPr>
        <p:txBody>
          <a:bodyPr wrap="square" rtlCol="0">
            <a:spAutoFit/>
          </a:bodyPr>
          <a:lstStyle/>
          <a:p>
            <a:r>
              <a:rPr lang="en-GB" dirty="0"/>
              <a:t>The British Embassy</a:t>
            </a:r>
          </a:p>
          <a:p>
            <a:r>
              <a:rPr lang="en-GB" dirty="0"/>
              <a:t>Karuna Onta, Social Development Advisor</a:t>
            </a:r>
          </a:p>
          <a:p>
            <a:r>
              <a:rPr lang="en-GB" dirty="0"/>
              <a:t>Nov 20, 2020</a:t>
            </a:r>
          </a:p>
        </p:txBody>
      </p:sp>
    </p:spTree>
    <p:extLst>
      <p:ext uri="{BB962C8B-B14F-4D97-AF65-F5344CB8AC3E}">
        <p14:creationId xmlns:p14="http://schemas.microsoft.com/office/powerpoint/2010/main" val="134759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6494221" cy="1296144"/>
          </a:xfrm>
        </p:spPr>
        <p:txBody>
          <a:bodyPr>
            <a:noAutofit/>
          </a:bodyPr>
          <a:lstStyle/>
          <a:p>
            <a:r>
              <a:rPr lang="en-GB" sz="2800" b="1" dirty="0"/>
              <a:t>What are the practical barriers to ensuring safeguards are being followed by?</a:t>
            </a:r>
            <a:br>
              <a:rPr lang="en-GB" sz="1800" b="1" dirty="0"/>
            </a:br>
            <a:endParaRPr lang="en-GB" sz="1800" b="1" dirty="0"/>
          </a:p>
        </p:txBody>
      </p:sp>
      <p:sp>
        <p:nvSpPr>
          <p:cNvPr id="3" name="Content Placeholder 2"/>
          <p:cNvSpPr>
            <a:spLocks noGrp="1"/>
          </p:cNvSpPr>
          <p:nvPr>
            <p:ph idx="1"/>
          </p:nvPr>
        </p:nvSpPr>
        <p:spPr>
          <a:xfrm>
            <a:off x="611560" y="1988840"/>
            <a:ext cx="8229600" cy="4525963"/>
          </a:xfrm>
        </p:spPr>
        <p:txBody>
          <a:bodyPr/>
          <a:lstStyle/>
          <a:p>
            <a:r>
              <a:rPr lang="en-GB" sz="2400" dirty="0"/>
              <a:t>Inconsistent policies and unclear polices</a:t>
            </a:r>
          </a:p>
          <a:p>
            <a:r>
              <a:rPr lang="en-GB" sz="2400" dirty="0"/>
              <a:t>Fear of reporting to </a:t>
            </a:r>
            <a:r>
              <a:rPr lang="en-GB" sz="2400" dirty="0" err="1"/>
              <a:t>UKaid</a:t>
            </a:r>
            <a:r>
              <a:rPr lang="en-GB" sz="2400" dirty="0"/>
              <a:t> </a:t>
            </a:r>
          </a:p>
          <a:p>
            <a:r>
              <a:rPr lang="en-GB" sz="2400" dirty="0"/>
              <a:t>Low recognition of issues by partners</a:t>
            </a:r>
          </a:p>
          <a:p>
            <a:r>
              <a:rPr lang="en-GB" sz="2400" dirty="0"/>
              <a:t>Acceptance of some behaviours as normal</a:t>
            </a:r>
          </a:p>
          <a:p>
            <a:r>
              <a:rPr lang="en-GB" sz="2400" dirty="0"/>
              <a:t>No way of checking past of employees</a:t>
            </a:r>
          </a:p>
          <a:p>
            <a:r>
              <a:rPr lang="en-GB" sz="2400" dirty="0"/>
              <a:t>Costs of checking and how to do properly</a:t>
            </a:r>
          </a:p>
          <a:p>
            <a:r>
              <a:rPr lang="en-GB" sz="2400" dirty="0"/>
              <a:t>Delays to implementation</a:t>
            </a:r>
          </a:p>
          <a:p>
            <a:pPr marL="0" indent="0">
              <a:buNone/>
            </a:pPr>
            <a:endParaRPr lang="en-GB" sz="2400" dirty="0"/>
          </a:p>
          <a:p>
            <a:endParaRPr lang="en-GB" dirty="0"/>
          </a:p>
        </p:txBody>
      </p:sp>
    </p:spTree>
    <p:extLst>
      <p:ext uri="{BB962C8B-B14F-4D97-AF65-F5344CB8AC3E}">
        <p14:creationId xmlns:p14="http://schemas.microsoft.com/office/powerpoint/2010/main" val="2248651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9312B-241A-4F4C-90BD-57312DC67864}"/>
              </a:ext>
            </a:extLst>
          </p:cNvPr>
          <p:cNvSpPr>
            <a:spLocks noGrp="1"/>
          </p:cNvSpPr>
          <p:nvPr>
            <p:ph type="title"/>
          </p:nvPr>
        </p:nvSpPr>
        <p:spPr/>
        <p:txBody>
          <a:bodyPr/>
          <a:lstStyle/>
          <a:p>
            <a:r>
              <a:rPr lang="en-GB" b="1" dirty="0"/>
              <a:t>Initial Partners Feedback</a:t>
            </a:r>
          </a:p>
        </p:txBody>
      </p:sp>
      <p:sp>
        <p:nvSpPr>
          <p:cNvPr id="3" name="Content Placeholder 2">
            <a:extLst>
              <a:ext uri="{FF2B5EF4-FFF2-40B4-BE49-F238E27FC236}">
                <a16:creationId xmlns:a16="http://schemas.microsoft.com/office/drawing/2014/main" id="{418CC7D8-1628-463C-9C83-C99EBA4427FA}"/>
              </a:ext>
            </a:extLst>
          </p:cNvPr>
          <p:cNvSpPr>
            <a:spLocks noGrp="1"/>
          </p:cNvSpPr>
          <p:nvPr>
            <p:ph idx="1"/>
          </p:nvPr>
        </p:nvSpPr>
        <p:spPr>
          <a:xfrm>
            <a:off x="457200" y="1600206"/>
            <a:ext cx="8507288" cy="4525963"/>
          </a:xfrm>
        </p:spPr>
        <p:txBody>
          <a:bodyPr>
            <a:normAutofit fontScale="92500" lnSpcReduction="10000"/>
          </a:bodyPr>
          <a:lstStyle/>
          <a:p>
            <a:r>
              <a:rPr lang="en-GB" sz="2000" dirty="0"/>
              <a:t>Risk are known but lack tools to mitigate</a:t>
            </a:r>
          </a:p>
          <a:p>
            <a:r>
              <a:rPr lang="en-GB" sz="2000" dirty="0"/>
              <a:t>Hard to get reliable background checks</a:t>
            </a:r>
          </a:p>
          <a:p>
            <a:r>
              <a:rPr lang="en-GB" sz="2000" dirty="0"/>
              <a:t>Policies ok, but ensuring they are followed is hard </a:t>
            </a:r>
          </a:p>
          <a:p>
            <a:r>
              <a:rPr lang="en-GB" sz="2000" dirty="0"/>
              <a:t>We lack case studies to learn from and test systems against</a:t>
            </a:r>
          </a:p>
          <a:p>
            <a:r>
              <a:rPr lang="en-GB" sz="2000" dirty="0"/>
              <a:t>Remote areas very difficult to supervise</a:t>
            </a:r>
          </a:p>
          <a:p>
            <a:r>
              <a:rPr lang="en-GB" sz="2000" dirty="0"/>
              <a:t>Culture of acceptance in some areas</a:t>
            </a:r>
          </a:p>
          <a:p>
            <a:r>
              <a:rPr lang="en-GB" sz="2000" dirty="0"/>
              <a:t>Reporting not reinforced and discouraged</a:t>
            </a:r>
          </a:p>
          <a:p>
            <a:r>
              <a:rPr lang="en-GB" sz="2000" dirty="0"/>
              <a:t>Need complaint hotline/system in Nepal which can act and protect </a:t>
            </a:r>
          </a:p>
          <a:p>
            <a:r>
              <a:rPr lang="en-GB" sz="2000" dirty="0"/>
              <a:t>Need to understand and document the perspective of survivors and what would have helped them</a:t>
            </a:r>
          </a:p>
          <a:p>
            <a:r>
              <a:rPr lang="en-GB" sz="2000" dirty="0"/>
              <a:t>Make reporting easy, protected and ‘business as usual’</a:t>
            </a:r>
          </a:p>
          <a:p>
            <a:r>
              <a:rPr lang="en-GB" sz="2000" dirty="0"/>
              <a:t>Challenge acceptance of ‘normalised behaviours’</a:t>
            </a:r>
          </a:p>
          <a:p>
            <a:r>
              <a:rPr lang="en-GB" sz="2000" dirty="0"/>
              <a:t>Need to set clear standards – so we know what is internal, shared with </a:t>
            </a:r>
            <a:r>
              <a:rPr lang="en-GB" sz="2000" dirty="0" err="1"/>
              <a:t>UKaid</a:t>
            </a:r>
            <a:r>
              <a:rPr lang="en-GB" sz="2000" dirty="0"/>
              <a:t> and reported to police</a:t>
            </a:r>
          </a:p>
          <a:p>
            <a:endParaRPr lang="en-GB" dirty="0"/>
          </a:p>
        </p:txBody>
      </p:sp>
    </p:spTree>
    <p:extLst>
      <p:ext uri="{BB962C8B-B14F-4D97-AF65-F5344CB8AC3E}">
        <p14:creationId xmlns:p14="http://schemas.microsoft.com/office/powerpoint/2010/main" val="442866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A37639D3-8543-4C80-AC53-504396DB3D3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graphicFrame>
        <p:nvGraphicFramePr>
          <p:cNvPr id="7" name="Content Placeholder 6">
            <a:extLst>
              <a:ext uri="{FF2B5EF4-FFF2-40B4-BE49-F238E27FC236}">
                <a16:creationId xmlns:a16="http://schemas.microsoft.com/office/drawing/2014/main" id="{ACC7A30C-7BE4-447B-9320-DBA329376746}"/>
              </a:ext>
            </a:extLst>
          </p:cNvPr>
          <p:cNvGraphicFramePr>
            <a:graphicFrameLocks noGrp="1"/>
          </p:cNvGraphicFramePr>
          <p:nvPr>
            <p:ph idx="1"/>
            <p:extLst>
              <p:ext uri="{D42A27DB-BD31-4B8C-83A1-F6EECF244321}">
                <p14:modId xmlns:p14="http://schemas.microsoft.com/office/powerpoint/2010/main" val="274170221"/>
              </p:ext>
            </p:extLst>
          </p:nvPr>
        </p:nvGraphicFramePr>
        <p:xfrm>
          <a:off x="719572" y="266837"/>
          <a:ext cx="7704856" cy="5988572"/>
        </p:xfrm>
        <a:graphic>
          <a:graphicData uri="http://schemas.openxmlformats.org/drawingml/2006/table">
            <a:tbl>
              <a:tblPr firstRow="1" firstCol="1" bandRow="1"/>
              <a:tblGrid>
                <a:gridCol w="7704856">
                  <a:extLst>
                    <a:ext uri="{9D8B030D-6E8A-4147-A177-3AD203B41FA5}">
                      <a16:colId xmlns:a16="http://schemas.microsoft.com/office/drawing/2014/main" val="3205948106"/>
                    </a:ext>
                  </a:extLst>
                </a:gridCol>
              </a:tblGrid>
              <a:tr h="180822">
                <a:tc>
                  <a:txBody>
                    <a:bodyPr/>
                    <a:lstStyle/>
                    <a:p>
                      <a:pPr marR="113665" algn="just">
                        <a:spcAft>
                          <a:spcPts val="0"/>
                        </a:spcAft>
                      </a:pPr>
                      <a:r>
                        <a:rPr lang="en-GB" sz="1000" b="1" dirty="0">
                          <a:effectLst/>
                          <a:latin typeface="Calibri" panose="020F0502020204030204" pitchFamily="34" charset="0"/>
                          <a:ea typeface="Times New Roman" panose="02020603050405020304" pitchFamily="18" charset="0"/>
                          <a:cs typeface="Times New Roman" panose="02020603050405020304" pitchFamily="18" charset="0"/>
                        </a:rPr>
                        <a:t>Summary of Mandatory Safeguarding Partner Standards -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312" marR="54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extLst>
                  <a:ext uri="{0D108BD9-81ED-4DB2-BD59-A6C34878D82A}">
                    <a16:rowId xmlns:a16="http://schemas.microsoft.com/office/drawing/2014/main" val="2895130267"/>
                  </a:ext>
                </a:extLst>
              </a:tr>
              <a:tr h="1187330">
                <a:tc>
                  <a:txBody>
                    <a:bodyPr/>
                    <a:lstStyle/>
                    <a:p>
                      <a:pPr marR="110490" algn="l">
                        <a:spcAft>
                          <a:spcPts val="0"/>
                        </a:spcAft>
                      </a:pPr>
                      <a:r>
                        <a:rPr lang="en-GB" sz="900" b="1"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Safeguarding</a:t>
                      </a:r>
                      <a:r>
                        <a:rPr lang="en-GB" sz="900"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110490" lvl="0" indent="-342900" algn="l">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The partner has an overarching Safeguarding Policy or specific policies for Sexual Exploitation, Abuse and Sexual harassment, child labour &amp; exploitation and are able to mitigate issues arising from accepted cultural and social norms.  E.g. </a:t>
                      </a:r>
                      <a:r>
                        <a:rPr lang="en-GB" sz="900" dirty="0" err="1">
                          <a:effectLst/>
                          <a:latin typeface="Calibri" panose="020F0502020204030204" pitchFamily="34" charset="0"/>
                          <a:ea typeface="Times New Roman" panose="02020603050405020304" pitchFamily="18" charset="0"/>
                          <a:cs typeface="Times New Roman" panose="02020603050405020304" pitchFamily="18" charset="0"/>
                        </a:rPr>
                        <a:t>Chaupadi</a:t>
                      </a:r>
                      <a:r>
                        <a:rPr lang="en-GB" sz="900" dirty="0">
                          <a:effectLst/>
                          <a:latin typeface="Calibri" panose="020F0502020204030204" pitchFamily="34" charset="0"/>
                          <a:ea typeface="Times New Roman" panose="02020603050405020304" pitchFamily="18" charset="0"/>
                          <a:cs typeface="Times New Roman" panose="02020603050405020304" pitchFamily="18" charset="0"/>
                        </a:rPr>
                        <a:t> &amp; child labour.  If the organisation works with children of vulnerable adults or young people they must have a child protection policy and/or vulnerable adults policy.</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110490" lvl="0" indent="-342900" algn="l">
                        <a:spcAft>
                          <a:spcPts val="0"/>
                        </a:spcAft>
                        <a:buFont typeface="Courier New" panose="02070309020205020404" pitchFamily="49" charset="0"/>
                        <a:buChar char="o"/>
                      </a:pP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A good safeguarding policy will include information around: policy; training; safeguarding register; investigation process; disciplinary process; capacity building and managing risks with downstream partners</a:t>
                      </a:r>
                      <a:endParaRPr lang="en-GB" sz="1000" b="1" dirty="0">
                        <a:effectLst/>
                        <a:latin typeface="Arial" panose="020B0604020202020204" pitchFamily="34" charset="0"/>
                        <a:ea typeface="Times New Roman" panose="02020603050405020304" pitchFamily="18" charset="0"/>
                        <a:cs typeface="Times New Roman" panose="02020603050405020304" pitchFamily="18" charset="0"/>
                      </a:endParaRPr>
                    </a:p>
                    <a:p>
                      <a:pPr marR="110490" algn="l">
                        <a:spcAft>
                          <a:spcPts val="0"/>
                        </a:spcAft>
                      </a:pP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Policy required to pass Due Diligence Assessment</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312" marR="54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2918025"/>
                  </a:ext>
                </a:extLst>
              </a:tr>
              <a:tr h="813700">
                <a:tc>
                  <a:txBody>
                    <a:bodyPr/>
                    <a:lstStyle/>
                    <a:p>
                      <a:pPr marR="201295" algn="just">
                        <a:spcAft>
                          <a:spcPts val="0"/>
                        </a:spcAft>
                      </a:pPr>
                      <a:r>
                        <a:rPr lang="en-GB" sz="900" b="1"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Whistle-blowing</a:t>
                      </a:r>
                      <a:r>
                        <a:rPr lang="en-GB" sz="900"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The partner has a policy, likely to be called ‘Whistle-blowing’ or ‘Complaints/ Concerns’ policy or may be within the Safeguarding policy</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A good complaints/ whistle-blowing policy will include: a clear process to follow if the complaint / concern is raised; assigns an individual to manage internal complaints and concerns; sets out that there can be no reprisals for the whistle blower; includes information on staff training</a:t>
                      </a:r>
                      <a:endParaRPr lang="en-GB" sz="1000" b="1" dirty="0">
                        <a:effectLst/>
                        <a:latin typeface="Arial" panose="020B0604020202020204" pitchFamily="34" charset="0"/>
                        <a:ea typeface="Times New Roman" panose="02020603050405020304" pitchFamily="18" charset="0"/>
                        <a:cs typeface="Times New Roman" panose="02020603050405020304" pitchFamily="18" charset="0"/>
                      </a:endParaRPr>
                    </a:p>
                    <a:p>
                      <a:pPr marR="201295" algn="just">
                        <a:spcAft>
                          <a:spcPts val="0"/>
                        </a:spcAft>
                      </a:pP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Policy required to pass Due Diligence Assessment</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312" marR="54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4487260"/>
                  </a:ext>
                </a:extLst>
              </a:tr>
              <a:tr h="914492">
                <a:tc>
                  <a:txBody>
                    <a:bodyPr/>
                    <a:lstStyle/>
                    <a:p>
                      <a:pPr marL="382270" marR="201295" indent="-382270" algn="just">
                        <a:spcAft>
                          <a:spcPts val="0"/>
                        </a:spcAft>
                      </a:pPr>
                      <a:r>
                        <a:rPr lang="en-GB" sz="900" b="1"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Human Resources</a:t>
                      </a:r>
                      <a:r>
                        <a:rPr lang="en-GB" sz="900"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If a role is to work with children and or vulnerable adults the interview process will assess SEAH competencies.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For all other roles that do not work directly with children, young people and vulnerable adults there should be mandatory safeguarding and whistleblowing training as part of the induction.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For all staff there should be regular refresher training on safeguarding and whistleblowing.</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ourier New" panose="02070309020205020404" pitchFamily="49" charset="0"/>
                        <a:buChar char="o"/>
                      </a:pP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A good HR approach to safeguarding will include evidence of PSEAH in:  Job descriptions and risks; selection and interview; and in references and vetting</a:t>
                      </a:r>
                      <a:endParaRPr lang="en-GB"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312" marR="54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6561810"/>
                  </a:ext>
                </a:extLst>
              </a:tr>
              <a:tr h="976440">
                <a:tc>
                  <a:txBody>
                    <a:bodyPr/>
                    <a:lstStyle/>
                    <a:p>
                      <a:pPr marL="382270" marR="201295" indent="-382270" algn="just">
                        <a:spcAft>
                          <a:spcPts val="0"/>
                        </a:spcAft>
                      </a:pPr>
                      <a:r>
                        <a:rPr lang="en-GB" sz="900" b="1"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Risk Management</a:t>
                      </a:r>
                      <a:r>
                        <a:rPr lang="en-GB" sz="900"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Organisational level: The partner has a risk management framework that includes SEAH and Nepal specific safeguarding issues listed below.</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Project level: The partner routinely uses risk registers at the project level that consider SG issues</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If the organisation is working with vulnerable people, SEAH should be a separate risk category within the risk frameworks</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ourier New" panose="02070309020205020404" pitchFamily="49" charset="0"/>
                        <a:buChar char="o"/>
                      </a:pP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A good Risk Management approach will include:</a:t>
                      </a:r>
                      <a:r>
                        <a:rPr lang="en-GB" sz="900" b="1" dirty="0">
                          <a:effectLst/>
                          <a:latin typeface="Calibri" panose="020F0502020204030204" pitchFamily="34" charset="0"/>
                          <a:ea typeface="Times New Roman" panose="02020603050405020304" pitchFamily="18" charset="0"/>
                          <a:cs typeface="Times New Roman" panose="02020603050405020304" pitchFamily="18" charset="0"/>
                        </a:rPr>
                        <a:t> a policy statement; use of risk registers; </a:t>
                      </a: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clarity for escalation of safeguarding risks; senior level oversight; and the expectations of risk management for downstream partners should be made explicit in the risk policy or approach</a:t>
                      </a:r>
                      <a:r>
                        <a:rPr lang="en-GB" sz="900"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312" marR="54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5273936"/>
                  </a:ext>
                </a:extLst>
              </a:tr>
              <a:tr h="650960">
                <a:tc>
                  <a:txBody>
                    <a:bodyPr/>
                    <a:lstStyle/>
                    <a:p>
                      <a:pPr marL="382270" marR="201295" indent="-382270" algn="just">
                        <a:spcAft>
                          <a:spcPts val="0"/>
                        </a:spcAft>
                      </a:pPr>
                      <a:r>
                        <a:rPr lang="en-GB" sz="900" b="1"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Code of Conduct</a:t>
                      </a:r>
                      <a:r>
                        <a:rPr lang="en-GB" sz="900"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The Partner has a Code of Conduct for all staff that clarifies the values, principles and the acceptable behaviours. This should include explicit reference to preventing SG issues, and in particular SEAH.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ourier New" panose="02070309020205020404" pitchFamily="49" charset="0"/>
                        <a:buChar char="o"/>
                      </a:pP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A good Code of Conduct will: describe the ethics and behaviours required of all parties; prioritise people; reflect senior level commitment to SEAH.</a:t>
                      </a:r>
                      <a:endParaRPr lang="en-GB"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312" marR="54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2096957"/>
                  </a:ext>
                </a:extLst>
              </a:tr>
              <a:tr h="1139180">
                <a:tc>
                  <a:txBody>
                    <a:bodyPr/>
                    <a:lstStyle/>
                    <a:p>
                      <a:pPr marL="382270" marR="201295" indent="-382270" algn="just">
                        <a:spcAft>
                          <a:spcPts val="0"/>
                        </a:spcAft>
                      </a:pPr>
                      <a:r>
                        <a:rPr lang="en-GB" sz="900" b="1" dirty="0">
                          <a:solidFill>
                            <a:srgbClr val="ED7D31"/>
                          </a:solidFill>
                          <a:effectLst/>
                          <a:latin typeface="Calibri" panose="020F0502020204030204" pitchFamily="34" charset="0"/>
                          <a:ea typeface="Times New Roman" panose="02020603050405020304" pitchFamily="18" charset="0"/>
                          <a:cs typeface="Times New Roman" panose="02020603050405020304" pitchFamily="18" charset="0"/>
                        </a:rPr>
                        <a:t>Governance and Accountability:</a:t>
                      </a:r>
                      <a:endParaRPr lang="en-GB" sz="1000" b="1" dirty="0">
                        <a:solidFill>
                          <a:srgbClr val="ED7D31"/>
                        </a:solidFill>
                        <a:effectLst/>
                        <a:latin typeface="Arial" panose="020B0604020202020204" pitchFamily="34" charset="0"/>
                        <a:ea typeface="Times New Roman" panose="02020603050405020304" pitchFamily="18" charset="0"/>
                        <a:cs typeface="Times New Roman" panose="02020603050405020304" pitchFamily="18" charset="0"/>
                      </a:endParaRPr>
                    </a:p>
                    <a:p>
                      <a:pPr marL="382270" marR="201295" indent="-382270" algn="just">
                        <a:spcAft>
                          <a:spcPts val="0"/>
                        </a:spcAft>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The organisational Board (trustees appointed or elected or shareholders) has ultimate responsibility for safeguarding and should always act in the best interests of the beneficiaries, staff and volunteers. </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just">
                        <a:spcAft>
                          <a:spcPts val="0"/>
                        </a:spcAft>
                        <a:buFont typeface="Calibri" panose="020F0502020204030204" pitchFamily="34" charset="0"/>
                        <a:buChar char="-"/>
                      </a:pPr>
                      <a:r>
                        <a:rPr lang="en-GB" sz="900" dirty="0">
                          <a:effectLst/>
                          <a:latin typeface="Calibri" panose="020F0502020204030204" pitchFamily="34" charset="0"/>
                          <a:ea typeface="Times New Roman" panose="02020603050405020304" pitchFamily="18" charset="0"/>
                          <a:cs typeface="Times New Roman" panose="02020603050405020304" pitchFamily="18" charset="0"/>
                        </a:rPr>
                        <a:t>It is vital that the board is independent in its safeguarding decision making. It should not be unduly influenced by those who may have special interests.</a:t>
                      </a: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01295" lvl="0" indent="-342900" algn="l">
                        <a:spcAft>
                          <a:spcPts val="0"/>
                        </a:spcAft>
                        <a:buFont typeface="Courier New" panose="02070309020205020404" pitchFamily="49" charset="0"/>
                        <a:buChar char="o"/>
                      </a:pPr>
                      <a: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t>A good Governance structure will include: a designated safeguarding officer at Board level; evidence of regular reporting to the senior leaders and Board </a:t>
                      </a:r>
                    </a:p>
                    <a:p>
                      <a:pPr marL="342900" marR="201295" lvl="0" indent="-342900" algn="l">
                        <a:spcAft>
                          <a:spcPts val="0"/>
                        </a:spcAft>
                        <a:buFont typeface="Courier New" panose="02070309020205020404" pitchFamily="49" charset="0"/>
                        <a:buChar char="o"/>
                      </a:pPr>
                      <a:endParaRPr lang="en-GB" sz="700" b="1" i="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201295" lvl="0" indent="0" algn="l">
                        <a:spcAft>
                          <a:spcPts val="0"/>
                        </a:spcAft>
                        <a:buFont typeface="Courier New" panose="02070309020205020404" pitchFamily="49" charset="0"/>
                        <a:buNone/>
                      </a:pPr>
                      <a:br>
                        <a:rPr lang="en-GB" sz="900" b="1" i="1" dirty="0">
                          <a:effectLst/>
                          <a:latin typeface="Calibri" panose="020F0502020204030204" pitchFamily="34" charset="0"/>
                          <a:ea typeface="Times New Roman" panose="02020603050405020304" pitchFamily="18" charset="0"/>
                          <a:cs typeface="Times New Roman" panose="02020603050405020304" pitchFamily="18" charset="0"/>
                        </a:rPr>
                      </a:br>
                      <a:endParaRPr lang="en-GB"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312" marR="543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0003636"/>
                  </a:ext>
                </a:extLst>
              </a:tr>
            </a:tbl>
          </a:graphicData>
        </a:graphic>
      </p:graphicFrame>
      <p:sp>
        <p:nvSpPr>
          <p:cNvPr id="8" name="Rectangle 1">
            <a:extLst>
              <a:ext uri="{FF2B5EF4-FFF2-40B4-BE49-F238E27FC236}">
                <a16:creationId xmlns:a16="http://schemas.microsoft.com/office/drawing/2014/main" id="{D1525565-B858-404F-81FC-7084C38F81F3}"/>
              </a:ext>
            </a:extLst>
          </p:cNvPr>
          <p:cNvSpPr>
            <a:spLocks noChangeArrowheads="1"/>
          </p:cNvSpPr>
          <p:nvPr/>
        </p:nvSpPr>
        <p:spPr bwMode="auto">
          <a:xfrm>
            <a:off x="885825" y="1249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en-GB"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en-GB"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9" name="Rectangle 2">
            <a:extLst>
              <a:ext uri="{FF2B5EF4-FFF2-40B4-BE49-F238E27FC236}">
                <a16:creationId xmlns:a16="http://schemas.microsoft.com/office/drawing/2014/main" id="{D065418A-77F0-4590-B9C3-49A6FCE9D2DB}"/>
              </a:ext>
            </a:extLst>
          </p:cNvPr>
          <p:cNvSpPr>
            <a:spLocks noChangeArrowheads="1"/>
          </p:cNvSpPr>
          <p:nvPr/>
        </p:nvSpPr>
        <p:spPr bwMode="auto">
          <a:xfrm>
            <a:off x="251520" y="6486844"/>
            <a:ext cx="301783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Rectangle 3">
            <a:extLst>
              <a:ext uri="{FF2B5EF4-FFF2-40B4-BE49-F238E27FC236}">
                <a16:creationId xmlns:a16="http://schemas.microsoft.com/office/drawing/2014/main" id="{CF30594C-D76D-404B-8593-5DDC3E87CD17}"/>
              </a:ext>
            </a:extLst>
          </p:cNvPr>
          <p:cNvSpPr>
            <a:spLocks noChangeArrowheads="1"/>
          </p:cNvSpPr>
          <p:nvPr/>
        </p:nvSpPr>
        <p:spPr bwMode="auto">
          <a:xfrm>
            <a:off x="885825" y="645682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000" b="0" i="0" u="sng" strike="noStrike" kern="1200" cap="none" spc="0" normalizeH="0" baseline="30000" noProof="0" dirty="0">
                <a:ln>
                  <a:noFill/>
                </a:ln>
                <a:solidFill>
                  <a:srgbClr val="954F72"/>
                </a:solidFill>
                <a:effectLst/>
                <a:uLnTx/>
                <a:uFillTx/>
                <a:latin typeface="Arial" panose="020B0604020202020204" pitchFamily="34" charset="0"/>
                <a:ea typeface="Times New Roman" panose="02020603050405020304" pitchFamily="18" charset="0"/>
                <a:cs typeface="Times New Roman" panose="02020603050405020304" pitchFamily="18" charset="0"/>
                <a:hlinkClick r:id="rId2"/>
              </a:rPr>
              <a:t>[</a:t>
            </a:r>
            <a:r>
              <a:rPr kumimoji="0" lang="en-GB" altLang="en-US" sz="1000" b="0" i="0" u="sng" strike="noStrike" kern="1200" cap="none" spc="0" normalizeH="0" baseline="30000" noProof="0" dirty="0" bmk="">
                <a:ln>
                  <a:noFill/>
                </a:ln>
                <a:solidFill>
                  <a:srgbClr val="954F72"/>
                </a:solidFill>
                <a:effectLst/>
                <a:uLnTx/>
                <a:uFillTx/>
                <a:latin typeface="Arial" panose="020B0604020202020204" pitchFamily="34" charset="0"/>
                <a:ea typeface="Times New Roman" panose="02020603050405020304" pitchFamily="18" charset="0"/>
                <a:cs typeface="Times New Roman" panose="02020603050405020304" pitchFamily="18" charset="0"/>
                <a:hlinkClick r:id="rId2"/>
              </a:rPr>
              <a:t>1]</a:t>
            </a:r>
            <a:r>
              <a:rPr kumimoji="0" lang="en-GB" alt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For child safeguarding issues, measuring partner’s standards against the Keeping Children Safe standard. Link available </a:t>
            </a:r>
            <a:r>
              <a:rPr kumimoji="0" lang="en-GB" altLang="en-US" sz="1000" b="0" i="0" u="sng" strike="noStrike" kern="1200" cap="none" spc="0" normalizeH="0" baseline="0" noProof="0" dirty="0">
                <a:ln>
                  <a:noFill/>
                </a:ln>
                <a:solidFill>
                  <a:srgbClr val="0563C1"/>
                </a:solidFill>
                <a:effectLst/>
                <a:uLnTx/>
                <a:uFillTx/>
                <a:latin typeface="Arial" panose="020B0604020202020204" pitchFamily="34" charset="0"/>
                <a:ea typeface="Times New Roman" panose="02020603050405020304" pitchFamily="18" charset="0"/>
                <a:cs typeface="Arial" panose="020B0604020202020204" pitchFamily="34" charset="0"/>
                <a:hlinkClick r:id="rId3"/>
              </a:rPr>
              <a:t>here</a:t>
            </a:r>
            <a:r>
              <a:rPr kumimoji="0" lang="en-GB" altLang="en-US" sz="1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GB"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99295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A694F-96E5-4740-AAFE-D4AEC75F8349}"/>
              </a:ext>
            </a:extLst>
          </p:cNvPr>
          <p:cNvSpPr>
            <a:spLocks noGrp="1"/>
          </p:cNvSpPr>
          <p:nvPr>
            <p:ph type="title"/>
          </p:nvPr>
        </p:nvSpPr>
        <p:spPr>
          <a:xfrm>
            <a:off x="457200" y="59258"/>
            <a:ext cx="8229600" cy="338683"/>
          </a:xfrm>
        </p:spPr>
        <p:txBody>
          <a:bodyPr>
            <a:normAutofit fontScale="90000"/>
          </a:bodyPr>
          <a:lstStyle/>
          <a:p>
            <a:r>
              <a:rPr lang="en-GB" sz="2400" b="1" dirty="0"/>
              <a:t>TIPS to ensure SG mechanisms</a:t>
            </a:r>
            <a:endParaRPr lang="en-GB" b="1" dirty="0"/>
          </a:p>
        </p:txBody>
      </p:sp>
      <p:graphicFrame>
        <p:nvGraphicFramePr>
          <p:cNvPr id="4" name="Content Placeholder 3">
            <a:extLst>
              <a:ext uri="{FF2B5EF4-FFF2-40B4-BE49-F238E27FC236}">
                <a16:creationId xmlns:a16="http://schemas.microsoft.com/office/drawing/2014/main" id="{B5FC778E-E0C7-4D77-B061-561D29188D4F}"/>
              </a:ext>
            </a:extLst>
          </p:cNvPr>
          <p:cNvGraphicFramePr>
            <a:graphicFrameLocks noGrp="1"/>
          </p:cNvGraphicFramePr>
          <p:nvPr>
            <p:ph idx="1"/>
            <p:extLst>
              <p:ext uri="{D42A27DB-BD31-4B8C-83A1-F6EECF244321}">
                <p14:modId xmlns:p14="http://schemas.microsoft.com/office/powerpoint/2010/main" val="1912159967"/>
              </p:ext>
            </p:extLst>
          </p:nvPr>
        </p:nvGraphicFramePr>
        <p:xfrm>
          <a:off x="179512" y="415644"/>
          <a:ext cx="8964488" cy="5909728"/>
        </p:xfrm>
        <a:graphic>
          <a:graphicData uri="http://schemas.openxmlformats.org/drawingml/2006/table">
            <a:tbl>
              <a:tblPr/>
              <a:tblGrid>
                <a:gridCol w="4971686">
                  <a:extLst>
                    <a:ext uri="{9D8B030D-6E8A-4147-A177-3AD203B41FA5}">
                      <a16:colId xmlns:a16="http://schemas.microsoft.com/office/drawing/2014/main" val="3650935576"/>
                    </a:ext>
                  </a:extLst>
                </a:gridCol>
                <a:gridCol w="3992802">
                  <a:extLst>
                    <a:ext uri="{9D8B030D-6E8A-4147-A177-3AD203B41FA5}">
                      <a16:colId xmlns:a16="http://schemas.microsoft.com/office/drawing/2014/main" val="950201190"/>
                    </a:ext>
                  </a:extLst>
                </a:gridCol>
              </a:tblGrid>
              <a:tr h="56049">
                <a:tc>
                  <a:txBody>
                    <a:bodyPr/>
                    <a:lstStyle/>
                    <a:p>
                      <a:pPr algn="l" rtl="0" fontAlgn="base"/>
                      <a:r>
                        <a:rPr lang="en-GB" sz="900" b="1" i="0">
                          <a:solidFill>
                            <a:srgbClr val="000000"/>
                          </a:solidFill>
                          <a:effectLst/>
                          <a:latin typeface="Arial" panose="020B0604020202020204" pitchFamily="34" charset="0"/>
                        </a:rPr>
                        <a:t>Question:</a:t>
                      </a:r>
                      <a:r>
                        <a:rPr lang="en-GB" sz="900" b="0" i="0">
                          <a:solidFill>
                            <a:srgbClr val="000000"/>
                          </a:solidFill>
                          <a:effectLst/>
                          <a:latin typeface="Arial" panose="020B0604020202020204" pitchFamily="34" charset="0"/>
                        </a:rPr>
                        <a:t> </a:t>
                      </a:r>
                      <a:endParaRPr lang="en-GB" sz="900" b="0" i="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GB" sz="900" b="1" i="0" dirty="0">
                          <a:solidFill>
                            <a:srgbClr val="000000"/>
                          </a:solidFill>
                          <a:effectLst/>
                          <a:latin typeface="Arial" panose="020B0604020202020204" pitchFamily="34" charset="0"/>
                        </a:rPr>
                        <a:t>Further guidance</a:t>
                      </a:r>
                      <a:endParaRPr lang="en-GB" sz="900" b="0" i="0" dirty="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4708048"/>
                  </a:ext>
                </a:extLst>
              </a:tr>
              <a:tr h="266233">
                <a:tc>
                  <a:txBody>
                    <a:bodyPr/>
                    <a:lstStyle/>
                    <a:p>
                      <a:pPr algn="l" rtl="0" fontAlgn="base">
                        <a:buFont typeface="+mj-lt"/>
                        <a:buAutoNum type="arabicPeriod"/>
                      </a:pPr>
                      <a:r>
                        <a:rPr lang="en-US" sz="900" b="1" i="0" dirty="0">
                          <a:solidFill>
                            <a:srgbClr val="000000"/>
                          </a:solidFill>
                          <a:effectLst/>
                          <a:latin typeface="Arial" panose="020B0604020202020204" pitchFamily="34" charset="0"/>
                        </a:rPr>
                        <a:t>Field staff awareness of Safeguarding policy</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To what extent are all staff aware of the </a:t>
                      </a:r>
                      <a:r>
                        <a:rPr lang="en-US" sz="900" b="0" i="0" dirty="0" err="1">
                          <a:solidFill>
                            <a:srgbClr val="000000"/>
                          </a:solidFill>
                          <a:effectLst/>
                          <a:latin typeface="Arial" panose="020B0604020202020204" pitchFamily="34" charset="0"/>
                        </a:rPr>
                        <a:t>organisation’s</a:t>
                      </a:r>
                      <a:r>
                        <a:rPr lang="en-US" sz="900" b="0" i="0" dirty="0">
                          <a:solidFill>
                            <a:srgbClr val="000000"/>
                          </a:solidFill>
                          <a:effectLst/>
                          <a:latin typeface="Arial" panose="020B0604020202020204" pitchFamily="34" charset="0"/>
                        </a:rPr>
                        <a:t> safeguarding policy? How often is the policy reviewed?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dirty="0">
                          <a:solidFill>
                            <a:srgbClr val="000000"/>
                          </a:solidFill>
                          <a:effectLst/>
                          <a:latin typeface="Arial" panose="020B0604020202020204" pitchFamily="34" charset="0"/>
                        </a:rPr>
                        <a:t>This should also include downstream partners and beneficiaries.  </a:t>
                      </a:r>
                      <a:endParaRPr lang="en-US" sz="900" b="0" i="0" dirty="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0619421"/>
                  </a:ext>
                </a:extLst>
              </a:tr>
              <a:tr h="308270">
                <a:tc>
                  <a:txBody>
                    <a:bodyPr/>
                    <a:lstStyle/>
                    <a:p>
                      <a:pPr algn="l" rtl="0" fontAlgn="base">
                        <a:buFont typeface="+mj-lt"/>
                        <a:buAutoNum type="arabicPeriod" startAt="2"/>
                      </a:pPr>
                      <a:r>
                        <a:rPr lang="en-US" sz="900" b="1" i="0" dirty="0">
                          <a:solidFill>
                            <a:srgbClr val="000000"/>
                          </a:solidFill>
                          <a:effectLst/>
                          <a:latin typeface="Arial" panose="020B0604020202020204" pitchFamily="34" charset="0"/>
                        </a:rPr>
                        <a:t>Identification of safeguarding risks </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How are safeguarding risks identified in the programme?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dirty="0">
                          <a:solidFill>
                            <a:srgbClr val="000000"/>
                          </a:solidFill>
                          <a:effectLst/>
                          <a:latin typeface="Arial" panose="020B0604020202020204" pitchFamily="34" charset="0"/>
                        </a:rPr>
                        <a:t>There should be a clear SG mechanism in place to conduct a rigorous assessment of the disclosure as well as clear disciplinary procedures to follow if necessary.  </a:t>
                      </a:r>
                      <a:endParaRPr lang="en-US" sz="900" b="0" i="0" dirty="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7030846"/>
                  </a:ext>
                </a:extLst>
              </a:tr>
              <a:tr h="434380">
                <a:tc>
                  <a:txBody>
                    <a:bodyPr/>
                    <a:lstStyle/>
                    <a:p>
                      <a:pPr algn="l" rtl="0" fontAlgn="base">
                        <a:buFont typeface="+mj-lt"/>
                        <a:buAutoNum type="arabicPeriod" startAt="3"/>
                      </a:pPr>
                      <a:r>
                        <a:rPr lang="en-US" sz="900" b="1" i="0" dirty="0" err="1">
                          <a:solidFill>
                            <a:srgbClr val="000000"/>
                          </a:solidFill>
                          <a:effectLst/>
                          <a:latin typeface="Arial" panose="020B0604020202020204" pitchFamily="34" charset="0"/>
                        </a:rPr>
                        <a:t>Organisation</a:t>
                      </a:r>
                      <a:r>
                        <a:rPr lang="en-US" sz="900" b="1" i="0" dirty="0">
                          <a:solidFill>
                            <a:srgbClr val="000000"/>
                          </a:solidFill>
                          <a:effectLst/>
                          <a:latin typeface="Arial" panose="020B0604020202020204" pitchFamily="34" charset="0"/>
                        </a:rPr>
                        <a:t> safeguarding representative</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Is there a designated senior safeguarding officer or champion? Are they known to everyone? What is their role?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dirty="0">
                          <a:solidFill>
                            <a:srgbClr val="000000"/>
                          </a:solidFill>
                          <a:effectLst/>
                          <a:latin typeface="Arial" panose="020B0604020202020204" pitchFamily="34" charset="0"/>
                        </a:rPr>
                        <a:t>The SG officer should report regularly to senior leadership.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The partner could have a SG hotline in place as best practice.  </a:t>
                      </a:r>
                      <a:endParaRPr lang="en-US" sz="900" b="0" i="0" dirty="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3093258"/>
                  </a:ext>
                </a:extLst>
              </a:tr>
              <a:tr h="518454">
                <a:tc>
                  <a:txBody>
                    <a:bodyPr/>
                    <a:lstStyle/>
                    <a:p>
                      <a:pPr algn="l" rtl="0" fontAlgn="base">
                        <a:buFont typeface="+mj-lt"/>
                        <a:buAutoNum type="arabicPeriod" startAt="4"/>
                      </a:pPr>
                      <a:r>
                        <a:rPr lang="en-US" sz="900" b="1" i="0" dirty="0">
                          <a:solidFill>
                            <a:srgbClr val="000000"/>
                          </a:solidFill>
                          <a:effectLst/>
                          <a:latin typeface="Arial" panose="020B0604020202020204" pitchFamily="34" charset="0"/>
                        </a:rPr>
                        <a:t>Reporting mechanisms </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Is there a designated process in place for reporting safeguarding issues / concerns? Do you provide mandatory training for all staff on the whistle blowing procedures?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What protections are in place for those who report concerns?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a:solidFill>
                            <a:srgbClr val="000000"/>
                          </a:solidFill>
                          <a:effectLst/>
                          <a:latin typeface="Arial" panose="020B0604020202020204" pitchFamily="34" charset="0"/>
                        </a:rPr>
                        <a:t>The partner should have a policy called whistleblowing or reporting. This should include a clear process to follow and a designated SG point of contact.  </a:t>
                      </a:r>
                      <a:endParaRPr lang="en-US" sz="900" b="0" i="0">
                        <a:solidFill>
                          <a:srgbClr val="000000"/>
                        </a:solidFill>
                        <a:effectLst/>
                      </a:endParaRPr>
                    </a:p>
                    <a:p>
                      <a:pPr algn="l" rtl="0" fontAlgn="base"/>
                      <a:r>
                        <a:rPr lang="en-US" sz="900" b="0" i="0">
                          <a:solidFill>
                            <a:srgbClr val="000000"/>
                          </a:solidFill>
                          <a:effectLst/>
                          <a:latin typeface="Arial" panose="020B0604020202020204" pitchFamily="34" charset="0"/>
                        </a:rPr>
                        <a:t> </a:t>
                      </a:r>
                      <a:endParaRPr lang="en-US" sz="900" b="0" i="0">
                        <a:solidFill>
                          <a:srgbClr val="000000"/>
                        </a:solidFill>
                        <a:effectLst/>
                      </a:endParaRPr>
                    </a:p>
                    <a:p>
                      <a:pPr algn="l" rtl="0" fontAlgn="base"/>
                      <a:r>
                        <a:rPr lang="en-US" sz="900" b="0" i="0">
                          <a:solidFill>
                            <a:srgbClr val="000000"/>
                          </a:solidFill>
                          <a:effectLst/>
                          <a:latin typeface="Arial" panose="020B0604020202020204" pitchFamily="34" charset="0"/>
                        </a:rPr>
                        <a:t>Reporting should be</a:t>
                      </a:r>
                      <a:r>
                        <a:rPr lang="en-US" sz="900" b="1" i="0">
                          <a:solidFill>
                            <a:srgbClr val="000000"/>
                          </a:solidFill>
                          <a:effectLst/>
                          <a:latin typeface="Arial" panose="020B0604020202020204" pitchFamily="34" charset="0"/>
                        </a:rPr>
                        <a:t> </a:t>
                      </a:r>
                      <a:r>
                        <a:rPr lang="en-US" sz="900" b="0" i="0">
                          <a:solidFill>
                            <a:srgbClr val="000000"/>
                          </a:solidFill>
                          <a:effectLst/>
                          <a:latin typeface="Arial" panose="020B0604020202020204" pitchFamily="34" charset="0"/>
                        </a:rPr>
                        <a:t>confidential and there should be no reprisals for the whistle blower. All staff should have training. </a:t>
                      </a:r>
                      <a:endParaRPr lang="en-US" sz="900" b="0" i="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837204"/>
                  </a:ext>
                </a:extLst>
              </a:tr>
              <a:tr h="476417">
                <a:tc>
                  <a:txBody>
                    <a:bodyPr/>
                    <a:lstStyle/>
                    <a:p>
                      <a:pPr algn="l" rtl="0" fontAlgn="base">
                        <a:buFont typeface="+mj-lt"/>
                        <a:buAutoNum type="arabicPeriod" startAt="5"/>
                      </a:pPr>
                      <a:r>
                        <a:rPr lang="en-US" sz="900" b="1" i="0" dirty="0">
                          <a:solidFill>
                            <a:srgbClr val="000000"/>
                          </a:solidFill>
                          <a:effectLst/>
                          <a:latin typeface="Arial" panose="020B0604020202020204" pitchFamily="34" charset="0"/>
                        </a:rPr>
                        <a:t>Caste, gender &amp; child issues [Nepal specific] </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What mitigations are in place to ensure cultural and social pressures – especially related to caste, gender or children – do not create SG risks for the programme?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dirty="0">
                          <a:solidFill>
                            <a:srgbClr val="000000"/>
                          </a:solidFill>
                          <a:effectLst/>
                          <a:latin typeface="Arial" panose="020B0604020202020204" pitchFamily="34" charset="0"/>
                        </a:rPr>
                        <a:t>Does the partner have procedures in place if the following is uncovered: </a:t>
                      </a:r>
                      <a:endParaRPr lang="en-US" sz="900" b="0" i="0" dirty="0">
                        <a:solidFill>
                          <a:srgbClr val="000000"/>
                        </a:solidFill>
                        <a:effectLst/>
                      </a:endParaRPr>
                    </a:p>
                    <a:p>
                      <a:pPr algn="l" rtl="0" fontAlgn="base">
                        <a:buFont typeface="+mj-lt"/>
                        <a:buAutoNum type="arabicPeriod"/>
                      </a:pPr>
                      <a:r>
                        <a:rPr lang="en-US" sz="900" b="0" i="0" dirty="0">
                          <a:solidFill>
                            <a:srgbClr val="000000"/>
                          </a:solidFill>
                          <a:effectLst/>
                          <a:latin typeface="Arial" panose="020B0604020202020204" pitchFamily="34" charset="0"/>
                        </a:rPr>
                        <a:t>Child marriage  </a:t>
                      </a:r>
                    </a:p>
                    <a:p>
                      <a:pPr algn="l" rtl="0" fontAlgn="base">
                        <a:buFont typeface="+mj-lt"/>
                        <a:buAutoNum type="arabicPeriod" startAt="2"/>
                      </a:pPr>
                      <a:r>
                        <a:rPr lang="en-US" sz="900" b="0" i="0" dirty="0" err="1">
                          <a:solidFill>
                            <a:srgbClr val="000000"/>
                          </a:solidFill>
                          <a:effectLst/>
                          <a:latin typeface="Arial" panose="020B0604020202020204" pitchFamily="34" charset="0"/>
                        </a:rPr>
                        <a:t>Chaupadi</a:t>
                      </a:r>
                      <a:r>
                        <a:rPr lang="en-US" sz="900" b="0" i="0" dirty="0">
                          <a:solidFill>
                            <a:srgbClr val="000000"/>
                          </a:solidFill>
                          <a:effectLst/>
                          <a:latin typeface="Arial" panose="020B0604020202020204" pitchFamily="34" charset="0"/>
                        </a:rPr>
                        <a:t>  </a:t>
                      </a:r>
                    </a:p>
                    <a:p>
                      <a:pPr algn="l" rtl="0" fontAlgn="base">
                        <a:buFont typeface="+mj-lt"/>
                        <a:buAutoNum type="arabicPeriod" startAt="3"/>
                      </a:pPr>
                      <a:r>
                        <a:rPr lang="en-US" sz="900" b="0" i="0" dirty="0">
                          <a:solidFill>
                            <a:srgbClr val="000000"/>
                          </a:solidFill>
                          <a:effectLst/>
                          <a:latin typeface="Arial" panose="020B0604020202020204" pitchFamily="34" charset="0"/>
                        </a:rPr>
                        <a:t>Child </a:t>
                      </a:r>
                      <a:r>
                        <a:rPr lang="en-US" sz="900" b="0" i="0" dirty="0" err="1">
                          <a:solidFill>
                            <a:srgbClr val="000000"/>
                          </a:solidFill>
                          <a:effectLst/>
                          <a:latin typeface="Arial" panose="020B0604020202020204" pitchFamily="34" charset="0"/>
                        </a:rPr>
                        <a:t>labour</a:t>
                      </a:r>
                      <a:r>
                        <a:rPr lang="en-US" sz="900" b="0" i="0" dirty="0">
                          <a:solidFill>
                            <a:srgbClr val="000000"/>
                          </a:solidFill>
                          <a:effectLst/>
                          <a:latin typeface="Arial" panose="020B0604020202020204" pitchFamily="34" charset="0"/>
                        </a:rPr>
                        <a:t>  </a:t>
                      </a:r>
                    </a:p>
                    <a:p>
                      <a:pPr algn="l" rtl="0" fontAlgn="base">
                        <a:buFont typeface="+mj-lt"/>
                        <a:buAutoNum type="arabicPeriod" startAt="4"/>
                      </a:pPr>
                      <a:r>
                        <a:rPr lang="en-US" sz="900" b="0" i="0" dirty="0">
                          <a:solidFill>
                            <a:srgbClr val="000000"/>
                          </a:solidFill>
                          <a:effectLst/>
                          <a:latin typeface="Arial" panose="020B0604020202020204" pitchFamily="34" charset="0"/>
                        </a:rPr>
                        <a:t>Caste discrimination  </a:t>
                      </a:r>
                    </a:p>
                    <a:p>
                      <a:pPr algn="l" rtl="0" fontAlgn="base">
                        <a:buFont typeface="+mj-lt"/>
                        <a:buAutoNum type="arabicPeriod" startAt="5"/>
                      </a:pPr>
                      <a:r>
                        <a:rPr lang="en-US" sz="900" b="0" i="0" dirty="0">
                          <a:solidFill>
                            <a:srgbClr val="000000"/>
                          </a:solidFill>
                          <a:effectLst/>
                          <a:latin typeface="Arial" panose="020B0604020202020204" pitchFamily="34" charset="0"/>
                        </a:rPr>
                        <a:t>Gender related discrimination</a:t>
                      </a: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4766402"/>
                  </a:ext>
                </a:extLst>
              </a:tr>
              <a:tr h="434380">
                <a:tc>
                  <a:txBody>
                    <a:bodyPr/>
                    <a:lstStyle/>
                    <a:p>
                      <a:pPr algn="l" rtl="0" fontAlgn="base">
                        <a:buFont typeface="+mj-lt"/>
                        <a:buAutoNum type="arabicPeriod" startAt="6"/>
                      </a:pPr>
                      <a:r>
                        <a:rPr lang="en-US" sz="900" b="1" i="0" dirty="0">
                          <a:solidFill>
                            <a:srgbClr val="000000"/>
                          </a:solidFill>
                          <a:effectLst/>
                          <a:latin typeface="Arial" panose="020B0604020202020204" pitchFamily="34" charset="0"/>
                        </a:rPr>
                        <a:t>Actual incidents </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Have there been any past safeguarding issues associated with the programme? Are there any currently under investigation?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a:solidFill>
                            <a:srgbClr val="000000"/>
                          </a:solidFill>
                          <a:effectLst/>
                          <a:latin typeface="Arial" panose="020B0604020202020204" pitchFamily="34" charset="0"/>
                        </a:rPr>
                        <a:t>If any incidents become apparent during field visit, these should be logged and flagged with the head of office or authorities - on return or immediately depending on severity. The partners response to SG issue should be monitored.    </a:t>
                      </a:r>
                      <a:endParaRPr lang="en-US" sz="900" b="0" i="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0415673"/>
                  </a:ext>
                </a:extLst>
              </a:tr>
              <a:tr h="854748">
                <a:tc>
                  <a:txBody>
                    <a:bodyPr/>
                    <a:lstStyle/>
                    <a:p>
                      <a:pPr algn="l" rtl="0" fontAlgn="base">
                        <a:buFont typeface="+mj-lt"/>
                        <a:buAutoNum type="arabicPeriod" startAt="7"/>
                      </a:pPr>
                      <a:r>
                        <a:rPr lang="en-US" sz="900" b="1" i="0" dirty="0">
                          <a:solidFill>
                            <a:srgbClr val="000000"/>
                          </a:solidFill>
                          <a:effectLst/>
                          <a:latin typeface="Arial" panose="020B0604020202020204" pitchFamily="34" charset="0"/>
                        </a:rPr>
                        <a:t>Recruitment process and prior employment checks </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What background / prior employment checks are in place during the recruitment process?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a:t>
                      </a:r>
                      <a:r>
                        <a:rPr lang="en-US" sz="900" b="0" i="1" dirty="0">
                          <a:solidFill>
                            <a:srgbClr val="000000"/>
                          </a:solidFill>
                          <a:effectLst/>
                          <a:latin typeface="Arial" panose="020B0604020202020204" pitchFamily="34" charset="0"/>
                        </a:rPr>
                        <a:t>If programme is child related</a:t>
                      </a:r>
                      <a:r>
                        <a:rPr lang="en-US" sz="900" b="0" i="0" dirty="0">
                          <a:solidFill>
                            <a:srgbClr val="000000"/>
                          </a:solidFill>
                          <a:effectLst/>
                          <a:latin typeface="Arial" panose="020B0604020202020204" pitchFamily="34" charset="0"/>
                        </a:rPr>
                        <a:t>] What vetting process is used? Have you had any difficulty in attaining past information about potential employees?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dirty="0">
                          <a:solidFill>
                            <a:srgbClr val="000000"/>
                          </a:solidFill>
                          <a:effectLst/>
                          <a:latin typeface="Arial" panose="020B0604020202020204" pitchFamily="34" charset="0"/>
                        </a:rPr>
                        <a:t>The HR department should carry out extensive verification process of candidates including criminal background checks.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There should be mandatory safeguarding and whistle blowing training in place during induction processes.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 See.</a:t>
                      </a:r>
                      <a:r>
                        <a:rPr lang="en-US" sz="900" b="0" i="0" baseline="30000" dirty="0">
                          <a:solidFill>
                            <a:srgbClr val="000000"/>
                          </a:solidFill>
                          <a:effectLst/>
                          <a:latin typeface="Arial" panose="020B0604020202020204" pitchFamily="34" charset="0"/>
                        </a:rPr>
                        <a:t>3</a:t>
                      </a:r>
                      <a:r>
                        <a:rPr lang="en-US" sz="900" b="0" i="0" dirty="0">
                          <a:solidFill>
                            <a:srgbClr val="000000"/>
                          </a:solidFill>
                          <a:effectLst/>
                          <a:latin typeface="Arial" panose="020B0604020202020204" pitchFamily="34" charset="0"/>
                        </a:rPr>
                        <a:t> As well as </a:t>
                      </a:r>
                      <a:r>
                        <a:rPr lang="en-US" sz="900" b="0" i="0" dirty="0" err="1">
                          <a:solidFill>
                            <a:srgbClr val="000000"/>
                          </a:solidFill>
                          <a:effectLst/>
                          <a:latin typeface="Arial" panose="020B0604020202020204" pitchFamily="34" charset="0"/>
                        </a:rPr>
                        <a:t>recognised</a:t>
                      </a:r>
                      <a:r>
                        <a:rPr lang="en-US" sz="900" b="0" i="0" dirty="0">
                          <a:solidFill>
                            <a:srgbClr val="000000"/>
                          </a:solidFill>
                          <a:effectLst/>
                          <a:latin typeface="Arial" panose="020B0604020202020204" pitchFamily="34" charset="0"/>
                        </a:rPr>
                        <a:t> vetting, the candidate should have 3 references from previous employers / other who have knowledge of their suitability to work with children. </a:t>
                      </a:r>
                      <a:endParaRPr lang="en-US" sz="900" b="0" i="0" dirty="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3578930"/>
                  </a:ext>
                </a:extLst>
              </a:tr>
              <a:tr h="476417">
                <a:tc>
                  <a:txBody>
                    <a:bodyPr/>
                    <a:lstStyle/>
                    <a:p>
                      <a:pPr algn="l" rtl="0" fontAlgn="base">
                        <a:buFont typeface="+mj-lt"/>
                        <a:buAutoNum type="arabicPeriod" startAt="8"/>
                      </a:pPr>
                      <a:r>
                        <a:rPr lang="en-US" sz="900" b="1" i="0" dirty="0">
                          <a:solidFill>
                            <a:srgbClr val="000000"/>
                          </a:solidFill>
                          <a:effectLst/>
                          <a:latin typeface="Arial" panose="020B0604020202020204" pitchFamily="34" charset="0"/>
                        </a:rPr>
                        <a:t>Downstream partners &amp; beneficiaries </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Are partners aware of the safeguarding policy? Has there been a risk assessment undertaken of lower level partners?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Are beneficiaries aware of safeguarding expectations?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dirty="0">
                          <a:solidFill>
                            <a:srgbClr val="000000"/>
                          </a:solidFill>
                          <a:effectLst/>
                          <a:latin typeface="Arial" panose="020B0604020202020204" pitchFamily="34" charset="0"/>
                        </a:rPr>
                        <a:t>The </a:t>
                      </a:r>
                      <a:r>
                        <a:rPr lang="en-US" sz="900" b="0" i="0" dirty="0" err="1">
                          <a:solidFill>
                            <a:srgbClr val="000000"/>
                          </a:solidFill>
                          <a:effectLst/>
                          <a:latin typeface="Arial" panose="020B0604020202020204" pitchFamily="34" charset="0"/>
                        </a:rPr>
                        <a:t>organisations</a:t>
                      </a:r>
                      <a:r>
                        <a:rPr lang="en-US" sz="900" b="0" i="0" dirty="0">
                          <a:solidFill>
                            <a:srgbClr val="000000"/>
                          </a:solidFill>
                          <a:effectLst/>
                          <a:latin typeface="Arial" panose="020B0604020202020204" pitchFamily="34" charset="0"/>
                        </a:rPr>
                        <a:t> board has ultimate responsibility for safeguarding of all partners and beneficiaries and its their duty to ensure these parties are aware of the code of conduct.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 Are there capacity building mechanisms in place for the downstream partners?  </a:t>
                      </a:r>
                      <a:endParaRPr lang="en-US" sz="900" b="0" i="0" dirty="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8638196"/>
                  </a:ext>
                </a:extLst>
              </a:tr>
              <a:tr h="476417">
                <a:tc>
                  <a:txBody>
                    <a:bodyPr/>
                    <a:lstStyle/>
                    <a:p>
                      <a:pPr algn="l" rtl="0" fontAlgn="base">
                        <a:buFont typeface="+mj-lt"/>
                        <a:buAutoNum type="arabicPeriod" startAt="9"/>
                      </a:pPr>
                      <a:r>
                        <a:rPr lang="en-US" sz="900" b="1" i="0" dirty="0">
                          <a:solidFill>
                            <a:srgbClr val="000000"/>
                          </a:solidFill>
                          <a:effectLst/>
                          <a:latin typeface="Arial" panose="020B0604020202020204" pitchFamily="34" charset="0"/>
                        </a:rPr>
                        <a:t>Lessons learning </a:t>
                      </a:r>
                      <a:r>
                        <a:rPr lang="en-US" sz="900" b="0" i="0" dirty="0">
                          <a:solidFill>
                            <a:srgbClr val="000000"/>
                          </a:solidFill>
                          <a:effectLst/>
                          <a:latin typeface="Arial" panose="020B0604020202020204" pitchFamily="34" charset="0"/>
                        </a:rPr>
                        <a:t> </a:t>
                      </a:r>
                    </a:p>
                    <a:p>
                      <a:pPr algn="l" rtl="0" fontAlgn="base"/>
                      <a:r>
                        <a:rPr lang="en-US" sz="900" b="0" i="0" dirty="0">
                          <a:solidFill>
                            <a:srgbClr val="000000"/>
                          </a:solidFill>
                          <a:effectLst/>
                          <a:latin typeface="Arial" panose="020B0604020202020204" pitchFamily="34" charset="0"/>
                        </a:rPr>
                        <a:t>[</a:t>
                      </a:r>
                      <a:r>
                        <a:rPr lang="en-US" sz="900" b="0" i="1" dirty="0">
                          <a:solidFill>
                            <a:srgbClr val="000000"/>
                          </a:solidFill>
                          <a:effectLst/>
                          <a:latin typeface="Arial" panose="020B0604020202020204" pitchFamily="34" charset="0"/>
                        </a:rPr>
                        <a:t>If previous SG cases] </a:t>
                      </a:r>
                      <a:r>
                        <a:rPr lang="en-US" sz="900" b="0" i="0" dirty="0">
                          <a:solidFill>
                            <a:srgbClr val="000000"/>
                          </a:solidFill>
                          <a:effectLst/>
                          <a:latin typeface="Arial" panose="020B0604020202020204" pitchFamily="34" charset="0"/>
                        </a:rPr>
                        <a:t>Have you undertaken a review of previous SG cases? What have you changed as a result?  </a:t>
                      </a:r>
                      <a:endParaRPr lang="en-US" sz="900" b="0" i="0" dirty="0">
                        <a:solidFill>
                          <a:srgbClr val="000000"/>
                        </a:solidFill>
                        <a:effectLst/>
                      </a:endParaRPr>
                    </a:p>
                  </a:txBody>
                  <a:tcPr marL="14012" marR="14012" marT="7006" marB="700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l" rtl="0" fontAlgn="base"/>
                      <a:r>
                        <a:rPr lang="en-US" sz="900" b="0" i="0" dirty="0">
                          <a:solidFill>
                            <a:srgbClr val="000000"/>
                          </a:solidFill>
                          <a:effectLst/>
                          <a:latin typeface="Arial" panose="020B0604020202020204" pitchFamily="34" charset="0"/>
                        </a:rPr>
                        <a:t>Partners should have detailed register of previous SG issues. </a:t>
                      </a:r>
                      <a:endParaRPr lang="en-US" sz="900" b="0" i="0" dirty="0">
                        <a:solidFill>
                          <a:srgbClr val="000000"/>
                        </a:solidFill>
                        <a:effectLst/>
                      </a:endParaRPr>
                    </a:p>
                    <a:p>
                      <a:pPr algn="l" rtl="0" fontAlgn="base"/>
                      <a:r>
                        <a:rPr lang="en-US" sz="900" b="0" i="0" dirty="0">
                          <a:solidFill>
                            <a:srgbClr val="000000"/>
                          </a:solidFill>
                          <a:effectLst/>
                          <a:latin typeface="Arial" panose="020B0604020202020204" pitchFamily="34" charset="0"/>
                        </a:rPr>
                        <a:t>Programmes should use delivery plans and quarter/annual reports to monitor risks and any lessons should be fed into future programme design to mitigate future SG issues.   </a:t>
                      </a:r>
                      <a:endParaRPr lang="en-US" sz="900" b="0" i="0" dirty="0">
                        <a:solidFill>
                          <a:srgbClr val="000000"/>
                        </a:solidFill>
                        <a:effectLst/>
                      </a:endParaRPr>
                    </a:p>
                  </a:txBody>
                  <a:tcPr marL="14012" marR="14012" marT="7006" marB="700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4753399"/>
                  </a:ext>
                </a:extLst>
              </a:tr>
            </a:tbl>
          </a:graphicData>
        </a:graphic>
      </p:graphicFrame>
      <p:sp>
        <p:nvSpPr>
          <p:cNvPr id="5" name="Rectangle 1">
            <a:extLst>
              <a:ext uri="{FF2B5EF4-FFF2-40B4-BE49-F238E27FC236}">
                <a16:creationId xmlns:a16="http://schemas.microsoft.com/office/drawing/2014/main" id="{0AADBFF7-8D2C-432C-B4CA-AD58625127BC}"/>
              </a:ext>
            </a:extLst>
          </p:cNvPr>
          <p:cNvSpPr>
            <a:spLocks noChangeArrowheads="1"/>
          </p:cNvSpPr>
          <p:nvPr/>
        </p:nvSpPr>
        <p:spPr bwMode="auto">
          <a:xfrm>
            <a:off x="-27050652" y="-156120"/>
            <a:ext cx="3619465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200" b="1" i="0" u="none" strike="noStrike" kern="1200" cap="none" spc="0" normalizeH="0" baseline="0" noProof="0">
                <a:ln>
                  <a:noFill/>
                </a:ln>
                <a:solidFill>
                  <a:srgbClr val="244061"/>
                </a:solidFill>
                <a:effectLst/>
                <a:uLnTx/>
                <a:uFillTx/>
                <a:latin typeface="Arial" panose="020B0604020202020204" pitchFamily="34" charset="0"/>
                <a:ea typeface="+mn-ea"/>
                <a:cs typeface="Arial" panose="020B0604020202020204" pitchFamily="34" charset="0"/>
              </a:rPr>
              <a:t>Local Level Information Collation:</a:t>
            </a:r>
            <a:r>
              <a:rPr kumimoji="0" lang="en-GB"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a:t>
            </a:r>
            <a:endParaRPr kumimoji="0" lang="en-GB" altLang="en-US" sz="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0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Questions: Safeguarding checklist </a:t>
            </a:r>
            <a:r>
              <a:rPr kumimoji="0" lang="en-GB" altLang="en-US" sz="10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a:t>
            </a:r>
            <a:endParaRPr kumimoji="0" lang="en-GB" altLang="en-US" sz="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0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Location / Province: (Office or off-site location?) Attendees</a:t>
            </a:r>
            <a:r>
              <a:rPr kumimoji="0" lang="en-GB" altLang="en-US" sz="800" b="0" i="0" u="none" strike="noStrike" kern="1200" cap="none" spc="0" normalizeH="0" baseline="30000" noProof="0">
                <a:ln>
                  <a:noFill/>
                </a:ln>
                <a:solidFill>
                  <a:srgbClr val="000000"/>
                </a:solidFill>
                <a:effectLst/>
                <a:uLnTx/>
                <a:uFillTx/>
                <a:latin typeface="Arial" panose="020B0604020202020204" pitchFamily="34" charset="0"/>
                <a:ea typeface="+mn-ea"/>
                <a:cs typeface="Arial" panose="020B0604020202020204" pitchFamily="34" charset="0"/>
              </a:rPr>
              <a:t>1</a:t>
            </a:r>
            <a:r>
              <a:rPr kumimoji="0" lang="en-GB" altLang="en-US" sz="10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  </a:t>
            </a:r>
            <a:endParaRPr kumimoji="0" lang="en-GB" altLang="en-US" sz="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28250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B041D-95E4-4977-893C-4D90617BC177}"/>
              </a:ext>
            </a:extLst>
          </p:cNvPr>
          <p:cNvSpPr>
            <a:spLocks noGrp="1"/>
          </p:cNvSpPr>
          <p:nvPr>
            <p:ph type="title"/>
          </p:nvPr>
        </p:nvSpPr>
        <p:spPr/>
        <p:txBody>
          <a:bodyPr>
            <a:normAutofit/>
          </a:bodyPr>
          <a:lstStyle/>
          <a:p>
            <a:r>
              <a:rPr lang="en-GB" sz="3200" dirty="0"/>
              <a:t>We do not have all the answers </a:t>
            </a:r>
            <a:br>
              <a:rPr lang="en-GB" sz="3200" dirty="0"/>
            </a:br>
            <a:r>
              <a:rPr lang="en-GB" sz="3200" dirty="0"/>
              <a:t>We need your help in ensuring we do no harm</a:t>
            </a:r>
          </a:p>
        </p:txBody>
      </p:sp>
      <p:sp>
        <p:nvSpPr>
          <p:cNvPr id="3" name="Content Placeholder 2">
            <a:extLst>
              <a:ext uri="{FF2B5EF4-FFF2-40B4-BE49-F238E27FC236}">
                <a16:creationId xmlns:a16="http://schemas.microsoft.com/office/drawing/2014/main" id="{C9825FDE-DA3C-424D-A2BF-9E5D6832DE86}"/>
              </a:ext>
            </a:extLst>
          </p:cNvPr>
          <p:cNvSpPr>
            <a:spLocks noGrp="1"/>
          </p:cNvSpPr>
          <p:nvPr>
            <p:ph idx="1"/>
          </p:nvPr>
        </p:nvSpPr>
        <p:spPr/>
        <p:txBody>
          <a:bodyPr/>
          <a:lstStyle/>
          <a:p>
            <a:endParaRPr lang="en-GB" dirty="0"/>
          </a:p>
          <a:p>
            <a:pPr marL="0" indent="0">
              <a:buNone/>
            </a:pPr>
            <a:r>
              <a:rPr lang="en-GB" sz="2800" dirty="0"/>
              <a:t>So time to get your views on these questions:</a:t>
            </a:r>
            <a:br>
              <a:rPr lang="en-GB" sz="2800" dirty="0"/>
            </a:br>
            <a:endParaRPr lang="en-GB" sz="2800" dirty="0"/>
          </a:p>
          <a:p>
            <a:pPr marL="400050" indent="-400050">
              <a:buAutoNum type="romanLcParenR"/>
            </a:pPr>
            <a:r>
              <a:rPr lang="en-GB" sz="2800" dirty="0"/>
              <a:t>Major safeguarding issues</a:t>
            </a:r>
          </a:p>
          <a:p>
            <a:pPr marL="400050" indent="-400050">
              <a:buAutoNum type="romanLcParenR"/>
            </a:pPr>
            <a:r>
              <a:rPr lang="en-GB" sz="2800" dirty="0"/>
              <a:t>Barriers to effective safeguarding</a:t>
            </a:r>
          </a:p>
          <a:p>
            <a:pPr marL="400050" indent="-400050">
              <a:buAutoNum type="romanLcParenR"/>
            </a:pPr>
            <a:r>
              <a:rPr lang="en-GB" sz="2800" dirty="0"/>
              <a:t>How to make it safe to report and take action</a:t>
            </a:r>
          </a:p>
          <a:p>
            <a:pPr marL="400050" indent="-400050">
              <a:buAutoNum type="romanLcParenR"/>
            </a:pPr>
            <a:r>
              <a:rPr lang="en-GB" sz="2800" dirty="0"/>
              <a:t>What are the good practices</a:t>
            </a:r>
          </a:p>
          <a:p>
            <a:endParaRPr lang="en-GB" dirty="0"/>
          </a:p>
        </p:txBody>
      </p:sp>
    </p:spTree>
    <p:extLst>
      <p:ext uri="{BB962C8B-B14F-4D97-AF65-F5344CB8AC3E}">
        <p14:creationId xmlns:p14="http://schemas.microsoft.com/office/powerpoint/2010/main" val="3931892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07472" y="2213876"/>
          <a:ext cx="2703994" cy="177665"/>
        </p:xfrm>
        <a:graphic>
          <a:graphicData uri="http://schemas.openxmlformats.org/drawingml/2006/table">
            <a:tbl>
              <a:tblPr firstRow="1" firstCol="1" bandRow="1"/>
              <a:tblGrid>
                <a:gridCol w="761900">
                  <a:extLst>
                    <a:ext uri="{9D8B030D-6E8A-4147-A177-3AD203B41FA5}">
                      <a16:colId xmlns:a16="http://schemas.microsoft.com/office/drawing/2014/main" val="20000"/>
                    </a:ext>
                  </a:extLst>
                </a:gridCol>
                <a:gridCol w="1942094">
                  <a:extLst>
                    <a:ext uri="{9D8B030D-6E8A-4147-A177-3AD203B41FA5}">
                      <a16:colId xmlns:a16="http://schemas.microsoft.com/office/drawing/2014/main" val="20001"/>
                    </a:ext>
                  </a:extLst>
                </a:gridCol>
              </a:tblGrid>
              <a:tr h="177665">
                <a:tc>
                  <a:txBody>
                    <a:bodyPr/>
                    <a:lstStyle/>
                    <a:p>
                      <a:pPr algn="l">
                        <a:spcAft>
                          <a:spcPts val="0"/>
                        </a:spcAft>
                      </a:pPr>
                      <a:r>
                        <a:rPr lang="en-GB" sz="800" b="1" i="1" dirty="0">
                          <a:effectLst/>
                          <a:latin typeface="Arial"/>
                          <a:ea typeface="Times New Roman"/>
                          <a:cs typeface="Times New Roman"/>
                        </a:rPr>
                        <a:t> </a:t>
                      </a:r>
                      <a:endParaRPr lang="en-GB" sz="800" dirty="0">
                        <a:effectLst/>
                        <a:latin typeface="Arial"/>
                        <a:ea typeface="Times New Roman"/>
                        <a:cs typeface="Times New Roman"/>
                      </a:endParaRPr>
                    </a:p>
                  </a:txBody>
                  <a:tcPr marL="38576" marR="60722" marT="0" marB="0">
                    <a:lnL>
                      <a:noFill/>
                    </a:lnL>
                    <a:lnR>
                      <a:noFill/>
                    </a:lnR>
                    <a:lnT>
                      <a:noFill/>
                    </a:lnT>
                    <a:lnB>
                      <a:noFill/>
                    </a:lnB>
                  </a:tcPr>
                </a:tc>
                <a:tc>
                  <a:txBody>
                    <a:bodyPr/>
                    <a:lstStyle/>
                    <a:p>
                      <a:pPr marL="0" lvl="0" indent="0" algn="l">
                        <a:spcAft>
                          <a:spcPts val="0"/>
                        </a:spcAft>
                        <a:buFont typeface="+mj-lt"/>
                        <a:buNone/>
                      </a:pPr>
                      <a:endParaRPr lang="en-GB" sz="1100" dirty="0">
                        <a:effectLst/>
                        <a:latin typeface="Arial"/>
                        <a:ea typeface="Times New Roman"/>
                        <a:cs typeface="Times New Roman"/>
                      </a:endParaRPr>
                    </a:p>
                  </a:txBody>
                  <a:tcPr marL="38576" marR="60722"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6" name="Rectangle 1"/>
          <p:cNvSpPr>
            <a:spLocks noChangeArrowheads="1"/>
          </p:cNvSpPr>
          <p:nvPr/>
        </p:nvSpPr>
        <p:spPr bwMode="auto">
          <a:xfrm>
            <a:off x="2773450" y="3216162"/>
            <a:ext cx="103939" cy="207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sz="1013" dirty="0">
              <a:solidFill>
                <a:srgbClr val="000000"/>
              </a:solidFill>
            </a:endParaRPr>
          </a:p>
        </p:txBody>
      </p:sp>
      <p:sp>
        <p:nvSpPr>
          <p:cNvPr id="8" name="Rectangle 7"/>
          <p:cNvSpPr/>
          <p:nvPr/>
        </p:nvSpPr>
        <p:spPr>
          <a:xfrm>
            <a:off x="6840252" y="5130191"/>
            <a:ext cx="227948" cy="196208"/>
          </a:xfrm>
          <a:prstGeom prst="rect">
            <a:avLst/>
          </a:prstGeom>
        </p:spPr>
        <p:txBody>
          <a:bodyPr wrap="none">
            <a:spAutoFit/>
          </a:bodyPr>
          <a:lstStyle/>
          <a:p>
            <a:pPr>
              <a:defRPr/>
            </a:pPr>
            <a:fld id="{1455B0A6-EB43-4CE5-BE7D-909399B90C37}" type="slidenum">
              <a:rPr lang="en-GB" sz="675" kern="0">
                <a:solidFill>
                  <a:prstClr val="black">
                    <a:tint val="75000"/>
                  </a:prstClr>
                </a:solidFill>
                <a:latin typeface="Calibri"/>
                <a:cs typeface="Arial"/>
              </a:rPr>
              <a:pPr>
                <a:defRPr/>
              </a:pPr>
              <a:t>2</a:t>
            </a:fld>
            <a:endParaRPr lang="en-GB" sz="1013" kern="0" dirty="0">
              <a:solidFill>
                <a:sysClr val="windowText" lastClr="000000"/>
              </a:solidFill>
              <a:latin typeface="Arial"/>
              <a:cs typeface="Arial"/>
            </a:endParaRPr>
          </a:p>
        </p:txBody>
      </p:sp>
      <p:sp>
        <p:nvSpPr>
          <p:cNvPr id="7" name="Content Placeholder 2">
            <a:extLst>
              <a:ext uri="{FF2B5EF4-FFF2-40B4-BE49-F238E27FC236}">
                <a16:creationId xmlns:a16="http://schemas.microsoft.com/office/drawing/2014/main" id="{653E57CA-4530-41F8-B912-1A4CF7F870BE}"/>
              </a:ext>
            </a:extLst>
          </p:cNvPr>
          <p:cNvSpPr txBox="1">
            <a:spLocks/>
          </p:cNvSpPr>
          <p:nvPr/>
        </p:nvSpPr>
        <p:spPr>
          <a:xfrm>
            <a:off x="395536" y="531500"/>
            <a:ext cx="6383654" cy="1271663"/>
          </a:xfrm>
          <a:prstGeom prst="rect">
            <a:avLst/>
          </a:prstGeom>
        </p:spPr>
        <p:txBody>
          <a:bodyPr vert="horz" lIns="51435" tIns="25718" rIns="51435" bIns="2571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200" b="1" dirty="0">
                <a:ea typeface="Tahoma" panose="020B0604030504040204" pitchFamily="34" charset="0"/>
                <a:cs typeface="Tahoma" panose="020B0604030504040204" pitchFamily="34" charset="0"/>
              </a:rPr>
              <a:t>How big is the problem</a:t>
            </a:r>
            <a:r>
              <a:rPr lang="en-GB" sz="2400" b="1" dirty="0">
                <a:ea typeface="Tahoma" panose="020B0604030504040204" pitchFamily="34" charset="0"/>
                <a:cs typeface="Tahoma" panose="020B0604030504040204" pitchFamily="34" charset="0"/>
              </a:rPr>
              <a:t>?</a:t>
            </a:r>
          </a:p>
          <a:p>
            <a:pPr marL="0" indent="0">
              <a:buNone/>
            </a:pPr>
            <a:endParaRPr lang="en-GB" sz="1350" b="1" dirty="0">
              <a:ea typeface="Tahoma" panose="020B0604030504040204" pitchFamily="34" charset="0"/>
              <a:cs typeface="Tahoma" panose="020B0604030504040204" pitchFamily="34" charset="0"/>
            </a:endParaRPr>
          </a:p>
          <a:p>
            <a:pPr marL="0" indent="0">
              <a:buNone/>
            </a:pPr>
            <a:r>
              <a:rPr lang="en-US" sz="1350" dirty="0"/>
              <a:t> </a:t>
            </a:r>
          </a:p>
          <a:p>
            <a:pPr marL="0" indent="0">
              <a:buNone/>
            </a:pPr>
            <a:endParaRPr lang="en-US" sz="1350" dirty="0"/>
          </a:p>
          <a:p>
            <a:pPr marL="0" indent="0">
              <a:buNone/>
            </a:pPr>
            <a:endParaRPr lang="en-US" sz="1350" dirty="0"/>
          </a:p>
          <a:p>
            <a:endParaRPr lang="en-US" sz="1350" dirty="0"/>
          </a:p>
          <a:p>
            <a:pPr marL="0" indent="0">
              <a:buNone/>
            </a:pPr>
            <a:endParaRPr lang="en-US" sz="1350" dirty="0"/>
          </a:p>
          <a:p>
            <a:pPr marL="0" indent="0">
              <a:buNone/>
            </a:pPr>
            <a:endParaRPr lang="en-US" sz="1350" dirty="0"/>
          </a:p>
          <a:p>
            <a:pPr marL="0" indent="0">
              <a:buNone/>
            </a:pPr>
            <a:endParaRPr lang="en-US" sz="1350" dirty="0"/>
          </a:p>
        </p:txBody>
      </p:sp>
      <p:pic>
        <p:nvPicPr>
          <p:cNvPr id="12" name="Picture 11">
            <a:extLst>
              <a:ext uri="{FF2B5EF4-FFF2-40B4-BE49-F238E27FC236}">
                <a16:creationId xmlns:a16="http://schemas.microsoft.com/office/drawing/2014/main" id="{77B5D1D8-AE69-4CF9-8E97-96F4C71582F3}"/>
              </a:ext>
            </a:extLst>
          </p:cNvPr>
          <p:cNvPicPr>
            <a:picLocks noChangeAspect="1"/>
          </p:cNvPicPr>
          <p:nvPr/>
        </p:nvPicPr>
        <p:blipFill>
          <a:blip r:embed="rId3"/>
          <a:stretch>
            <a:fillRect/>
          </a:stretch>
        </p:blipFill>
        <p:spPr>
          <a:xfrm>
            <a:off x="683568" y="1714557"/>
            <a:ext cx="2366287" cy="3928689"/>
          </a:xfrm>
          <a:prstGeom prst="rect">
            <a:avLst/>
          </a:prstGeom>
        </p:spPr>
      </p:pic>
      <p:pic>
        <p:nvPicPr>
          <p:cNvPr id="9" name="Picture 2">
            <a:extLst>
              <a:ext uri="{FF2B5EF4-FFF2-40B4-BE49-F238E27FC236}">
                <a16:creationId xmlns:a16="http://schemas.microsoft.com/office/drawing/2014/main" id="{0BDBD3B2-2E49-428C-9FDD-1E209BF61F0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9467" b="2179"/>
          <a:stretch/>
        </p:blipFill>
        <p:spPr bwMode="auto">
          <a:xfrm>
            <a:off x="5761824" y="3188860"/>
            <a:ext cx="3012851" cy="772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15">
            <a:extLst>
              <a:ext uri="{FF2B5EF4-FFF2-40B4-BE49-F238E27FC236}">
                <a16:creationId xmlns:a16="http://schemas.microsoft.com/office/drawing/2014/main" id="{D1124470-450E-4C42-A326-4A3C4D011AD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1521" y="1224291"/>
            <a:ext cx="4104591" cy="890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2">
            <a:extLst>
              <a:ext uri="{FF2B5EF4-FFF2-40B4-BE49-F238E27FC236}">
                <a16:creationId xmlns:a16="http://schemas.microsoft.com/office/drawing/2014/main" id="{D21CBF9E-9EFF-498E-9AFF-E528413C84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747" y="2391542"/>
            <a:ext cx="2119431" cy="14919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3">
            <a:extLst>
              <a:ext uri="{FF2B5EF4-FFF2-40B4-BE49-F238E27FC236}">
                <a16:creationId xmlns:a16="http://schemas.microsoft.com/office/drawing/2014/main" id="{0FDAEB4F-0F06-4454-9431-29FD9F24B3E3}"/>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54514" r="182" b="20188"/>
          <a:stretch/>
        </p:blipFill>
        <p:spPr bwMode="auto">
          <a:xfrm>
            <a:off x="3291521" y="4704935"/>
            <a:ext cx="5241382" cy="1692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a:extLst>
              <a:ext uri="{FF2B5EF4-FFF2-40B4-BE49-F238E27FC236}">
                <a16:creationId xmlns:a16="http://schemas.microsoft.com/office/drawing/2014/main" id="{439ED220-BC81-46A5-A67F-6ACC91839AC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 r="54327" b="-600"/>
          <a:stretch/>
        </p:blipFill>
        <p:spPr bwMode="auto">
          <a:xfrm>
            <a:off x="5728137" y="1980771"/>
            <a:ext cx="2857580" cy="1271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Image result for twitter logo">
            <a:extLst>
              <a:ext uri="{FF2B5EF4-FFF2-40B4-BE49-F238E27FC236}">
                <a16:creationId xmlns:a16="http://schemas.microsoft.com/office/drawing/2014/main" id="{0A160BEE-D389-406F-952B-17A05FFE31A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96359" y="4176668"/>
            <a:ext cx="487809" cy="4878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E90CF29-B5D3-4646-8025-14A0FD0D5B3E}"/>
              </a:ext>
            </a:extLst>
          </p:cNvPr>
          <p:cNvSpPr txBox="1"/>
          <p:nvPr/>
        </p:nvSpPr>
        <p:spPr>
          <a:xfrm>
            <a:off x="7084168" y="4316697"/>
            <a:ext cx="623889" cy="248209"/>
          </a:xfrm>
          <a:prstGeom prst="rect">
            <a:avLst/>
          </a:prstGeom>
          <a:noFill/>
        </p:spPr>
        <p:txBody>
          <a:bodyPr wrap="none" rtlCol="0">
            <a:spAutoFit/>
          </a:bodyPr>
          <a:lstStyle/>
          <a:p>
            <a:r>
              <a:rPr lang="en-GB" sz="1013" dirty="0"/>
              <a:t>#AidToo</a:t>
            </a:r>
          </a:p>
        </p:txBody>
      </p:sp>
    </p:spTree>
    <p:extLst>
      <p:ext uri="{BB962C8B-B14F-4D97-AF65-F5344CB8AC3E}">
        <p14:creationId xmlns:p14="http://schemas.microsoft.com/office/powerpoint/2010/main" val="386325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07472" y="2213876"/>
          <a:ext cx="2703994" cy="177665"/>
        </p:xfrm>
        <a:graphic>
          <a:graphicData uri="http://schemas.openxmlformats.org/drawingml/2006/table">
            <a:tbl>
              <a:tblPr firstRow="1" firstCol="1" bandRow="1"/>
              <a:tblGrid>
                <a:gridCol w="761900">
                  <a:extLst>
                    <a:ext uri="{9D8B030D-6E8A-4147-A177-3AD203B41FA5}">
                      <a16:colId xmlns:a16="http://schemas.microsoft.com/office/drawing/2014/main" val="20000"/>
                    </a:ext>
                  </a:extLst>
                </a:gridCol>
                <a:gridCol w="1942094">
                  <a:extLst>
                    <a:ext uri="{9D8B030D-6E8A-4147-A177-3AD203B41FA5}">
                      <a16:colId xmlns:a16="http://schemas.microsoft.com/office/drawing/2014/main" val="20001"/>
                    </a:ext>
                  </a:extLst>
                </a:gridCol>
              </a:tblGrid>
              <a:tr h="177665">
                <a:tc>
                  <a:txBody>
                    <a:bodyPr/>
                    <a:lstStyle/>
                    <a:p>
                      <a:pPr algn="l">
                        <a:spcAft>
                          <a:spcPts val="0"/>
                        </a:spcAft>
                      </a:pPr>
                      <a:r>
                        <a:rPr lang="en-GB" sz="800" b="1" i="1" dirty="0">
                          <a:effectLst/>
                          <a:latin typeface="Arial"/>
                          <a:ea typeface="Times New Roman"/>
                          <a:cs typeface="Times New Roman"/>
                        </a:rPr>
                        <a:t> </a:t>
                      </a:r>
                      <a:endParaRPr lang="en-GB" sz="800" dirty="0">
                        <a:effectLst/>
                        <a:latin typeface="Arial"/>
                        <a:ea typeface="Times New Roman"/>
                        <a:cs typeface="Times New Roman"/>
                      </a:endParaRPr>
                    </a:p>
                  </a:txBody>
                  <a:tcPr marL="38576" marR="60722" marT="0" marB="0">
                    <a:lnL>
                      <a:noFill/>
                    </a:lnL>
                    <a:lnR>
                      <a:noFill/>
                    </a:lnR>
                    <a:lnT>
                      <a:noFill/>
                    </a:lnT>
                    <a:lnB>
                      <a:noFill/>
                    </a:lnB>
                  </a:tcPr>
                </a:tc>
                <a:tc>
                  <a:txBody>
                    <a:bodyPr/>
                    <a:lstStyle/>
                    <a:p>
                      <a:pPr marL="0" lvl="0" indent="0" algn="l">
                        <a:spcAft>
                          <a:spcPts val="0"/>
                        </a:spcAft>
                        <a:buFont typeface="+mj-lt"/>
                        <a:buNone/>
                      </a:pPr>
                      <a:endParaRPr lang="en-GB" sz="1100" dirty="0">
                        <a:effectLst/>
                        <a:latin typeface="Arial"/>
                        <a:ea typeface="Times New Roman"/>
                        <a:cs typeface="Times New Roman"/>
                      </a:endParaRPr>
                    </a:p>
                  </a:txBody>
                  <a:tcPr marL="38576" marR="60722"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6" name="Rectangle 1"/>
          <p:cNvSpPr>
            <a:spLocks noChangeArrowheads="1"/>
          </p:cNvSpPr>
          <p:nvPr/>
        </p:nvSpPr>
        <p:spPr bwMode="auto">
          <a:xfrm>
            <a:off x="2773450" y="3216162"/>
            <a:ext cx="103939" cy="207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sz="1013" dirty="0">
              <a:solidFill>
                <a:srgbClr val="000000"/>
              </a:solidFill>
            </a:endParaRPr>
          </a:p>
        </p:txBody>
      </p:sp>
      <p:sp>
        <p:nvSpPr>
          <p:cNvPr id="8" name="Rectangle 7"/>
          <p:cNvSpPr/>
          <p:nvPr/>
        </p:nvSpPr>
        <p:spPr>
          <a:xfrm>
            <a:off x="6840252" y="5130191"/>
            <a:ext cx="227948" cy="196208"/>
          </a:xfrm>
          <a:prstGeom prst="rect">
            <a:avLst/>
          </a:prstGeom>
        </p:spPr>
        <p:txBody>
          <a:bodyPr wrap="none">
            <a:spAutoFit/>
          </a:bodyPr>
          <a:lstStyle/>
          <a:p>
            <a:pPr>
              <a:defRPr/>
            </a:pPr>
            <a:fld id="{1455B0A6-EB43-4CE5-BE7D-909399B90C37}" type="slidenum">
              <a:rPr lang="en-GB" sz="675" kern="0">
                <a:solidFill>
                  <a:prstClr val="black">
                    <a:tint val="75000"/>
                  </a:prstClr>
                </a:solidFill>
                <a:latin typeface="Calibri"/>
                <a:cs typeface="Arial"/>
              </a:rPr>
              <a:pPr>
                <a:defRPr/>
              </a:pPr>
              <a:t>3</a:t>
            </a:fld>
            <a:endParaRPr lang="en-GB" sz="1013" kern="0" dirty="0">
              <a:solidFill>
                <a:sysClr val="windowText" lastClr="000000"/>
              </a:solidFill>
              <a:latin typeface="Arial"/>
              <a:cs typeface="Arial"/>
            </a:endParaRPr>
          </a:p>
        </p:txBody>
      </p:sp>
      <p:sp>
        <p:nvSpPr>
          <p:cNvPr id="7" name="Content Placeholder 2">
            <a:extLst>
              <a:ext uri="{FF2B5EF4-FFF2-40B4-BE49-F238E27FC236}">
                <a16:creationId xmlns:a16="http://schemas.microsoft.com/office/drawing/2014/main" id="{653E57CA-4530-41F8-B912-1A4CF7F870BE}"/>
              </a:ext>
            </a:extLst>
          </p:cNvPr>
          <p:cNvSpPr txBox="1">
            <a:spLocks/>
          </p:cNvSpPr>
          <p:nvPr/>
        </p:nvSpPr>
        <p:spPr>
          <a:xfrm>
            <a:off x="513640" y="751202"/>
            <a:ext cx="8090808" cy="3915436"/>
          </a:xfrm>
          <a:prstGeom prst="rect">
            <a:avLst/>
          </a:prstGeom>
        </p:spPr>
        <p:txBody>
          <a:bodyPr vert="horz" lIns="51435" tIns="25718" rIns="51435" bIns="2571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ea typeface="Tahoma" panose="020B0604030504040204" pitchFamily="34" charset="0"/>
                <a:cs typeface="Tahoma" panose="020B0604030504040204" pitchFamily="34" charset="0"/>
              </a:rPr>
              <a:t>What does Safeguarding mean?</a:t>
            </a:r>
          </a:p>
          <a:p>
            <a:pPr marL="0" indent="0">
              <a:buNone/>
            </a:pPr>
            <a:endParaRPr lang="en-GB" sz="1350" b="1" dirty="0">
              <a:ea typeface="Tahoma" panose="020B0604030504040204" pitchFamily="34" charset="0"/>
              <a:cs typeface="Tahoma" panose="020B0604030504040204" pitchFamily="34" charset="0"/>
            </a:endParaRPr>
          </a:p>
          <a:p>
            <a:pPr marL="0" indent="0">
              <a:buNone/>
            </a:pPr>
            <a:r>
              <a:rPr lang="en-US" sz="1800" dirty="0"/>
              <a:t>Safeguarding broadly </a:t>
            </a:r>
            <a:r>
              <a:rPr lang="en-US" sz="1800" b="1" dirty="0"/>
              <a:t>means avoiding harm to people or the environment, </a:t>
            </a:r>
            <a:r>
              <a:rPr lang="en-US" sz="1800" dirty="0"/>
              <a:t>but </a:t>
            </a:r>
            <a:r>
              <a:rPr lang="en-US" sz="1800" dirty="0" err="1"/>
              <a:t>UKaid</a:t>
            </a:r>
            <a:r>
              <a:rPr lang="en-US" sz="1800" dirty="0"/>
              <a:t> is focusing on tackling Sexual Exploitation, Abuse and Sexual Harassment</a:t>
            </a:r>
            <a:r>
              <a:rPr lang="en-US" sz="1800" b="1" dirty="0"/>
              <a:t> </a:t>
            </a:r>
            <a:r>
              <a:rPr lang="en-US" sz="1800" dirty="0"/>
              <a:t>(“SEAH”) in the aid sector – both in our organization and with partners we fund.</a:t>
            </a:r>
          </a:p>
          <a:p>
            <a:pPr marL="0" indent="0">
              <a:buNone/>
            </a:pPr>
            <a:endParaRPr lang="en-US" sz="1350" dirty="0"/>
          </a:p>
          <a:p>
            <a:pPr marL="0" indent="0">
              <a:buNone/>
            </a:pPr>
            <a:endParaRPr lang="en-US" sz="1350" dirty="0"/>
          </a:p>
          <a:p>
            <a:pPr marL="0" indent="0">
              <a:buNone/>
            </a:pPr>
            <a:endParaRPr lang="en-US" sz="1350" dirty="0"/>
          </a:p>
          <a:p>
            <a:pPr marL="0" indent="0">
              <a:buNone/>
            </a:pPr>
            <a:endParaRPr lang="en-US" sz="1350" dirty="0"/>
          </a:p>
        </p:txBody>
      </p:sp>
      <p:sp>
        <p:nvSpPr>
          <p:cNvPr id="2" name="Oval 1">
            <a:extLst>
              <a:ext uri="{FF2B5EF4-FFF2-40B4-BE49-F238E27FC236}">
                <a16:creationId xmlns:a16="http://schemas.microsoft.com/office/drawing/2014/main" id="{93618E7D-793B-4287-98F2-6EF0C62FA7D3}"/>
              </a:ext>
            </a:extLst>
          </p:cNvPr>
          <p:cNvSpPr/>
          <p:nvPr/>
        </p:nvSpPr>
        <p:spPr>
          <a:xfrm>
            <a:off x="683569" y="2708920"/>
            <a:ext cx="7105979" cy="3024335"/>
          </a:xfrm>
          <a:prstGeom prst="ellipse">
            <a:avLst/>
          </a:prstGeom>
          <a:no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3" name="TextBox 2">
            <a:extLst>
              <a:ext uri="{FF2B5EF4-FFF2-40B4-BE49-F238E27FC236}">
                <a16:creationId xmlns:a16="http://schemas.microsoft.com/office/drawing/2014/main" id="{3F397F1B-6198-497B-ADB4-94B9E6C04332}"/>
              </a:ext>
            </a:extLst>
          </p:cNvPr>
          <p:cNvSpPr txBox="1"/>
          <p:nvPr/>
        </p:nvSpPr>
        <p:spPr>
          <a:xfrm>
            <a:off x="1743867" y="3213931"/>
            <a:ext cx="5324333" cy="1910203"/>
          </a:xfrm>
          <a:prstGeom prst="rect">
            <a:avLst/>
          </a:prstGeom>
          <a:noFill/>
        </p:spPr>
        <p:txBody>
          <a:bodyPr wrap="square" rtlCol="0">
            <a:spAutoFit/>
          </a:bodyPr>
          <a:lstStyle/>
          <a:p>
            <a:r>
              <a:rPr lang="en-US" sz="2700" u="sng" dirty="0"/>
              <a:t>PREVENT</a:t>
            </a:r>
            <a:r>
              <a:rPr lang="en-US" sz="2700" dirty="0"/>
              <a:t> it from happening</a:t>
            </a:r>
          </a:p>
          <a:p>
            <a:r>
              <a:rPr lang="en-US" sz="2700" u="sng" dirty="0"/>
              <a:t>LISTEN</a:t>
            </a:r>
            <a:r>
              <a:rPr lang="en-US" sz="2700" dirty="0"/>
              <a:t> to those who are affected</a:t>
            </a:r>
          </a:p>
          <a:p>
            <a:r>
              <a:rPr lang="en-US" sz="2700" u="sng" dirty="0"/>
              <a:t>RESPOND</a:t>
            </a:r>
            <a:r>
              <a:rPr lang="en-US" sz="2700" dirty="0"/>
              <a:t> sensitively but robustly </a:t>
            </a:r>
          </a:p>
          <a:p>
            <a:r>
              <a:rPr lang="en-US" sz="2700" u="sng" dirty="0"/>
              <a:t>LEARN</a:t>
            </a:r>
            <a:r>
              <a:rPr lang="en-US" sz="2700" dirty="0"/>
              <a:t> from every case</a:t>
            </a:r>
          </a:p>
          <a:p>
            <a:endParaRPr lang="en-GB" sz="1013" dirty="0"/>
          </a:p>
        </p:txBody>
      </p:sp>
    </p:spTree>
    <p:extLst>
      <p:ext uri="{BB962C8B-B14F-4D97-AF65-F5344CB8AC3E}">
        <p14:creationId xmlns:p14="http://schemas.microsoft.com/office/powerpoint/2010/main" val="327095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043" y="692696"/>
            <a:ext cx="7065914" cy="338630"/>
          </a:xfrm>
        </p:spPr>
        <p:txBody>
          <a:bodyPr>
            <a:noAutofit/>
          </a:bodyPr>
          <a:lstStyle/>
          <a:p>
            <a:r>
              <a:rPr lang="en-GB" sz="2000" b="1" dirty="0"/>
              <a:t>What is sexual exploitation, abuse and harassment (SEAH)?</a:t>
            </a:r>
          </a:p>
        </p:txBody>
      </p:sp>
      <p:sp>
        <p:nvSpPr>
          <p:cNvPr id="3" name="Content Placeholder 2"/>
          <p:cNvSpPr>
            <a:spLocks noGrp="1"/>
          </p:cNvSpPr>
          <p:nvPr>
            <p:ph idx="1"/>
          </p:nvPr>
        </p:nvSpPr>
        <p:spPr>
          <a:xfrm>
            <a:off x="558269" y="1628800"/>
            <a:ext cx="8027462" cy="3970796"/>
          </a:xfrm>
        </p:spPr>
        <p:txBody>
          <a:bodyPr>
            <a:normAutofit fontScale="85000" lnSpcReduction="20000"/>
          </a:bodyPr>
          <a:lstStyle/>
          <a:p>
            <a:r>
              <a:rPr lang="en-GB" sz="2100" b="1" dirty="0"/>
              <a:t>Sexual Exploitation</a:t>
            </a:r>
            <a:r>
              <a:rPr lang="en-GB" sz="2100" dirty="0"/>
              <a:t> means: any </a:t>
            </a:r>
            <a:r>
              <a:rPr lang="en-GB" sz="2100" b="1" dirty="0"/>
              <a:t>actual or attempted abuse </a:t>
            </a:r>
            <a:r>
              <a:rPr lang="en-GB" sz="2100" dirty="0"/>
              <a:t>of a position of vulnerability, differential </a:t>
            </a:r>
            <a:r>
              <a:rPr lang="en-GB" sz="2100" b="1" dirty="0"/>
              <a:t>power, or trust for sexual purposes</a:t>
            </a:r>
            <a:r>
              <a:rPr lang="en-GB" sz="2100" dirty="0"/>
              <a:t>. Includes profiting momentarily, socially, or politically from sexual exploitation of another. Under UN regulations it includes transactional sex, solicitation of transactional sex and exploitative relationship.</a:t>
            </a:r>
          </a:p>
          <a:p>
            <a:pPr marL="0" indent="0">
              <a:buNone/>
            </a:pPr>
            <a:endParaRPr lang="en-GB" sz="2100" b="1" dirty="0"/>
          </a:p>
          <a:p>
            <a:r>
              <a:rPr lang="en-GB" sz="2100" b="1" dirty="0"/>
              <a:t>Sexual Abuse</a:t>
            </a:r>
            <a:r>
              <a:rPr lang="en-GB" sz="2100" dirty="0"/>
              <a:t> means: the </a:t>
            </a:r>
            <a:r>
              <a:rPr lang="en-GB" sz="2100" b="1" dirty="0"/>
              <a:t>actual or threatened physical intrusion of a sexual nature</a:t>
            </a:r>
            <a:r>
              <a:rPr lang="en-GB" sz="2100" dirty="0"/>
              <a:t>, whether by force or under unequal or coercive conditions. It should</a:t>
            </a:r>
            <a:r>
              <a:rPr lang="en-GB" sz="2100" b="1" dirty="0"/>
              <a:t> </a:t>
            </a:r>
            <a:r>
              <a:rPr lang="en-GB" sz="2100" dirty="0"/>
              <a:t>cover sexual assault (attempted rape, kissing / touching, forcing someone to perform oral sex / touching) as well as rape. Under UN regulations, all sexual activity with someone under the age of 18 is considered to be sexual abuse.</a:t>
            </a:r>
          </a:p>
          <a:p>
            <a:pPr marL="0" indent="0">
              <a:buNone/>
            </a:pPr>
            <a:r>
              <a:rPr lang="en-GB" sz="2100" b="1" dirty="0"/>
              <a:t> </a:t>
            </a:r>
            <a:endParaRPr lang="en-GB" sz="2100" dirty="0"/>
          </a:p>
          <a:p>
            <a:r>
              <a:rPr lang="en-GB" sz="2100" b="1" dirty="0"/>
              <a:t>Sexual Harassment</a:t>
            </a:r>
            <a:r>
              <a:rPr lang="en-GB" sz="2100" dirty="0"/>
              <a:t> means: </a:t>
            </a:r>
            <a:r>
              <a:rPr lang="en-GB" sz="2100" b="1" dirty="0"/>
              <a:t>unwelcome sexual advances </a:t>
            </a:r>
            <a:r>
              <a:rPr lang="en-GB" sz="2100" dirty="0"/>
              <a:t>(without touching). It includes requests for sexual favours, or other verbal or physical behaviour of a sexual nature, which may create a hostile or offensive environment. </a:t>
            </a:r>
            <a:br>
              <a:rPr lang="en-GB" sz="2100" dirty="0"/>
            </a:br>
            <a:endParaRPr lang="en-GB" sz="2100" dirty="0"/>
          </a:p>
          <a:p>
            <a:endParaRPr lang="en-GB" dirty="0"/>
          </a:p>
          <a:p>
            <a:endParaRPr lang="en-GB" dirty="0"/>
          </a:p>
        </p:txBody>
      </p:sp>
    </p:spTree>
    <p:extLst>
      <p:ext uri="{BB962C8B-B14F-4D97-AF65-F5344CB8AC3E}">
        <p14:creationId xmlns:p14="http://schemas.microsoft.com/office/powerpoint/2010/main" val="3191979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6"/>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2060"/>
              </a:buClr>
              <a:buSzPts val="3200"/>
              <a:buFont typeface="Arial"/>
              <a:buNone/>
            </a:pPr>
            <a:r>
              <a:rPr lang="en-GB" sz="3200" b="1">
                <a:solidFill>
                  <a:srgbClr val="002060"/>
                </a:solidFill>
                <a:latin typeface="Arial"/>
                <a:ea typeface="Arial"/>
                <a:cs typeface="Arial"/>
                <a:sym typeface="Arial"/>
              </a:rPr>
              <a:t>SEAH - Most at Risk Groups </a:t>
            </a:r>
            <a:endParaRPr sz="3200" b="1">
              <a:solidFill>
                <a:srgbClr val="002060"/>
              </a:solidFill>
            </a:endParaRPr>
          </a:p>
        </p:txBody>
      </p:sp>
      <p:grpSp>
        <p:nvGrpSpPr>
          <p:cNvPr id="182" name="Google Shape;182;p26"/>
          <p:cNvGrpSpPr/>
          <p:nvPr/>
        </p:nvGrpSpPr>
        <p:grpSpPr>
          <a:xfrm>
            <a:off x="1090761" y="1829297"/>
            <a:ext cx="6962477" cy="4351548"/>
            <a:chOff x="462111" y="497"/>
            <a:chExt cx="6962477" cy="4351548"/>
          </a:xfrm>
        </p:grpSpPr>
        <p:sp>
          <p:nvSpPr>
            <p:cNvPr id="183" name="Google Shape;183;p26"/>
            <p:cNvSpPr/>
            <p:nvPr/>
          </p:nvSpPr>
          <p:spPr>
            <a:xfrm>
              <a:off x="462111" y="497"/>
              <a:ext cx="2175774" cy="1305464"/>
            </a:xfrm>
            <a:prstGeom prst="rect">
              <a:avLst/>
            </a:prstGeom>
            <a:solidFill>
              <a:srgbClr val="BF504D"/>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6"/>
            <p:cNvSpPr txBox="1"/>
            <p:nvPr/>
          </p:nvSpPr>
          <p:spPr>
            <a:xfrm>
              <a:off x="462111" y="497"/>
              <a:ext cx="2175774" cy="1305464"/>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lt1"/>
                </a:buClr>
                <a:buSzPts val="2000"/>
                <a:buFont typeface="Calibri"/>
                <a:buNone/>
              </a:pPr>
              <a:r>
                <a:rPr lang="en-GB" sz="2000" b="0" i="0" u="none" strike="noStrike" cap="none">
                  <a:solidFill>
                    <a:schemeClr val="lt1"/>
                  </a:solidFill>
                  <a:latin typeface="Calibri"/>
                  <a:ea typeface="Calibri"/>
                  <a:cs typeface="Calibri"/>
                  <a:sym typeface="Calibri"/>
                </a:rPr>
                <a:t>Women </a:t>
              </a:r>
              <a:endParaRPr/>
            </a:p>
          </p:txBody>
        </p:sp>
        <p:sp>
          <p:nvSpPr>
            <p:cNvPr id="185" name="Google Shape;185;p26"/>
            <p:cNvSpPr/>
            <p:nvPr/>
          </p:nvSpPr>
          <p:spPr>
            <a:xfrm>
              <a:off x="2855462" y="497"/>
              <a:ext cx="2175774" cy="1305464"/>
            </a:xfrm>
            <a:prstGeom prst="rect">
              <a:avLst/>
            </a:prstGeom>
            <a:solidFill>
              <a:srgbClr val="BD684E"/>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6"/>
            <p:cNvSpPr txBox="1"/>
            <p:nvPr/>
          </p:nvSpPr>
          <p:spPr>
            <a:xfrm>
              <a:off x="2855462" y="497"/>
              <a:ext cx="2175774" cy="1305464"/>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lt1"/>
                </a:buClr>
                <a:buSzPts val="2000"/>
                <a:buFont typeface="Calibri"/>
                <a:buNone/>
              </a:pPr>
              <a:r>
                <a:rPr lang="en-GB" sz="2000" b="0" i="0" u="none" strike="noStrike" cap="none">
                  <a:solidFill>
                    <a:schemeClr val="lt1"/>
                  </a:solidFill>
                  <a:latin typeface="Calibri"/>
                  <a:ea typeface="Calibri"/>
                  <a:cs typeface="Calibri"/>
                  <a:sym typeface="Calibri"/>
                </a:rPr>
                <a:t>Girls, especially adolescent girls</a:t>
              </a:r>
              <a:endParaRPr/>
            </a:p>
          </p:txBody>
        </p:sp>
        <p:sp>
          <p:nvSpPr>
            <p:cNvPr id="187" name="Google Shape;187;p26"/>
            <p:cNvSpPr/>
            <p:nvPr/>
          </p:nvSpPr>
          <p:spPr>
            <a:xfrm>
              <a:off x="5248814" y="497"/>
              <a:ext cx="2175774" cy="1305464"/>
            </a:xfrm>
            <a:prstGeom prst="rect">
              <a:avLst/>
            </a:prstGeom>
            <a:solidFill>
              <a:srgbClr val="BC8250"/>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6"/>
            <p:cNvSpPr txBox="1"/>
            <p:nvPr/>
          </p:nvSpPr>
          <p:spPr>
            <a:xfrm>
              <a:off x="5248814" y="497"/>
              <a:ext cx="2175774" cy="1305464"/>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lt1"/>
                </a:buClr>
                <a:buSzPts val="2000"/>
                <a:buFont typeface="Calibri"/>
                <a:buNone/>
              </a:pPr>
              <a:r>
                <a:rPr lang="en-GB" sz="2000" b="0" i="0" u="none" strike="noStrike" cap="none">
                  <a:solidFill>
                    <a:schemeClr val="lt1"/>
                  </a:solidFill>
                  <a:latin typeface="Calibri"/>
                  <a:ea typeface="Calibri"/>
                  <a:cs typeface="Calibri"/>
                  <a:sym typeface="Calibri"/>
                </a:rPr>
                <a:t>Boys </a:t>
              </a:r>
              <a:endParaRPr/>
            </a:p>
          </p:txBody>
        </p:sp>
        <p:sp>
          <p:nvSpPr>
            <p:cNvPr id="189" name="Google Shape;189;p26"/>
            <p:cNvSpPr/>
            <p:nvPr/>
          </p:nvSpPr>
          <p:spPr>
            <a:xfrm>
              <a:off x="462111" y="1523539"/>
              <a:ext cx="2175774" cy="1305464"/>
            </a:xfrm>
            <a:prstGeom prst="rect">
              <a:avLst/>
            </a:prstGeom>
            <a:solidFill>
              <a:srgbClr val="BB9952"/>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6"/>
            <p:cNvSpPr txBox="1"/>
            <p:nvPr/>
          </p:nvSpPr>
          <p:spPr>
            <a:xfrm>
              <a:off x="462111" y="1523539"/>
              <a:ext cx="2175774" cy="1305464"/>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lt1"/>
                </a:buClr>
                <a:buSzPts val="2000"/>
                <a:buFont typeface="Calibri"/>
                <a:buNone/>
              </a:pPr>
              <a:r>
                <a:rPr lang="en-GB" sz="2000" b="0" i="0" u="none" strike="noStrike" cap="none">
                  <a:solidFill>
                    <a:schemeClr val="lt1"/>
                  </a:solidFill>
                  <a:latin typeface="Calibri"/>
                  <a:ea typeface="Calibri"/>
                  <a:cs typeface="Calibri"/>
                  <a:sym typeface="Calibri"/>
                </a:rPr>
                <a:t>People with disabilities </a:t>
              </a:r>
              <a:endParaRPr/>
            </a:p>
          </p:txBody>
        </p:sp>
        <p:sp>
          <p:nvSpPr>
            <p:cNvPr id="191" name="Google Shape;191;p26"/>
            <p:cNvSpPr/>
            <p:nvPr/>
          </p:nvSpPr>
          <p:spPr>
            <a:xfrm>
              <a:off x="2855462" y="1523539"/>
              <a:ext cx="2175774" cy="1305464"/>
            </a:xfrm>
            <a:prstGeom prst="rect">
              <a:avLst/>
            </a:prstGeom>
            <a:solidFill>
              <a:srgbClr val="BBB05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6"/>
            <p:cNvSpPr txBox="1"/>
            <p:nvPr/>
          </p:nvSpPr>
          <p:spPr>
            <a:xfrm>
              <a:off x="2855462" y="1523539"/>
              <a:ext cx="2175774" cy="1305464"/>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lt1"/>
                </a:buClr>
                <a:buSzPts val="2000"/>
                <a:buFont typeface="Calibri"/>
                <a:buNone/>
              </a:pPr>
              <a:r>
                <a:rPr lang="en-GB" sz="2000" b="0" i="0" u="none" strike="noStrike" cap="none">
                  <a:solidFill>
                    <a:schemeClr val="lt1"/>
                  </a:solidFill>
                  <a:latin typeface="Calibri"/>
                  <a:ea typeface="Calibri"/>
                  <a:cs typeface="Calibri"/>
                  <a:sym typeface="Calibri"/>
                </a:rPr>
                <a:t>Lesbian, gay, bi and transsexual (LGBTQ+) people </a:t>
              </a:r>
              <a:endParaRPr/>
            </a:p>
          </p:txBody>
        </p:sp>
        <p:sp>
          <p:nvSpPr>
            <p:cNvPr id="193" name="Google Shape;193;p26"/>
            <p:cNvSpPr/>
            <p:nvPr/>
          </p:nvSpPr>
          <p:spPr>
            <a:xfrm>
              <a:off x="5248814" y="1523539"/>
              <a:ext cx="2175774" cy="1305464"/>
            </a:xfrm>
            <a:prstGeom prst="rect">
              <a:avLst/>
            </a:prstGeom>
            <a:solidFill>
              <a:srgbClr val="AFBA56"/>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6"/>
            <p:cNvSpPr txBox="1"/>
            <p:nvPr/>
          </p:nvSpPr>
          <p:spPr>
            <a:xfrm>
              <a:off x="5248814" y="1523539"/>
              <a:ext cx="2175774" cy="1305464"/>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lt1"/>
                </a:buClr>
                <a:buSzPts val="2000"/>
                <a:buFont typeface="Calibri"/>
                <a:buNone/>
              </a:pPr>
              <a:r>
                <a:rPr lang="en-GB" sz="2000" b="0" i="0" u="none" strike="noStrike" cap="none">
                  <a:solidFill>
                    <a:schemeClr val="lt1"/>
                  </a:solidFill>
                  <a:latin typeface="Calibri"/>
                  <a:ea typeface="Calibri"/>
                  <a:cs typeface="Calibri"/>
                  <a:sym typeface="Calibri"/>
                </a:rPr>
                <a:t>Displaced People who are already experiencing discrimination</a:t>
              </a:r>
              <a:endParaRPr/>
            </a:p>
          </p:txBody>
        </p:sp>
        <p:sp>
          <p:nvSpPr>
            <p:cNvPr id="195" name="Google Shape;195;p26"/>
            <p:cNvSpPr/>
            <p:nvPr/>
          </p:nvSpPr>
          <p:spPr>
            <a:xfrm>
              <a:off x="2855462" y="3046581"/>
              <a:ext cx="2175774" cy="1305464"/>
            </a:xfrm>
            <a:prstGeom prst="rect">
              <a:avLst/>
            </a:prstGeom>
            <a:solidFill>
              <a:srgbClr val="99B958"/>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6"/>
            <p:cNvSpPr txBox="1"/>
            <p:nvPr/>
          </p:nvSpPr>
          <p:spPr>
            <a:xfrm>
              <a:off x="2855462" y="3046581"/>
              <a:ext cx="2175774" cy="1305464"/>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lt1"/>
                </a:buClr>
                <a:buSzPts val="2000"/>
                <a:buFont typeface="Calibri"/>
                <a:buNone/>
              </a:pPr>
              <a:r>
                <a:rPr lang="en-GB" sz="2000" b="0" i="0" u="none" strike="noStrike" cap="none">
                  <a:solidFill>
                    <a:schemeClr val="lt1"/>
                  </a:solidFill>
                  <a:latin typeface="Calibri"/>
                  <a:ea typeface="Calibri"/>
                  <a:cs typeface="Calibri"/>
                  <a:sym typeface="Calibri"/>
                </a:rPr>
                <a:t>Women working on frontline service delivery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07472" y="2213876"/>
          <a:ext cx="2703994" cy="177665"/>
        </p:xfrm>
        <a:graphic>
          <a:graphicData uri="http://schemas.openxmlformats.org/drawingml/2006/table">
            <a:tbl>
              <a:tblPr firstRow="1" firstCol="1" bandRow="1"/>
              <a:tblGrid>
                <a:gridCol w="761900">
                  <a:extLst>
                    <a:ext uri="{9D8B030D-6E8A-4147-A177-3AD203B41FA5}">
                      <a16:colId xmlns:a16="http://schemas.microsoft.com/office/drawing/2014/main" val="20000"/>
                    </a:ext>
                  </a:extLst>
                </a:gridCol>
                <a:gridCol w="1942094">
                  <a:extLst>
                    <a:ext uri="{9D8B030D-6E8A-4147-A177-3AD203B41FA5}">
                      <a16:colId xmlns:a16="http://schemas.microsoft.com/office/drawing/2014/main" val="20001"/>
                    </a:ext>
                  </a:extLst>
                </a:gridCol>
              </a:tblGrid>
              <a:tr h="177665">
                <a:tc>
                  <a:txBody>
                    <a:bodyPr/>
                    <a:lstStyle/>
                    <a:p>
                      <a:pPr algn="l">
                        <a:spcAft>
                          <a:spcPts val="0"/>
                        </a:spcAft>
                      </a:pPr>
                      <a:r>
                        <a:rPr lang="en-GB" sz="800" b="1" i="1" dirty="0">
                          <a:effectLst/>
                          <a:latin typeface="Arial"/>
                          <a:ea typeface="Times New Roman"/>
                          <a:cs typeface="Times New Roman"/>
                        </a:rPr>
                        <a:t> </a:t>
                      </a:r>
                      <a:endParaRPr lang="en-GB" sz="800" dirty="0">
                        <a:effectLst/>
                        <a:latin typeface="Arial"/>
                        <a:ea typeface="Times New Roman"/>
                        <a:cs typeface="Times New Roman"/>
                      </a:endParaRPr>
                    </a:p>
                  </a:txBody>
                  <a:tcPr marL="38576" marR="60722" marT="0" marB="0">
                    <a:lnL>
                      <a:noFill/>
                    </a:lnL>
                    <a:lnR>
                      <a:noFill/>
                    </a:lnR>
                    <a:lnT>
                      <a:noFill/>
                    </a:lnT>
                    <a:lnB>
                      <a:noFill/>
                    </a:lnB>
                  </a:tcPr>
                </a:tc>
                <a:tc>
                  <a:txBody>
                    <a:bodyPr/>
                    <a:lstStyle/>
                    <a:p>
                      <a:pPr marL="0" lvl="0" indent="0" algn="l">
                        <a:spcAft>
                          <a:spcPts val="0"/>
                        </a:spcAft>
                        <a:buFont typeface="+mj-lt"/>
                        <a:buNone/>
                      </a:pPr>
                      <a:endParaRPr lang="en-GB" sz="1100" dirty="0">
                        <a:effectLst/>
                        <a:latin typeface="Arial"/>
                        <a:ea typeface="Times New Roman"/>
                        <a:cs typeface="Times New Roman"/>
                      </a:endParaRPr>
                    </a:p>
                  </a:txBody>
                  <a:tcPr marL="38576" marR="60722"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6" name="Rectangle 1"/>
          <p:cNvSpPr>
            <a:spLocks noChangeArrowheads="1"/>
          </p:cNvSpPr>
          <p:nvPr/>
        </p:nvSpPr>
        <p:spPr bwMode="auto">
          <a:xfrm>
            <a:off x="2773450" y="3216162"/>
            <a:ext cx="103939" cy="207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endParaRPr lang="en-US" altLang="en-US" sz="1013" dirty="0">
              <a:solidFill>
                <a:srgbClr val="000000"/>
              </a:solidFill>
            </a:endParaRPr>
          </a:p>
        </p:txBody>
      </p:sp>
      <p:sp>
        <p:nvSpPr>
          <p:cNvPr id="8" name="Rectangle 7"/>
          <p:cNvSpPr/>
          <p:nvPr/>
        </p:nvSpPr>
        <p:spPr>
          <a:xfrm>
            <a:off x="6840252" y="5130191"/>
            <a:ext cx="227948" cy="196208"/>
          </a:xfrm>
          <a:prstGeom prst="rect">
            <a:avLst/>
          </a:prstGeom>
        </p:spPr>
        <p:txBody>
          <a:bodyPr wrap="none">
            <a:spAutoFit/>
          </a:bodyPr>
          <a:lstStyle/>
          <a:p>
            <a:pPr>
              <a:defRPr/>
            </a:pPr>
            <a:fld id="{1455B0A6-EB43-4CE5-BE7D-909399B90C37}" type="slidenum">
              <a:rPr lang="en-GB" sz="675" kern="0">
                <a:solidFill>
                  <a:prstClr val="black">
                    <a:tint val="75000"/>
                  </a:prstClr>
                </a:solidFill>
                <a:latin typeface="Calibri"/>
                <a:cs typeface="Arial"/>
              </a:rPr>
              <a:pPr>
                <a:defRPr/>
              </a:pPr>
              <a:t>6</a:t>
            </a:fld>
            <a:endParaRPr lang="en-GB" sz="1013" kern="0" dirty="0">
              <a:solidFill>
                <a:sysClr val="windowText" lastClr="000000"/>
              </a:solidFill>
              <a:latin typeface="Arial"/>
              <a:cs typeface="Arial"/>
            </a:endParaRPr>
          </a:p>
        </p:txBody>
      </p:sp>
      <p:sp>
        <p:nvSpPr>
          <p:cNvPr id="7" name="Content Placeholder 2">
            <a:extLst>
              <a:ext uri="{FF2B5EF4-FFF2-40B4-BE49-F238E27FC236}">
                <a16:creationId xmlns:a16="http://schemas.microsoft.com/office/drawing/2014/main" id="{653E57CA-4530-41F8-B912-1A4CF7F870BE}"/>
              </a:ext>
            </a:extLst>
          </p:cNvPr>
          <p:cNvSpPr txBox="1">
            <a:spLocks/>
          </p:cNvSpPr>
          <p:nvPr/>
        </p:nvSpPr>
        <p:spPr>
          <a:xfrm>
            <a:off x="611560" y="476672"/>
            <a:ext cx="7177987" cy="4653518"/>
          </a:xfrm>
          <a:prstGeom prst="rect">
            <a:avLst/>
          </a:prstGeom>
        </p:spPr>
        <p:txBody>
          <a:bodyPr vert="horz" lIns="51435" tIns="25718" rIns="51435" bIns="2571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dirty="0">
                <a:ea typeface="Tahoma" panose="020B0604030504040204" pitchFamily="34" charset="0"/>
                <a:cs typeface="Tahoma" panose="020B0604030504040204" pitchFamily="34" charset="0"/>
              </a:rPr>
              <a:t>   </a:t>
            </a:r>
            <a:r>
              <a:rPr lang="en-GB" sz="3200" b="1" dirty="0">
                <a:ea typeface="Tahoma" panose="020B0604030504040204" pitchFamily="34" charset="0"/>
                <a:cs typeface="Tahoma" panose="020B0604030504040204" pitchFamily="34" charset="0"/>
              </a:rPr>
              <a:t>What are </a:t>
            </a:r>
            <a:r>
              <a:rPr lang="en-GB" sz="3200" b="1" dirty="0" err="1">
                <a:ea typeface="Tahoma" panose="020B0604030504040204" pitchFamily="34" charset="0"/>
                <a:cs typeface="Tahoma" panose="020B0604030504040204" pitchFamily="34" charset="0"/>
              </a:rPr>
              <a:t>UKaid</a:t>
            </a:r>
            <a:r>
              <a:rPr lang="en-GB" sz="3200" b="1" dirty="0">
                <a:ea typeface="Tahoma" panose="020B0604030504040204" pitchFamily="34" charset="0"/>
                <a:cs typeface="Tahoma" panose="020B0604030504040204" pitchFamily="34" charset="0"/>
              </a:rPr>
              <a:t> objectives?</a:t>
            </a:r>
          </a:p>
          <a:p>
            <a:r>
              <a:rPr lang="en-GB" sz="2000" dirty="0"/>
              <a:t>to </a:t>
            </a:r>
            <a:r>
              <a:rPr lang="en-GB" sz="2000" b="1" dirty="0"/>
              <a:t>improve safeguarding standards</a:t>
            </a:r>
            <a:r>
              <a:rPr lang="en-GB" sz="2000" dirty="0"/>
              <a:t> across the aid sector, holding ourselves to at least the same high standards we expect of our partners. </a:t>
            </a:r>
          </a:p>
          <a:p>
            <a:r>
              <a:rPr lang="en-GB" sz="2000" dirty="0"/>
              <a:t>to tackle </a:t>
            </a:r>
            <a:r>
              <a:rPr lang="en-GB" sz="2000" b="1" dirty="0"/>
              <a:t>power imbalances</a:t>
            </a:r>
            <a:r>
              <a:rPr lang="en-GB" sz="2000" dirty="0"/>
              <a:t>, particularly </a:t>
            </a:r>
            <a:r>
              <a:rPr lang="en-GB" sz="2000" b="1" dirty="0"/>
              <a:t>gender inequality</a:t>
            </a:r>
            <a:r>
              <a:rPr lang="en-GB" sz="2000" dirty="0"/>
              <a:t>; taking a survivor-centred approach; and encouraging reporting while doing no harm. </a:t>
            </a:r>
          </a:p>
          <a:p>
            <a:r>
              <a:rPr lang="en-GB" sz="2000" b="1" dirty="0"/>
              <a:t>New capacity</a:t>
            </a:r>
            <a:br>
              <a:rPr lang="en-GB" sz="2000" dirty="0"/>
            </a:br>
            <a:r>
              <a:rPr lang="en-GB" sz="2000" b="1" dirty="0"/>
              <a:t>Safeguarding Unit </a:t>
            </a:r>
            <a:r>
              <a:rPr lang="en-GB" sz="2000" dirty="0"/>
              <a:t>(SGU) is leading on sector change; </a:t>
            </a:r>
            <a:br>
              <a:rPr lang="en-GB" sz="2000" dirty="0"/>
            </a:br>
            <a:r>
              <a:rPr lang="en-GB" sz="2000" b="1" dirty="0"/>
              <a:t>HR</a:t>
            </a:r>
            <a:r>
              <a:rPr lang="en-GB" sz="2000" dirty="0"/>
              <a:t> leads on updates to internal policies and procedures; </a:t>
            </a:r>
            <a:br>
              <a:rPr lang="en-GB" sz="2000" dirty="0"/>
            </a:br>
            <a:r>
              <a:rPr lang="en-GB" sz="2000" b="1" dirty="0"/>
              <a:t>Internal Audit’s new Safeguarding Investigations Team </a:t>
            </a:r>
            <a:r>
              <a:rPr lang="en-GB" sz="2000" dirty="0"/>
              <a:t>leads on case management; </a:t>
            </a:r>
            <a:br>
              <a:rPr lang="en-GB" sz="2000" dirty="0"/>
            </a:br>
            <a:r>
              <a:rPr lang="en-GB" sz="2000" b="1" dirty="0"/>
              <a:t>BDD</a:t>
            </a:r>
            <a:r>
              <a:rPr lang="en-GB" sz="2000" dirty="0"/>
              <a:t> leads on due diligence</a:t>
            </a:r>
          </a:p>
          <a:p>
            <a:endParaRPr lang="en-GB" sz="1350" dirty="0"/>
          </a:p>
          <a:p>
            <a:endParaRPr lang="en-US" sz="1350" dirty="0"/>
          </a:p>
          <a:p>
            <a:pPr marL="0" indent="0">
              <a:buNone/>
            </a:pPr>
            <a:endParaRPr lang="en-US" sz="1350" dirty="0"/>
          </a:p>
          <a:p>
            <a:endParaRPr lang="en-US" sz="1350" dirty="0"/>
          </a:p>
        </p:txBody>
      </p:sp>
    </p:spTree>
    <p:extLst>
      <p:ext uri="{BB962C8B-B14F-4D97-AF65-F5344CB8AC3E}">
        <p14:creationId xmlns:p14="http://schemas.microsoft.com/office/powerpoint/2010/main" val="2809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404664"/>
            <a:ext cx="4629150" cy="599699"/>
          </a:xfrm>
        </p:spPr>
        <p:txBody>
          <a:bodyPr>
            <a:noAutofit/>
          </a:bodyPr>
          <a:lstStyle/>
          <a:p>
            <a:r>
              <a:rPr lang="en-GB" sz="2025" b="1" dirty="0"/>
              <a:t>What is covered by </a:t>
            </a:r>
            <a:br>
              <a:rPr lang="en-GB" sz="2025" b="1" dirty="0"/>
            </a:br>
            <a:r>
              <a:rPr lang="en-GB" sz="2025" b="1" dirty="0"/>
              <a:t>Enhanced Due Diligence </a:t>
            </a: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268761"/>
            <a:ext cx="7272808" cy="4968552"/>
          </a:xfrm>
          <a:prstGeom prst="rect">
            <a:avLst/>
          </a:prstGeom>
          <a:noFill/>
          <a:ln>
            <a:noFill/>
          </a:ln>
        </p:spPr>
      </p:pic>
    </p:spTree>
    <p:extLst>
      <p:ext uri="{BB962C8B-B14F-4D97-AF65-F5344CB8AC3E}">
        <p14:creationId xmlns:p14="http://schemas.microsoft.com/office/powerpoint/2010/main" val="10434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t>What we need to do?</a:t>
            </a:r>
          </a:p>
        </p:txBody>
      </p:sp>
      <p:sp>
        <p:nvSpPr>
          <p:cNvPr id="3" name="Content Placeholder 2"/>
          <p:cNvSpPr>
            <a:spLocks noGrp="1"/>
          </p:cNvSpPr>
          <p:nvPr>
            <p:ph idx="1"/>
          </p:nvPr>
        </p:nvSpPr>
        <p:spPr>
          <a:xfrm>
            <a:off x="1187624" y="1628800"/>
            <a:ext cx="8507288" cy="4525963"/>
          </a:xfrm>
        </p:spPr>
        <p:txBody>
          <a:bodyPr>
            <a:normAutofit/>
          </a:bodyPr>
          <a:lstStyle/>
          <a:p>
            <a:pPr lvl="0"/>
            <a:r>
              <a:rPr lang="en-GB" sz="2800" dirty="0"/>
              <a:t>Improving our REPORTING rate</a:t>
            </a:r>
          </a:p>
          <a:p>
            <a:pPr lvl="0"/>
            <a:r>
              <a:rPr lang="en-GB" sz="2800" dirty="0"/>
              <a:t>Improving our RESPONSE</a:t>
            </a:r>
          </a:p>
          <a:p>
            <a:pPr lvl="0"/>
            <a:r>
              <a:rPr lang="en-GB" sz="2800" dirty="0"/>
              <a:t>SUPPORTING victims / survivors</a:t>
            </a:r>
          </a:p>
          <a:p>
            <a:pPr lvl="0"/>
            <a:r>
              <a:rPr lang="en-GB" sz="2800" dirty="0"/>
              <a:t>Changing our CULTURE</a:t>
            </a:r>
          </a:p>
          <a:p>
            <a:pPr lvl="0"/>
            <a:r>
              <a:rPr lang="en-GB" sz="2800" dirty="0"/>
              <a:t>Strengthening the EVIDENCE base</a:t>
            </a:r>
          </a:p>
          <a:p>
            <a:pPr marL="0" indent="0">
              <a:buNone/>
            </a:pPr>
            <a:endParaRPr lang="en-GB" sz="2800" dirty="0"/>
          </a:p>
          <a:p>
            <a:pPr marL="0" indent="0">
              <a:buNone/>
            </a:pPr>
            <a:r>
              <a:rPr lang="en-GB" sz="2800" dirty="0"/>
              <a:t>This is something WE ALL NEED TO TACKLE</a:t>
            </a:r>
          </a:p>
        </p:txBody>
      </p:sp>
    </p:spTree>
    <p:extLst>
      <p:ext uri="{BB962C8B-B14F-4D97-AF65-F5344CB8AC3E}">
        <p14:creationId xmlns:p14="http://schemas.microsoft.com/office/powerpoint/2010/main" val="37236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476672"/>
            <a:ext cx="7128792" cy="1296144"/>
          </a:xfrm>
        </p:spPr>
        <p:txBody>
          <a:bodyPr>
            <a:noAutofit/>
          </a:bodyPr>
          <a:lstStyle/>
          <a:p>
            <a:r>
              <a:rPr lang="en-GB" sz="2800" b="1" dirty="0"/>
              <a:t>What are the Nepal specific safeguarding issues that we need to include in the guidance?</a:t>
            </a:r>
          </a:p>
        </p:txBody>
      </p:sp>
      <p:sp>
        <p:nvSpPr>
          <p:cNvPr id="3" name="TextBox 2">
            <a:extLst>
              <a:ext uri="{FF2B5EF4-FFF2-40B4-BE49-F238E27FC236}">
                <a16:creationId xmlns:a16="http://schemas.microsoft.com/office/drawing/2014/main" id="{4A8F7E27-B5E3-4794-937B-30A18DA3CF68}"/>
              </a:ext>
            </a:extLst>
          </p:cNvPr>
          <p:cNvSpPr txBox="1"/>
          <p:nvPr/>
        </p:nvSpPr>
        <p:spPr>
          <a:xfrm>
            <a:off x="899592" y="2204864"/>
            <a:ext cx="9073008" cy="3826368"/>
          </a:xfrm>
          <a:prstGeom prst="rect">
            <a:avLst/>
          </a:prstGeom>
          <a:noFill/>
        </p:spPr>
        <p:txBody>
          <a:bodyPr wrap="square" rtlCol="0">
            <a:spAutoFit/>
          </a:bodyPr>
          <a:lstStyle/>
          <a:p>
            <a:pPr marL="192876" indent="-192876">
              <a:buAutoNum type="arabicPeriod"/>
            </a:pPr>
            <a:r>
              <a:rPr lang="en-GB" sz="2400" dirty="0"/>
              <a:t> Caste, child labour, child marriage, </a:t>
            </a:r>
            <a:r>
              <a:rPr lang="en-GB" sz="2400" dirty="0" err="1"/>
              <a:t>chaupadi</a:t>
            </a:r>
            <a:r>
              <a:rPr lang="en-GB" sz="2400" dirty="0"/>
              <a:t>, </a:t>
            </a:r>
          </a:p>
          <a:p>
            <a:pPr marL="192876" indent="-192876">
              <a:buAutoNum type="arabicPeriod"/>
            </a:pPr>
            <a:r>
              <a:rPr lang="en-GB" sz="2400" dirty="0"/>
              <a:t> Adult entertainment sector and treatment of sex workers</a:t>
            </a:r>
          </a:p>
          <a:p>
            <a:pPr marL="192876" indent="-192876">
              <a:buAutoNum type="arabicPeriod"/>
            </a:pPr>
            <a:r>
              <a:rPr lang="en-GB" sz="2400" dirty="0"/>
              <a:t> UK vs. Nepal Cultural norms, </a:t>
            </a:r>
          </a:p>
          <a:p>
            <a:pPr marL="192876" indent="-192876">
              <a:buAutoNum type="arabicPeriod"/>
            </a:pPr>
            <a:r>
              <a:rPr lang="en-GB" sz="2400" dirty="0"/>
              <a:t> Labour laws vs. practice weak to non existent </a:t>
            </a:r>
          </a:p>
          <a:p>
            <a:pPr marL="192876" indent="-192876">
              <a:buFontTx/>
              <a:buAutoNum type="arabicPeriod"/>
            </a:pPr>
            <a:r>
              <a:rPr lang="en-GB" sz="2400" dirty="0"/>
              <a:t> Nepal’s laws and their interpretation  vs. UK </a:t>
            </a:r>
          </a:p>
          <a:p>
            <a:pPr marL="192876" indent="-192876">
              <a:buFontTx/>
              <a:buAutoNum type="arabicPeriod"/>
            </a:pPr>
            <a:r>
              <a:rPr lang="en-GB" sz="2400" dirty="0"/>
              <a:t> Patronage and extortion and social pressure – not too report </a:t>
            </a:r>
          </a:p>
          <a:p>
            <a:pPr marL="192876" indent="-192876">
              <a:buFontTx/>
              <a:buAutoNum type="arabicPeriod"/>
            </a:pPr>
            <a:r>
              <a:rPr lang="en-GB" sz="2400" dirty="0"/>
              <a:t> Not safe to report – as limited protections</a:t>
            </a:r>
          </a:p>
          <a:p>
            <a:pPr marL="192876" indent="-192876">
              <a:buFontTx/>
              <a:buAutoNum type="arabicPeriod"/>
            </a:pPr>
            <a:r>
              <a:rPr lang="en-GB" sz="2400" dirty="0"/>
              <a:t> Lack of credible references</a:t>
            </a:r>
          </a:p>
          <a:p>
            <a:pPr marL="192876" indent="-192876">
              <a:buAutoNum type="arabicPeriod"/>
            </a:pPr>
            <a:endParaRPr lang="en-GB" sz="1013" dirty="0"/>
          </a:p>
          <a:p>
            <a:pPr marL="192876" indent="-192876">
              <a:buAutoNum type="arabicPeriod"/>
            </a:pPr>
            <a:endParaRPr lang="en-GB" sz="1013" dirty="0"/>
          </a:p>
          <a:p>
            <a:pPr marL="192876" indent="-192876">
              <a:buAutoNum type="arabicPeriod"/>
            </a:pPr>
            <a:endParaRPr lang="en-GB" sz="1013" dirty="0"/>
          </a:p>
          <a:p>
            <a:pPr marL="192876" indent="-192876">
              <a:buAutoNum type="arabicPeriod"/>
            </a:pPr>
            <a:endParaRPr lang="en-GB" sz="1013" dirty="0"/>
          </a:p>
          <a:p>
            <a:pPr marL="192876" indent="-192876">
              <a:buAutoNum type="arabicPeriod"/>
            </a:pPr>
            <a:endParaRPr lang="en-GB" sz="1013" dirty="0"/>
          </a:p>
        </p:txBody>
      </p:sp>
    </p:spTree>
    <p:extLst>
      <p:ext uri="{BB962C8B-B14F-4D97-AF65-F5344CB8AC3E}">
        <p14:creationId xmlns:p14="http://schemas.microsoft.com/office/powerpoint/2010/main" val="1809584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4017</TotalTime>
  <Words>2635</Words>
  <Application>Microsoft Office PowerPoint</Application>
  <PresentationFormat>On-screen Show (4:3)</PresentationFormat>
  <Paragraphs>200</Paragraphs>
  <Slides>14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vt:lpstr>
      <vt:lpstr>Calibri</vt:lpstr>
      <vt:lpstr>Courier New</vt:lpstr>
      <vt:lpstr>Office Theme</vt:lpstr>
      <vt:lpstr>Safeguarding</vt:lpstr>
      <vt:lpstr>PowerPoint Presentation</vt:lpstr>
      <vt:lpstr>PowerPoint Presentation</vt:lpstr>
      <vt:lpstr>What is sexual exploitation, abuse and harassment (SEAH)?</vt:lpstr>
      <vt:lpstr>SEAH - Most at Risk Groups </vt:lpstr>
      <vt:lpstr>PowerPoint Presentation</vt:lpstr>
      <vt:lpstr>What is covered by  Enhanced Due Diligence </vt:lpstr>
      <vt:lpstr>What we need to do?</vt:lpstr>
      <vt:lpstr>What are the Nepal specific safeguarding issues that we need to include in the guidance?</vt:lpstr>
      <vt:lpstr>What are the practical barriers to ensuring safeguards are being followed by? </vt:lpstr>
      <vt:lpstr>Initial Partners Feedback</vt:lpstr>
      <vt:lpstr>PowerPoint Presentation</vt:lpstr>
      <vt:lpstr>TIPS to ensure SG mechanisms</vt:lpstr>
      <vt:lpstr>We do not have all the answers  We need your help in ensuring we do no harm</vt:lpstr>
    </vt:vector>
  </TitlesOfParts>
  <Company>DFID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dc:title>
  <dc:creator>Simon Lcuas</dc:creator>
  <cp:lastModifiedBy>SEEP</cp:lastModifiedBy>
  <cp:revision>75</cp:revision>
  <dcterms:created xsi:type="dcterms:W3CDTF">2018-11-15T07:42:56Z</dcterms:created>
  <dcterms:modified xsi:type="dcterms:W3CDTF">2020-11-23T03:30:15Z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4c996da-17fa-4fc5-8989-2758fb4cf86b_Enabled">
    <vt:lpwstr>true</vt:lpwstr>
  </property>
  <property fmtid="{D5CDD505-2E9C-101B-9397-08002B2CF9AE}" pid="3" name="MSIP_Label_e4c996da-17fa-4fc5-8989-2758fb4cf86b_SetDate">
    <vt:lpwstr>2020-11-20T07:44:39Z</vt:lpwstr>
  </property>
  <property fmtid="{D5CDD505-2E9C-101B-9397-08002B2CF9AE}" pid="4" name="MSIP_Label_e4c996da-17fa-4fc5-8989-2758fb4cf86b_Method">
    <vt:lpwstr>Privileged</vt:lpwstr>
  </property>
  <property fmtid="{D5CDD505-2E9C-101B-9397-08002B2CF9AE}" pid="5" name="MSIP_Label_e4c996da-17fa-4fc5-8989-2758fb4cf86b_Name">
    <vt:lpwstr>OFFICIAL</vt:lpwstr>
  </property>
  <property fmtid="{D5CDD505-2E9C-101B-9397-08002B2CF9AE}" pid="6" name="MSIP_Label_e4c996da-17fa-4fc5-8989-2758fb4cf86b_SiteId">
    <vt:lpwstr>cdf709af-1a18-4c74-bd93-6d14a64d73b3</vt:lpwstr>
  </property>
  <property fmtid="{D5CDD505-2E9C-101B-9397-08002B2CF9AE}" pid="7" name="MSIP_Label_e4c996da-17fa-4fc5-8989-2758fb4cf86b_ActionId">
    <vt:lpwstr>2c564391-d683-471b-a99c-2e9a60e21be6</vt:lpwstr>
  </property>
  <property fmtid="{D5CDD505-2E9C-101B-9397-08002B2CF9AE}" pid="8" name="MSIP_Label_e4c996da-17fa-4fc5-8989-2758fb4cf86b_ContentBits">
    <vt:lpwstr>1</vt:lpwstr>
  </property>
</Properties>
</file>