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0" r:id="rId5"/>
    <p:sldMasterId id="2147483661" r:id="rId6"/>
  </p:sldMasterIdLst>
  <p:notesMasterIdLst>
    <p:notesMasterId r:id="rId17"/>
  </p:notesMasterIdLst>
  <p:sldIdLst>
    <p:sldId id="256" r:id="rId7"/>
    <p:sldId id="680" r:id="rId8"/>
    <p:sldId id="283" r:id="rId9"/>
    <p:sldId id="682" r:id="rId10"/>
    <p:sldId id="262" r:id="rId11"/>
    <p:sldId id="263" r:id="rId12"/>
    <p:sldId id="265" r:id="rId13"/>
    <p:sldId id="267" r:id="rId14"/>
    <p:sldId id="268" r:id="rId15"/>
    <p:sldId id="270" r:id="rId16"/>
  </p:sldIdLst>
  <p:sldSz cx="12192000" cy="6858000"/>
  <p:notesSz cx="6950075" cy="9236075"/>
  <p:embeddedFontLst>
    <p:embeddedFont>
      <p:font typeface="Calibri" panose="020F0502020204030204" pitchFamily="34" charset="0"/>
      <p:regular r:id="rId18"/>
      <p:bold r:id="rId19"/>
      <p:italic r:id="rId20"/>
      <p:boldItalic r:id="rId21"/>
    </p:embeddedFont>
    <p:embeddedFont>
      <p:font typeface="Gill Sans"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jUCNJ8Hug6Ao34lJKnzlvAnIwTX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uti Basnyet" initials="" lastIdx="7" clrIdx="0"/>
  <p:cmAuthor id="1" name="Tara Bakhariya" initials="" lastIdx="1" clrIdx="1"/>
  <p:cmAuthor id="2" name="Dawa Sherpa" initials="" lastIdx="3" clrIdx="2"/>
  <p:cmAuthor id="3" name="Basnyet, Stuti" initials="BS" lastIdx="1" clrIdx="3">
    <p:extLst>
      <p:ext uri="{19B8F6BF-5375-455C-9EA6-DF929625EA0E}">
        <p15:presenceInfo xmlns:p15="http://schemas.microsoft.com/office/powerpoint/2012/main" userId="Basnyet, Stut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4D1"/>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AB3CA2-4D5D-4808-B0C0-688CE926A8BF}">
  <a:tblStyle styleId="{8AAB3CA2-4D5D-4808-B0C0-688CE926A8B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F4FE"/>
          </a:solidFill>
        </a:fill>
      </a:tcStyle>
    </a:wholeTbl>
    <a:band1H>
      <a:tcTxStyle b="off" i="off"/>
      <a:tcStyle>
        <a:tcBdr/>
        <a:fill>
          <a:solidFill>
            <a:srgbClr val="CFE9FD"/>
          </a:solidFill>
        </a:fill>
      </a:tcStyle>
    </a:band1H>
    <a:band2H>
      <a:tcTxStyle b="off" i="off"/>
      <a:tcStyle>
        <a:tcBdr/>
      </a:tcStyle>
    </a:band2H>
    <a:band1V>
      <a:tcTxStyle b="off" i="off"/>
      <a:tcStyle>
        <a:tcBdr/>
        <a:fill>
          <a:solidFill>
            <a:srgbClr val="CFE9FD"/>
          </a:solidFill>
        </a:fill>
      </a:tcStyle>
    </a:band1V>
    <a:band2V>
      <a:tcTxStyle b="off" i="off"/>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b="off" i="off"/>
      <a:tcStyle>
        <a:tcBdr/>
      </a:tcStyle>
    </a:neCell>
    <a:nwCell>
      <a:tcTxStyle b="off" i="off"/>
      <a:tcStyle>
        <a:tcBdr/>
      </a:tcStyle>
    </a:nwCell>
  </a:tblStyle>
  <a:tblStyle styleId="{D5C00A16-1FFD-47D7-8C7C-6AE0BADFA16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587" autoAdjust="0"/>
  </p:normalViewPr>
  <p:slideViewPr>
    <p:cSldViewPr snapToGrid="0">
      <p:cViewPr varScale="1">
        <p:scale>
          <a:sx n="44" d="100"/>
          <a:sy n="44" d="100"/>
        </p:scale>
        <p:origin x="1500"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font" Target="fonts/font2.fntdata"/><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5.fntdata"/><Relationship Id="rId30" Type="http://customschemas.google.com/relationships/presentationmetadata" Target="meta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3408"/>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63408"/>
          </a:xfrm>
          <a:prstGeom prst="rect">
            <a:avLst/>
          </a:prstGeom>
          <a:noFill/>
          <a:ln>
            <a:noFill/>
          </a:ln>
        </p:spPr>
        <p:txBody>
          <a:bodyPr spcFirstLastPara="1" wrap="square" lIns="92475" tIns="46225" rIns="92475" bIns="462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11699" cy="463407"/>
          </a:xfrm>
          <a:prstGeom prst="rect">
            <a:avLst/>
          </a:prstGeom>
          <a:noFill/>
          <a:ln>
            <a:noFill/>
          </a:ln>
        </p:spPr>
        <p:txBody>
          <a:bodyPr spcFirstLastPara="1" wrap="square" lIns="92475" tIns="46225" rIns="92475" bIns="462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679768" y="4716663"/>
            <a:ext cx="5438140" cy="4468416"/>
          </a:xfrm>
          <a:prstGeom prst="rect">
            <a:avLst/>
          </a:prstGeom>
          <a:noFill/>
          <a:ln>
            <a:noFill/>
          </a:ln>
        </p:spPr>
        <p:txBody>
          <a:bodyPr spcFirstLastPara="1" wrap="square" lIns="92100" tIns="46025" rIns="92100" bIns="46025"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dirty="0"/>
          </a:p>
        </p:txBody>
      </p:sp>
      <p:sp>
        <p:nvSpPr>
          <p:cNvPr id="338" name="Google Shape;338;p2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1440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707484" y="4444212"/>
            <a:ext cx="5659869" cy="4210305"/>
          </a:xfrm>
          <a:prstGeom prst="rect">
            <a:avLst/>
          </a:prstGeom>
          <a:noFill/>
          <a:ln>
            <a:noFill/>
          </a:ln>
        </p:spPr>
        <p:txBody>
          <a:bodyPr spcFirstLastPara="1" wrap="square" lIns="93275" tIns="46625" rIns="93275" bIns="46625" anchor="t" anchorCtr="0">
            <a:noAutofit/>
          </a:bodyPr>
          <a:lstStyle/>
          <a:p>
            <a:pPr marL="155524" lvl="0" indent="0" algn="just" rtl="0">
              <a:spcBef>
                <a:spcPts val="0"/>
              </a:spcBef>
              <a:spcAft>
                <a:spcPts val="0"/>
              </a:spcAft>
              <a:buClr>
                <a:schemeClr val="dk1"/>
              </a:buClr>
              <a:buSzPts val="1200"/>
              <a:buFont typeface="Arial"/>
              <a:buNone/>
            </a:pPr>
            <a:endParaRPr lang="en-US" dirty="0"/>
          </a:p>
        </p:txBody>
      </p:sp>
      <p:sp>
        <p:nvSpPr>
          <p:cNvPr id="108" name="Google Shape;108;p2:notes"/>
          <p:cNvSpPr>
            <a:spLocks noGrp="1" noRot="1" noChangeAspect="1"/>
          </p:cNvSpPr>
          <p:nvPr>
            <p:ph type="sldImg" idx="2"/>
          </p:nvPr>
        </p:nvSpPr>
        <p:spPr>
          <a:xfrm>
            <a:off x="417513" y="701675"/>
            <a:ext cx="6240462" cy="3509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88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7000"/>
              </a:lnSpc>
              <a:spcBef>
                <a:spcPts val="0"/>
              </a:spcBef>
              <a:spcAft>
                <a:spcPts val="0"/>
              </a:spcAft>
              <a:buSzPts val="1400"/>
              <a:buNone/>
            </a:pPr>
            <a:endParaRPr lang="en-US" sz="1800" dirty="0">
              <a:latin typeface="Times New Roman"/>
              <a:ea typeface="Times New Roman"/>
              <a:cs typeface="Times New Roman"/>
              <a:sym typeface="Times New Roman"/>
            </a:endParaRPr>
          </a:p>
        </p:txBody>
      </p:sp>
      <p:sp>
        <p:nvSpPr>
          <p:cNvPr id="262" name="Google Shape;262;p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6e9035fcd_0_2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e6e9035fcd_0_23: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0" marR="0" lvl="0" indent="0" algn="l" rtl="0">
              <a:lnSpc>
                <a:spcPct val="107000"/>
              </a:lnSpc>
              <a:spcBef>
                <a:spcPts val="0"/>
              </a:spcBef>
              <a:spcAft>
                <a:spcPts val="0"/>
              </a:spcAft>
              <a:buSzPts val="1400"/>
              <a:buNone/>
            </a:pPr>
            <a:endParaRPr sz="1800" dirty="0">
              <a:latin typeface="Gill Sans"/>
              <a:ea typeface="Gill Sans"/>
              <a:cs typeface="Gill Sans"/>
              <a:sym typeface="Gill Sans"/>
            </a:endParaRPr>
          </a:p>
        </p:txBody>
      </p:sp>
      <p:sp>
        <p:nvSpPr>
          <p:cNvPr id="273" name="Google Shape;273;ge6e9035fcd_0_23:notes"/>
          <p:cNvSpPr txBox="1">
            <a:spLocks noGrp="1"/>
          </p:cNvSpPr>
          <p:nvPr>
            <p:ph type="sldNum" idx="12"/>
          </p:nvPr>
        </p:nvSpPr>
        <p:spPr>
          <a:xfrm>
            <a:off x="3936768" y="8772669"/>
            <a:ext cx="30117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9: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0" marR="0" lvl="0" indent="0" algn="l" rtl="0">
              <a:lnSpc>
                <a:spcPct val="107000"/>
              </a:lnSpc>
              <a:spcBef>
                <a:spcPts val="0"/>
              </a:spcBef>
              <a:spcAft>
                <a:spcPts val="0"/>
              </a:spcAft>
              <a:buSzPts val="1400"/>
              <a:buNone/>
            </a:pPr>
            <a:endParaRPr sz="1800" dirty="0">
              <a:latin typeface="Calibri"/>
              <a:ea typeface="Calibri"/>
              <a:cs typeface="Calibri"/>
              <a:sym typeface="Calibri"/>
            </a:endParaRPr>
          </a:p>
        </p:txBody>
      </p:sp>
      <p:sp>
        <p:nvSpPr>
          <p:cNvPr id="291" name="Google Shape;291;p9:notes"/>
          <p:cNvSpPr txBox="1">
            <a:spLocks noGrp="1"/>
          </p:cNvSpPr>
          <p:nvPr>
            <p:ph type="sldNum" idx="12"/>
          </p:nvPr>
        </p:nvSpPr>
        <p:spPr>
          <a:xfrm>
            <a:off x="3936768" y="8772669"/>
            <a:ext cx="30117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6e9035fcd_0_1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e6e9035fcd_0_16: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sz="1800" dirty="0">
              <a:latin typeface="Gill Sans"/>
              <a:ea typeface="Gill Sans"/>
              <a:cs typeface="Gill Sans"/>
              <a:sym typeface="Gill Sans"/>
            </a:endParaRPr>
          </a:p>
        </p:txBody>
      </p:sp>
      <p:sp>
        <p:nvSpPr>
          <p:cNvPr id="312" name="Google Shape;312;ge6e9035fcd_0_16:notes"/>
          <p:cNvSpPr txBox="1">
            <a:spLocks noGrp="1"/>
          </p:cNvSpPr>
          <p:nvPr>
            <p:ph type="sldNum" idx="12"/>
          </p:nvPr>
        </p:nvSpPr>
        <p:spPr>
          <a:xfrm>
            <a:off x="3936768" y="8772669"/>
            <a:ext cx="30117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1: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0" lvl="0" indent="0" algn="l" rtl="0">
              <a:lnSpc>
                <a:spcPct val="107000"/>
              </a:lnSpc>
              <a:spcBef>
                <a:spcPts val="800"/>
              </a:spcBef>
              <a:spcAft>
                <a:spcPts val="0"/>
              </a:spcAft>
              <a:buSzPts val="1400"/>
              <a:buNone/>
            </a:pPr>
            <a:endParaRPr sz="1800" dirty="0">
              <a:solidFill>
                <a:srgbClr val="000000"/>
              </a:solidFill>
              <a:latin typeface="Gill Sans"/>
              <a:ea typeface="Gill Sans"/>
              <a:cs typeface="Gill Sans"/>
              <a:sym typeface="Gill Sans"/>
            </a:endParaRPr>
          </a:p>
        </p:txBody>
      </p:sp>
      <p:sp>
        <p:nvSpPr>
          <p:cNvPr id="322" name="Google Shape;322;p11:notes"/>
          <p:cNvSpPr txBox="1">
            <a:spLocks noGrp="1"/>
          </p:cNvSpPr>
          <p:nvPr>
            <p:ph type="sldNum" idx="12"/>
          </p:nvPr>
        </p:nvSpPr>
        <p:spPr>
          <a:xfrm>
            <a:off x="3936768" y="8772669"/>
            <a:ext cx="3011700" cy="4635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one photo">
  <p:cSld name="3_Title Slide one photo">
    <p:spTree>
      <p:nvGrpSpPr>
        <p:cNvPr id="1" name="Shape 10"/>
        <p:cNvGrpSpPr/>
        <p:nvPr/>
      </p:nvGrpSpPr>
      <p:grpSpPr>
        <a:xfrm>
          <a:off x="0" y="0"/>
          <a:ext cx="0" cy="0"/>
          <a:chOff x="0" y="0"/>
          <a:chExt cx="0" cy="0"/>
        </a:xfrm>
      </p:grpSpPr>
      <p:pic>
        <p:nvPicPr>
          <p:cNvPr id="11" name="Google Shape;11;p28"/>
          <p:cNvPicPr preferRelativeResize="0"/>
          <p:nvPr/>
        </p:nvPicPr>
        <p:blipFill rotWithShape="1">
          <a:blip r:embed="rId2">
            <a:alphaModFix/>
          </a:blip>
          <a:srcRect/>
          <a:stretch/>
        </p:blipFill>
        <p:spPr>
          <a:xfrm>
            <a:off x="10353912" y="61943"/>
            <a:ext cx="1392216" cy="1207250"/>
          </a:xfrm>
          <a:prstGeom prst="rect">
            <a:avLst/>
          </a:prstGeom>
          <a:noFill/>
          <a:ln>
            <a:noFill/>
          </a:ln>
        </p:spPr>
      </p:pic>
      <p:sp>
        <p:nvSpPr>
          <p:cNvPr id="12" name="Google Shape;12;p28"/>
          <p:cNvSpPr txBox="1">
            <a:spLocks noGrp="1"/>
          </p:cNvSpPr>
          <p:nvPr>
            <p:ph type="ctrTitle"/>
          </p:nvPr>
        </p:nvSpPr>
        <p:spPr>
          <a:xfrm>
            <a:off x="620193" y="1494251"/>
            <a:ext cx="5041219" cy="1524000"/>
          </a:xfrm>
          <a:prstGeom prst="rect">
            <a:avLst/>
          </a:prstGeom>
          <a:noFill/>
          <a:ln>
            <a:noFill/>
          </a:ln>
        </p:spPr>
        <p:txBody>
          <a:bodyPr spcFirstLastPara="1" wrap="square" lIns="104275" tIns="52125" rIns="104275" bIns="52125" anchor="b" anchorCtr="0">
            <a:noAutofit/>
          </a:bodyPr>
          <a:lstStyle>
            <a:lvl1pPr marR="0" lvl="0" algn="l" rtl="0">
              <a:lnSpc>
                <a:spcPct val="100000"/>
              </a:lnSpc>
              <a:spcBef>
                <a:spcPts val="0"/>
              </a:spcBef>
              <a:spcAft>
                <a:spcPts val="0"/>
              </a:spcAft>
              <a:buClr>
                <a:srgbClr val="00247D"/>
              </a:buClr>
              <a:buSzPts val="3079"/>
              <a:buFont typeface="Arial"/>
              <a:buNone/>
              <a:defRPr sz="3079" b="1" i="0" u="none" strike="noStrike" cap="none">
                <a:solidFill>
                  <a:srgbClr val="00247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8"/>
          <p:cNvSpPr txBox="1">
            <a:spLocks noGrp="1"/>
          </p:cNvSpPr>
          <p:nvPr>
            <p:ph type="subTitle" idx="1"/>
          </p:nvPr>
        </p:nvSpPr>
        <p:spPr>
          <a:xfrm>
            <a:off x="620193" y="3221707"/>
            <a:ext cx="5041219" cy="2514600"/>
          </a:xfrm>
          <a:prstGeom prst="rect">
            <a:avLst/>
          </a:prstGeom>
          <a:noFill/>
          <a:ln>
            <a:noFill/>
          </a:ln>
        </p:spPr>
        <p:txBody>
          <a:bodyPr spcFirstLastPara="1" wrap="square" lIns="104275" tIns="52125" rIns="104275" bIns="52125" anchor="t" anchorCtr="0">
            <a:noAutofit/>
          </a:bodyPr>
          <a:lstStyle>
            <a:lvl1pPr marR="0" lvl="0" algn="l" rtl="0">
              <a:lnSpc>
                <a:spcPct val="100000"/>
              </a:lnSpc>
              <a:spcBef>
                <a:spcPts val="479"/>
              </a:spcBef>
              <a:spcAft>
                <a:spcPts val="0"/>
              </a:spcAft>
              <a:buClr>
                <a:srgbClr val="000000"/>
              </a:buClr>
              <a:buSzPts val="2395"/>
              <a:buFont typeface="Arial"/>
              <a:buNone/>
              <a:defRPr sz="2395" b="0" i="0" u="none" strike="noStrike" cap="none">
                <a:solidFill>
                  <a:srgbClr val="000000"/>
                </a:solidFill>
                <a:latin typeface="Arial"/>
                <a:ea typeface="Arial"/>
                <a:cs typeface="Arial"/>
                <a:sym typeface="Arial"/>
              </a:defRPr>
            </a:lvl1pPr>
            <a:lvl2pPr marR="0" lvl="1" algn="ctr" rtl="0">
              <a:lnSpc>
                <a:spcPct val="100000"/>
              </a:lnSpc>
              <a:spcBef>
                <a:spcPts val="411"/>
              </a:spcBef>
              <a:spcAft>
                <a:spcPts val="0"/>
              </a:spcAft>
              <a:buClr>
                <a:srgbClr val="888888"/>
              </a:buClr>
              <a:buSzPts val="2053"/>
              <a:buFont typeface="Arial"/>
              <a:buNone/>
              <a:defRPr sz="2053" b="0" i="0" u="none" strike="noStrike" cap="none">
                <a:solidFill>
                  <a:srgbClr val="888888"/>
                </a:solidFill>
                <a:latin typeface="Arial"/>
                <a:ea typeface="Arial"/>
                <a:cs typeface="Arial"/>
                <a:sym typeface="Arial"/>
              </a:defRPr>
            </a:lvl2pPr>
            <a:lvl3pPr marR="0" lvl="2" algn="ctr" rtl="0">
              <a:lnSpc>
                <a:spcPct val="100000"/>
              </a:lnSpc>
              <a:spcBef>
                <a:spcPts val="411"/>
              </a:spcBef>
              <a:spcAft>
                <a:spcPts val="0"/>
              </a:spcAft>
              <a:buClr>
                <a:srgbClr val="888888"/>
              </a:buClr>
              <a:buSzPts val="2053"/>
              <a:buFont typeface="Arial"/>
              <a:buNone/>
              <a:defRPr sz="2053" b="0" i="0" u="none" strike="noStrike" cap="none">
                <a:solidFill>
                  <a:srgbClr val="888888"/>
                </a:solidFill>
                <a:latin typeface="Arial"/>
                <a:ea typeface="Arial"/>
                <a:cs typeface="Arial"/>
                <a:sym typeface="Arial"/>
              </a:defRPr>
            </a:lvl3pPr>
            <a:lvl4pPr marR="0" lvl="3" algn="ctr" rtl="0">
              <a:lnSpc>
                <a:spcPct val="100000"/>
              </a:lnSpc>
              <a:spcBef>
                <a:spcPts val="365"/>
              </a:spcBef>
              <a:spcAft>
                <a:spcPts val="0"/>
              </a:spcAft>
              <a:buClr>
                <a:srgbClr val="888888"/>
              </a:buClr>
              <a:buSzPts val="1824"/>
              <a:buFont typeface="Arial"/>
              <a:buNone/>
              <a:defRPr sz="1824" b="0" i="0" u="none" strike="noStrike" cap="none">
                <a:solidFill>
                  <a:srgbClr val="888888"/>
                </a:solidFill>
                <a:latin typeface="Arial"/>
                <a:ea typeface="Arial"/>
                <a:cs typeface="Arial"/>
                <a:sym typeface="Arial"/>
              </a:defRPr>
            </a:lvl4pPr>
            <a:lvl5pPr marR="0" lvl="4" algn="ctr" rtl="0">
              <a:lnSpc>
                <a:spcPct val="100000"/>
              </a:lnSpc>
              <a:spcBef>
                <a:spcPts val="365"/>
              </a:spcBef>
              <a:spcAft>
                <a:spcPts val="0"/>
              </a:spcAft>
              <a:buClr>
                <a:srgbClr val="888888"/>
              </a:buClr>
              <a:buSzPts val="1824"/>
              <a:buFont typeface="Arial"/>
              <a:buNone/>
              <a:defRPr sz="1824" b="0" i="0" u="none" strike="noStrike" cap="none">
                <a:solidFill>
                  <a:srgbClr val="888888"/>
                </a:solidFill>
                <a:latin typeface="Arial"/>
                <a:ea typeface="Arial"/>
                <a:cs typeface="Arial"/>
                <a:sym typeface="Arial"/>
              </a:defRPr>
            </a:lvl5pPr>
            <a:lvl6pPr marR="0" lvl="5"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6pPr>
            <a:lvl7pPr marR="0" lvl="6"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7pPr>
            <a:lvl8pPr marR="0" lvl="7"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8pPr>
            <a:lvl9pPr marR="0" lvl="8"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9pPr>
          </a:lstStyle>
          <a:p>
            <a:endParaRPr/>
          </a:p>
        </p:txBody>
      </p:sp>
      <p:pic>
        <p:nvPicPr>
          <p:cNvPr id="14" name="Google Shape;14;p28"/>
          <p:cNvPicPr preferRelativeResize="0"/>
          <p:nvPr/>
        </p:nvPicPr>
        <p:blipFill rotWithShape="1">
          <a:blip r:embed="rId3">
            <a:alphaModFix/>
          </a:blip>
          <a:srcRect t="11464" b="30248"/>
          <a:stretch/>
        </p:blipFill>
        <p:spPr>
          <a:xfrm>
            <a:off x="0" y="120073"/>
            <a:ext cx="2631752" cy="1084700"/>
          </a:xfrm>
          <a:prstGeom prst="rect">
            <a:avLst/>
          </a:prstGeom>
          <a:noFill/>
          <a:ln>
            <a:noFill/>
          </a:ln>
        </p:spPr>
      </p:pic>
      <p:pic>
        <p:nvPicPr>
          <p:cNvPr id="15" name="Google Shape;15;p28"/>
          <p:cNvPicPr preferRelativeResize="0"/>
          <p:nvPr/>
        </p:nvPicPr>
        <p:blipFill rotWithShape="1">
          <a:blip r:embed="rId4">
            <a:alphaModFix/>
          </a:blip>
          <a:srcRect l="31562" t="16157" r="11310"/>
          <a:stretch/>
        </p:blipFill>
        <p:spPr>
          <a:xfrm>
            <a:off x="5915025" y="5639076"/>
            <a:ext cx="5289761" cy="1156981"/>
          </a:xfrm>
          <a:prstGeom prst="rect">
            <a:avLst/>
          </a:prstGeom>
          <a:noFill/>
          <a:ln>
            <a:noFill/>
          </a:ln>
        </p:spPr>
      </p:pic>
      <p:pic>
        <p:nvPicPr>
          <p:cNvPr id="16" name="Google Shape;16;p28"/>
          <p:cNvPicPr preferRelativeResize="0"/>
          <p:nvPr/>
        </p:nvPicPr>
        <p:blipFill rotWithShape="1">
          <a:blip r:embed="rId5">
            <a:alphaModFix/>
          </a:blip>
          <a:srcRect t="22796" b="23804"/>
          <a:stretch/>
        </p:blipFill>
        <p:spPr>
          <a:xfrm>
            <a:off x="5710847" y="1424254"/>
            <a:ext cx="6433352" cy="4456792"/>
          </a:xfrm>
          <a:prstGeom prst="rect">
            <a:avLst/>
          </a:prstGeom>
          <a:noFill/>
          <a:ln>
            <a:noFill/>
          </a:ln>
        </p:spPr>
      </p:pic>
      <p:pic>
        <p:nvPicPr>
          <p:cNvPr id="17" name="Google Shape;17;p28" descr="A picture containing drawing&#10;&#10;Description automatically generated"/>
          <p:cNvPicPr preferRelativeResize="0"/>
          <p:nvPr/>
        </p:nvPicPr>
        <p:blipFill rotWithShape="1">
          <a:blip r:embed="rId6">
            <a:alphaModFix/>
          </a:blip>
          <a:srcRect t="20899" b="4368"/>
          <a:stretch/>
        </p:blipFill>
        <p:spPr>
          <a:xfrm>
            <a:off x="4158832" y="6025785"/>
            <a:ext cx="1546052" cy="7702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One Column Text">
  <p:cSld name="12_One Column Text">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41"/>
          <p:cNvSpPr txBox="1">
            <a:spLocks noGrp="1"/>
          </p:cNvSpPr>
          <p:nvPr>
            <p:ph type="body" idx="1"/>
          </p:nvPr>
        </p:nvSpPr>
        <p:spPr>
          <a:xfrm>
            <a:off x="609600" y="2116133"/>
            <a:ext cx="10972800" cy="4139944"/>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260"/>
              </a:spcBef>
              <a:spcAft>
                <a:spcPts val="0"/>
              </a:spcAft>
              <a:buClr>
                <a:srgbClr val="262626"/>
              </a:buClr>
              <a:buSzPts val="1298"/>
              <a:buFont typeface="Arial"/>
              <a:buNone/>
              <a:defRPr sz="1298" b="0" i="0" u="none" strike="noStrike" cap="none">
                <a:solidFill>
                  <a:srgbClr val="262626"/>
                </a:solidFill>
                <a:latin typeface="Arial"/>
                <a:ea typeface="Arial"/>
                <a:cs typeface="Arial"/>
                <a:sym typeface="Arial"/>
              </a:defRPr>
            </a:lvl1pPr>
            <a:lvl2pPr marL="914400" marR="0" lvl="1" indent="-311022" algn="l" rtl="0">
              <a:lnSpc>
                <a:spcPct val="100000"/>
              </a:lnSpc>
              <a:spcBef>
                <a:spcPts val="260"/>
              </a:spcBef>
              <a:spcAft>
                <a:spcPts val="0"/>
              </a:spcAft>
              <a:buClr>
                <a:srgbClr val="262626"/>
              </a:buClr>
              <a:buSzPts val="1298"/>
              <a:buFont typeface="Arial"/>
              <a:buChar char="•"/>
              <a:defRPr sz="1298" b="0" i="0" u="none" strike="noStrike" cap="none">
                <a:solidFill>
                  <a:srgbClr val="262626"/>
                </a:solidFill>
                <a:latin typeface="Arial"/>
                <a:ea typeface="Arial"/>
                <a:cs typeface="Arial"/>
                <a:sym typeface="Arial"/>
              </a:defRPr>
            </a:lvl2pPr>
            <a:lvl3pPr marL="1371600" marR="0" lvl="2" indent="-311022" algn="l" rtl="0">
              <a:lnSpc>
                <a:spcPct val="100000"/>
              </a:lnSpc>
              <a:spcBef>
                <a:spcPts val="260"/>
              </a:spcBef>
              <a:spcAft>
                <a:spcPts val="0"/>
              </a:spcAft>
              <a:buClr>
                <a:schemeClr val="dk1"/>
              </a:buClr>
              <a:buSzPts val="1298"/>
              <a:buFont typeface="Arial"/>
              <a:buChar char="-"/>
              <a:defRPr sz="1298" b="0" i="0" u="none" strike="noStrike" cap="none">
                <a:solidFill>
                  <a:schemeClr val="dk1"/>
                </a:solidFill>
                <a:latin typeface="Arial"/>
                <a:ea typeface="Arial"/>
                <a:cs typeface="Arial"/>
                <a:sym typeface="Arial"/>
              </a:defRPr>
            </a:lvl3pPr>
            <a:lvl4pPr marL="1828800" marR="0" lvl="3" indent="-301815" algn="l" rtl="0">
              <a:lnSpc>
                <a:spcPct val="100000"/>
              </a:lnSpc>
              <a:spcBef>
                <a:spcPts val="231"/>
              </a:spcBef>
              <a:spcAft>
                <a:spcPts val="0"/>
              </a:spcAft>
              <a:buClr>
                <a:schemeClr val="dk1"/>
              </a:buClr>
              <a:buSzPts val="1153"/>
              <a:buFont typeface="Arial"/>
              <a:buChar char="•"/>
              <a:defRPr sz="1153" b="0" i="0" u="none" strike="noStrike" cap="none">
                <a:solidFill>
                  <a:schemeClr val="dk1"/>
                </a:solidFill>
                <a:latin typeface="Arial"/>
                <a:ea typeface="Arial"/>
                <a:cs typeface="Arial"/>
                <a:sym typeface="Arial"/>
              </a:defRPr>
            </a:lvl4pPr>
            <a:lvl5pPr marL="2286000" marR="0" lvl="4" indent="-301815" algn="l" rtl="0">
              <a:lnSpc>
                <a:spcPct val="100000"/>
              </a:lnSpc>
              <a:spcBef>
                <a:spcPts val="231"/>
              </a:spcBef>
              <a:spcAft>
                <a:spcPts val="0"/>
              </a:spcAft>
              <a:buClr>
                <a:schemeClr val="dk1"/>
              </a:buClr>
              <a:buSzPts val="1153"/>
              <a:buFont typeface="Arial"/>
              <a:buChar char="-"/>
              <a:defRPr sz="1153"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cxnSp>
        <p:nvCxnSpPr>
          <p:cNvPr id="98" name="Google Shape;98;p41"/>
          <p:cNvCxnSpPr/>
          <p:nvPr/>
        </p:nvCxnSpPr>
        <p:spPr>
          <a:xfrm>
            <a:off x="2743202" y="6400224"/>
            <a:ext cx="9448799" cy="0"/>
          </a:xfrm>
          <a:prstGeom prst="straightConnector1">
            <a:avLst/>
          </a:prstGeom>
          <a:noFill/>
          <a:ln w="9525" cap="flat" cmpd="sng">
            <a:solidFill>
              <a:srgbClr val="00247D"/>
            </a:solidFill>
            <a:prstDash val="solid"/>
            <a:round/>
            <a:headEnd type="none" w="sm" len="sm"/>
            <a:tailEnd type="none" w="sm" len="sm"/>
          </a:ln>
        </p:spPr>
      </p:cxnSp>
      <p:sp>
        <p:nvSpPr>
          <p:cNvPr id="99" name="Google Shape;99;p41"/>
          <p:cNvSpPr/>
          <p:nvPr/>
        </p:nvSpPr>
        <p:spPr>
          <a:xfrm>
            <a:off x="-16933" y="1184514"/>
            <a:ext cx="9770534" cy="457200"/>
          </a:xfrm>
          <a:prstGeom prst="rect">
            <a:avLst/>
          </a:prstGeom>
          <a:solidFill>
            <a:srgbClr val="00247D"/>
          </a:solidFill>
          <a:ln>
            <a:noFill/>
          </a:ln>
        </p:spPr>
        <p:txBody>
          <a:bodyPr spcFirstLastPara="1" wrap="square" lIns="75175" tIns="37575" rIns="75175" bIns="37575" anchor="ctr" anchorCtr="0">
            <a:noAutofit/>
          </a:bodyPr>
          <a:lstStyle/>
          <a:p>
            <a:pPr marL="0" marR="0" lvl="0" indent="0" algn="ctr" rtl="0">
              <a:lnSpc>
                <a:spcPct val="100000"/>
              </a:lnSpc>
              <a:spcBef>
                <a:spcPts val="0"/>
              </a:spcBef>
              <a:spcAft>
                <a:spcPts val="0"/>
              </a:spcAft>
              <a:buClr>
                <a:srgbClr val="000000"/>
              </a:buClr>
              <a:buSzPts val="793"/>
              <a:buFont typeface="Arial"/>
              <a:buNone/>
            </a:pPr>
            <a:endParaRPr sz="793" b="0" i="0" u="none" strike="noStrike" cap="none">
              <a:solidFill>
                <a:schemeClr val="lt1"/>
              </a:solidFill>
              <a:latin typeface="Arial"/>
              <a:ea typeface="Arial"/>
              <a:cs typeface="Arial"/>
              <a:sym typeface="Arial"/>
            </a:endParaRPr>
          </a:p>
        </p:txBody>
      </p:sp>
      <p:sp>
        <p:nvSpPr>
          <p:cNvPr id="100" name="Google Shape;100;p41"/>
          <p:cNvSpPr txBox="1">
            <a:spLocks noGrp="1"/>
          </p:cNvSpPr>
          <p:nvPr>
            <p:ph type="body" idx="2"/>
          </p:nvPr>
        </p:nvSpPr>
        <p:spPr>
          <a:xfrm>
            <a:off x="609600" y="1679989"/>
            <a:ext cx="10972800" cy="410633"/>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332"/>
              </a:spcBef>
              <a:spcAft>
                <a:spcPts val="0"/>
              </a:spcAft>
              <a:buClr>
                <a:srgbClr val="262626"/>
              </a:buClr>
              <a:buSzPts val="1658"/>
              <a:buFont typeface="Arial"/>
              <a:buNone/>
              <a:defRPr sz="1658" b="0" i="0" u="none" strike="noStrike" cap="none">
                <a:solidFill>
                  <a:srgbClr val="262626"/>
                </a:solidFill>
                <a:latin typeface="Arial"/>
                <a:ea typeface="Arial"/>
                <a:cs typeface="Arial"/>
                <a:sym typeface="Arial"/>
              </a:defRPr>
            </a:lvl1pPr>
            <a:lvl2pPr marL="914400" marR="0" lvl="1"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2pPr>
            <a:lvl3pPr marL="1371600" marR="0" lvl="2" indent="-228600" algn="l" rtl="0">
              <a:lnSpc>
                <a:spcPct val="100000"/>
              </a:lnSpc>
              <a:spcBef>
                <a:spcPts val="411"/>
              </a:spcBef>
              <a:spcAft>
                <a:spcPts val="0"/>
              </a:spcAft>
              <a:buClr>
                <a:schemeClr val="dk1"/>
              </a:buClr>
              <a:buSzPts val="2053"/>
              <a:buFont typeface="Arial"/>
              <a:buNone/>
              <a:defRPr sz="2053" b="0" i="0" u="none" strike="noStrike" cap="none">
                <a:solidFill>
                  <a:schemeClr val="dk1"/>
                </a:solidFill>
                <a:latin typeface="Arial"/>
                <a:ea typeface="Arial"/>
                <a:cs typeface="Arial"/>
                <a:sym typeface="Arial"/>
              </a:defRPr>
            </a:lvl3pPr>
            <a:lvl4pPr marL="1828800" marR="0" lvl="3"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4pPr>
            <a:lvl5pPr marL="2286000" marR="0" lvl="4"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101" name="Google Shape;101;p41"/>
          <p:cNvSpPr txBox="1">
            <a:spLocks noGrp="1"/>
          </p:cNvSpPr>
          <p:nvPr>
            <p:ph type="body" idx="3"/>
          </p:nvPr>
        </p:nvSpPr>
        <p:spPr>
          <a:xfrm>
            <a:off x="609603" y="1222614"/>
            <a:ext cx="8737600" cy="381000"/>
          </a:xfrm>
          <a:prstGeom prst="rect">
            <a:avLst/>
          </a:prstGeom>
          <a:noFill/>
          <a:ln>
            <a:noFill/>
          </a:ln>
        </p:spPr>
        <p:txBody>
          <a:bodyPr spcFirstLastPara="1" wrap="square" lIns="104275" tIns="52125" rIns="104275" bIns="52125" anchor="b" anchorCtr="0">
            <a:noAutofit/>
          </a:bodyPr>
          <a:lstStyle>
            <a:lvl1pPr marL="457200" marR="0" lvl="0" indent="-228600" algn="l" rtl="0">
              <a:lnSpc>
                <a:spcPct val="100000"/>
              </a:lnSpc>
              <a:spcBef>
                <a:spcPts val="389"/>
              </a:spcBef>
              <a:spcAft>
                <a:spcPts val="0"/>
              </a:spcAft>
              <a:buClr>
                <a:srgbClr val="FFFFFF"/>
              </a:buClr>
              <a:buSzPts val="1946"/>
              <a:buFont typeface="Arial"/>
              <a:buNone/>
              <a:defRPr sz="1945" b="1" i="0" u="none" strike="noStrike" cap="none">
                <a:solidFill>
                  <a:srgbClr val="FFFFFF"/>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102" name="Google Shape;102;p41"/>
          <p:cNvSpPr/>
          <p:nvPr/>
        </p:nvSpPr>
        <p:spPr>
          <a:xfrm>
            <a:off x="11545009" y="6451576"/>
            <a:ext cx="656492" cy="254027"/>
          </a:xfrm>
          <a:prstGeom prst="rect">
            <a:avLst/>
          </a:prstGeom>
          <a:solidFill>
            <a:srgbClr val="00247D"/>
          </a:solidFill>
          <a:ln>
            <a:noFill/>
          </a:ln>
        </p:spPr>
        <p:txBody>
          <a:bodyPr spcFirstLastPara="1" wrap="square" lIns="75175" tIns="37575" rIns="75175" bIns="37575" anchor="ctr" anchorCtr="0">
            <a:noAutofit/>
          </a:bodyPr>
          <a:lstStyle/>
          <a:p>
            <a:pPr marL="0" marR="0" lvl="0" indent="0" algn="ctr" rtl="0">
              <a:lnSpc>
                <a:spcPct val="100000"/>
              </a:lnSpc>
              <a:spcBef>
                <a:spcPts val="0"/>
              </a:spcBef>
              <a:spcAft>
                <a:spcPts val="0"/>
              </a:spcAft>
              <a:buClr>
                <a:srgbClr val="000000"/>
              </a:buClr>
              <a:buSzPts val="793"/>
              <a:buFont typeface="Arial"/>
              <a:buNone/>
            </a:pPr>
            <a:endParaRPr sz="793" b="0" i="0" u="none" strike="noStrike" cap="none">
              <a:solidFill>
                <a:schemeClr val="lt1"/>
              </a:solidFill>
              <a:latin typeface="Arial"/>
              <a:ea typeface="Arial"/>
              <a:cs typeface="Arial"/>
              <a:sym typeface="Arial"/>
            </a:endParaRPr>
          </a:p>
        </p:txBody>
      </p:sp>
      <p:sp>
        <p:nvSpPr>
          <p:cNvPr id="103" name="Google Shape;103;p41"/>
          <p:cNvSpPr txBox="1"/>
          <p:nvPr/>
        </p:nvSpPr>
        <p:spPr>
          <a:xfrm>
            <a:off x="11582400" y="6477003"/>
            <a:ext cx="1625600" cy="197935"/>
          </a:xfrm>
          <a:prstGeom prst="rect">
            <a:avLst/>
          </a:prstGeom>
          <a:noFill/>
          <a:ln>
            <a:noFill/>
          </a:ln>
        </p:spPr>
        <p:txBody>
          <a:bodyPr spcFirstLastPara="1" wrap="square" lIns="75175" tIns="37575" rIns="75175" bIns="37575" anchor="t" anchorCtr="0">
            <a:spAutoFit/>
          </a:bodyPr>
          <a:lstStyle/>
          <a:p>
            <a:pPr marL="0" marR="0" lvl="0" indent="0" algn="l" rtl="0">
              <a:lnSpc>
                <a:spcPct val="100000"/>
              </a:lnSpc>
              <a:spcBef>
                <a:spcPts val="0"/>
              </a:spcBef>
              <a:spcAft>
                <a:spcPts val="0"/>
              </a:spcAft>
              <a:buClr>
                <a:srgbClr val="000000"/>
              </a:buClr>
              <a:buSzPts val="793"/>
              <a:buFont typeface="Arial"/>
              <a:buNone/>
            </a:pPr>
            <a:fld id="{00000000-1234-1234-1234-123412341234}" type="slidenum">
              <a:rPr lang="en-US" sz="793" b="0" i="0" u="none" strike="noStrike" cap="none">
                <a:solidFill>
                  <a:schemeClr val="lt1"/>
                </a:solidFill>
                <a:latin typeface="Arial"/>
                <a:ea typeface="Arial"/>
                <a:cs typeface="Arial"/>
                <a:sym typeface="Arial"/>
              </a:rPr>
              <a:t>‹#›</a:t>
            </a:fld>
            <a:endParaRPr sz="793" b="0" i="0" u="none" strike="noStrike" cap="none">
              <a:solidFill>
                <a:schemeClr val="lt1"/>
              </a:solidFill>
              <a:latin typeface="Arial"/>
              <a:ea typeface="Arial"/>
              <a:cs typeface="Arial"/>
              <a:sym typeface="Arial"/>
            </a:endParaRPr>
          </a:p>
        </p:txBody>
      </p:sp>
      <p:sp>
        <p:nvSpPr>
          <p:cNvPr id="104" name="Google Shape;104;p41"/>
          <p:cNvSpPr txBox="1"/>
          <p:nvPr/>
        </p:nvSpPr>
        <p:spPr>
          <a:xfrm>
            <a:off x="2575839" y="6415581"/>
            <a:ext cx="7040323" cy="442420"/>
          </a:xfrm>
          <a:prstGeom prst="rect">
            <a:avLst/>
          </a:prstGeom>
          <a:noFill/>
          <a:ln>
            <a:noFill/>
          </a:ln>
        </p:spPr>
        <p:txBody>
          <a:bodyPr spcFirstLastPara="1" wrap="square" lIns="75175" tIns="37575" rIns="75175" bIns="37575" anchor="b" anchorCtr="0">
            <a:noAutofit/>
          </a:bodyPr>
          <a:lstStyle/>
          <a:p>
            <a:pPr marL="0" marR="0" lvl="0" indent="0" algn="ctr" rtl="0">
              <a:lnSpc>
                <a:spcPct val="100000"/>
              </a:lnSpc>
              <a:spcBef>
                <a:spcPts val="0"/>
              </a:spcBef>
              <a:spcAft>
                <a:spcPts val="0"/>
              </a:spcAft>
              <a:buClr>
                <a:srgbClr val="323132"/>
              </a:buClr>
              <a:buSzPts val="1442"/>
              <a:buFont typeface="Arial"/>
              <a:buNone/>
            </a:pPr>
            <a:r>
              <a:rPr lang="en-US" sz="1442" b="1" i="0" u="none" strike="noStrike" cap="small">
                <a:solidFill>
                  <a:srgbClr val="323132"/>
                </a:solidFill>
                <a:latin typeface="Arial"/>
                <a:ea typeface="Arial"/>
                <a:cs typeface="Arial"/>
                <a:sym typeface="Arial"/>
              </a:rPr>
              <a:t>Skills for Employment Programme</a:t>
            </a:r>
            <a:endParaRPr sz="1442" b="1" i="0" u="none" strike="noStrike" cap="small">
              <a:solidFill>
                <a:srgbClr val="32313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5"/>
        <p:cNvGrpSpPr/>
        <p:nvPr/>
      </p:nvGrpSpPr>
      <p:grpSpPr>
        <a:xfrm>
          <a:off x="0" y="0"/>
          <a:ext cx="0" cy="0"/>
          <a:chOff x="0" y="0"/>
          <a:chExt cx="0" cy="0"/>
        </a:xfrm>
      </p:grpSpPr>
      <p:sp>
        <p:nvSpPr>
          <p:cNvPr id="106" name="Google Shape;106;p4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79"/>
              </a:spcBef>
              <a:spcAft>
                <a:spcPts val="0"/>
              </a:spcAft>
              <a:buClr>
                <a:srgbClr val="262626"/>
              </a:buClr>
              <a:buSzPts val="2395"/>
              <a:buFont typeface="Arial"/>
              <a:buNone/>
              <a:defRPr sz="2395"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107" name="Google Shape;107;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8" name="Google Shape;108;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9" name="Google Shape;109;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Slide one photo">
  <p:cSld name="5_Title Slide one photo">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43"/>
          <p:cNvSpPr txBox="1">
            <a:spLocks noGrp="1"/>
          </p:cNvSpPr>
          <p:nvPr>
            <p:ph type="ctrTitle"/>
          </p:nvPr>
        </p:nvSpPr>
        <p:spPr>
          <a:xfrm>
            <a:off x="620194" y="1494250"/>
            <a:ext cx="3454400" cy="1524000"/>
          </a:xfrm>
          <a:prstGeom prst="rect">
            <a:avLst/>
          </a:prstGeom>
          <a:noFill/>
          <a:ln>
            <a:noFill/>
          </a:ln>
        </p:spPr>
        <p:txBody>
          <a:bodyPr spcFirstLastPara="1" wrap="square" lIns="104275" tIns="52125" rIns="104275" bIns="52125" anchor="b" anchorCtr="0">
            <a:noAutofit/>
          </a:bodyPr>
          <a:lstStyle>
            <a:lvl1pPr marR="0" lvl="0" algn="l" rtl="0">
              <a:lnSpc>
                <a:spcPct val="100000"/>
              </a:lnSpc>
              <a:spcBef>
                <a:spcPts val="0"/>
              </a:spcBef>
              <a:spcAft>
                <a:spcPts val="0"/>
              </a:spcAft>
              <a:buClr>
                <a:schemeClr val="dk2"/>
              </a:buClr>
              <a:buSzPts val="3079"/>
              <a:buFont typeface="Arial"/>
              <a:buNone/>
              <a:defRPr sz="3079"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2" name="Google Shape;112;p43"/>
          <p:cNvSpPr txBox="1">
            <a:spLocks noGrp="1"/>
          </p:cNvSpPr>
          <p:nvPr>
            <p:ph type="subTitle" idx="1"/>
          </p:nvPr>
        </p:nvSpPr>
        <p:spPr>
          <a:xfrm>
            <a:off x="620194" y="3221706"/>
            <a:ext cx="3454400" cy="2514600"/>
          </a:xfrm>
          <a:prstGeom prst="rect">
            <a:avLst/>
          </a:prstGeom>
          <a:noFill/>
          <a:ln>
            <a:noFill/>
          </a:ln>
        </p:spPr>
        <p:txBody>
          <a:bodyPr spcFirstLastPara="1" wrap="square" lIns="104275" tIns="52125" rIns="104275" bIns="52125" anchor="t" anchorCtr="0">
            <a:noAutofit/>
          </a:bodyPr>
          <a:lstStyle>
            <a:lvl1pPr marR="0" lvl="0" algn="l" rtl="0">
              <a:lnSpc>
                <a:spcPct val="100000"/>
              </a:lnSpc>
              <a:spcBef>
                <a:spcPts val="479"/>
              </a:spcBef>
              <a:spcAft>
                <a:spcPts val="0"/>
              </a:spcAft>
              <a:buClr>
                <a:srgbClr val="000000"/>
              </a:buClr>
              <a:buSzPts val="2395"/>
              <a:buFont typeface="Arial"/>
              <a:buNone/>
              <a:defRPr sz="2395" b="0" i="0" u="none" strike="noStrike" cap="none">
                <a:solidFill>
                  <a:srgbClr val="000000"/>
                </a:solidFill>
                <a:latin typeface="Arial"/>
                <a:ea typeface="Arial"/>
                <a:cs typeface="Arial"/>
                <a:sym typeface="Arial"/>
              </a:defRPr>
            </a:lvl1pPr>
            <a:lvl2pPr marR="0" lvl="1" algn="ctr" rtl="0">
              <a:lnSpc>
                <a:spcPct val="100000"/>
              </a:lnSpc>
              <a:spcBef>
                <a:spcPts val="411"/>
              </a:spcBef>
              <a:spcAft>
                <a:spcPts val="0"/>
              </a:spcAft>
              <a:buClr>
                <a:srgbClr val="888888"/>
              </a:buClr>
              <a:buSzPts val="2053"/>
              <a:buFont typeface="Arial"/>
              <a:buNone/>
              <a:defRPr sz="2053" b="0" i="0" u="none" strike="noStrike" cap="none">
                <a:solidFill>
                  <a:srgbClr val="888888"/>
                </a:solidFill>
                <a:latin typeface="Arial"/>
                <a:ea typeface="Arial"/>
                <a:cs typeface="Arial"/>
                <a:sym typeface="Arial"/>
              </a:defRPr>
            </a:lvl2pPr>
            <a:lvl3pPr marR="0" lvl="2" algn="ctr" rtl="0">
              <a:lnSpc>
                <a:spcPct val="100000"/>
              </a:lnSpc>
              <a:spcBef>
                <a:spcPts val="411"/>
              </a:spcBef>
              <a:spcAft>
                <a:spcPts val="0"/>
              </a:spcAft>
              <a:buClr>
                <a:srgbClr val="888888"/>
              </a:buClr>
              <a:buSzPts val="2053"/>
              <a:buFont typeface="Arial"/>
              <a:buNone/>
              <a:defRPr sz="2053" b="0" i="0" u="none" strike="noStrike" cap="none">
                <a:solidFill>
                  <a:srgbClr val="888888"/>
                </a:solidFill>
                <a:latin typeface="Arial"/>
                <a:ea typeface="Arial"/>
                <a:cs typeface="Arial"/>
                <a:sym typeface="Arial"/>
              </a:defRPr>
            </a:lvl3pPr>
            <a:lvl4pPr marR="0" lvl="3" algn="ctr" rtl="0">
              <a:lnSpc>
                <a:spcPct val="100000"/>
              </a:lnSpc>
              <a:spcBef>
                <a:spcPts val="365"/>
              </a:spcBef>
              <a:spcAft>
                <a:spcPts val="0"/>
              </a:spcAft>
              <a:buClr>
                <a:srgbClr val="888888"/>
              </a:buClr>
              <a:buSzPts val="1824"/>
              <a:buFont typeface="Arial"/>
              <a:buNone/>
              <a:defRPr sz="1824" b="0" i="0" u="none" strike="noStrike" cap="none">
                <a:solidFill>
                  <a:srgbClr val="888888"/>
                </a:solidFill>
                <a:latin typeface="Arial"/>
                <a:ea typeface="Arial"/>
                <a:cs typeface="Arial"/>
                <a:sym typeface="Arial"/>
              </a:defRPr>
            </a:lvl4pPr>
            <a:lvl5pPr marR="0" lvl="4" algn="ctr" rtl="0">
              <a:lnSpc>
                <a:spcPct val="100000"/>
              </a:lnSpc>
              <a:spcBef>
                <a:spcPts val="365"/>
              </a:spcBef>
              <a:spcAft>
                <a:spcPts val="0"/>
              </a:spcAft>
              <a:buClr>
                <a:srgbClr val="888888"/>
              </a:buClr>
              <a:buSzPts val="1824"/>
              <a:buFont typeface="Arial"/>
              <a:buNone/>
              <a:defRPr sz="1824" b="0" i="0" u="none" strike="noStrike" cap="none">
                <a:solidFill>
                  <a:srgbClr val="888888"/>
                </a:solidFill>
                <a:latin typeface="Arial"/>
                <a:ea typeface="Arial"/>
                <a:cs typeface="Arial"/>
                <a:sym typeface="Arial"/>
              </a:defRPr>
            </a:lvl5pPr>
            <a:lvl6pPr marR="0" lvl="5"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6pPr>
            <a:lvl7pPr marR="0" lvl="6"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7pPr>
            <a:lvl8pPr marR="0" lvl="7"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8pPr>
            <a:lvl9pPr marR="0" lvl="8"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9pPr>
          </a:lstStyle>
          <a:p>
            <a:endParaRPr/>
          </a:p>
        </p:txBody>
      </p:sp>
      <p:pic>
        <p:nvPicPr>
          <p:cNvPr id="113" name="Google Shape;113;p43"/>
          <p:cNvPicPr preferRelativeResize="0"/>
          <p:nvPr/>
        </p:nvPicPr>
        <p:blipFill rotWithShape="1">
          <a:blip r:embed="rId3">
            <a:alphaModFix/>
          </a:blip>
          <a:srcRect/>
          <a:stretch/>
        </p:blipFill>
        <p:spPr>
          <a:xfrm>
            <a:off x="0" y="2928"/>
            <a:ext cx="12192796" cy="685259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5"/>
        <p:cNvGrpSpPr/>
        <p:nvPr/>
      </p:nvGrpSpPr>
      <p:grpSpPr>
        <a:xfrm>
          <a:off x="0" y="0"/>
          <a:ext cx="0" cy="0"/>
          <a:chOff x="0" y="0"/>
          <a:chExt cx="0" cy="0"/>
        </a:xfrm>
      </p:grpSpPr>
      <p:sp>
        <p:nvSpPr>
          <p:cNvPr id="116" name="Google Shape;116;p32"/>
          <p:cNvSpPr txBox="1">
            <a:spLocks noGrp="1"/>
          </p:cNvSpPr>
          <p:nvPr>
            <p:ph type="body" idx="1"/>
          </p:nvPr>
        </p:nvSpPr>
        <p:spPr>
          <a:xfrm>
            <a:off x="609600" y="2154788"/>
            <a:ext cx="10972800" cy="4194086"/>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cxnSp>
        <p:nvCxnSpPr>
          <p:cNvPr id="117" name="Google Shape;117;p32"/>
          <p:cNvCxnSpPr/>
          <p:nvPr/>
        </p:nvCxnSpPr>
        <p:spPr>
          <a:xfrm>
            <a:off x="2743201" y="6400224"/>
            <a:ext cx="9448799" cy="0"/>
          </a:xfrm>
          <a:prstGeom prst="straightConnector1">
            <a:avLst/>
          </a:prstGeom>
          <a:noFill/>
          <a:ln w="9525" cap="flat" cmpd="sng">
            <a:solidFill>
              <a:srgbClr val="00247D"/>
            </a:solidFill>
            <a:prstDash val="solid"/>
            <a:round/>
            <a:headEnd type="none" w="sm" len="sm"/>
            <a:tailEnd type="none" w="sm" len="sm"/>
          </a:ln>
        </p:spPr>
      </p:cxnSp>
      <p:sp>
        <p:nvSpPr>
          <p:cNvPr id="118" name="Google Shape;118;p32"/>
          <p:cNvSpPr/>
          <p:nvPr/>
        </p:nvSpPr>
        <p:spPr>
          <a:xfrm>
            <a:off x="-16933" y="1217856"/>
            <a:ext cx="11433707" cy="457200"/>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chemeClr val="dk1"/>
              </a:buClr>
              <a:buSzPts val="2395"/>
              <a:buFont typeface="Arial"/>
              <a:buNone/>
            </a:pPr>
            <a:endParaRPr sz="2395" b="0" i="0" u="none" strike="noStrike" cap="none">
              <a:solidFill>
                <a:schemeClr val="lt1"/>
              </a:solidFill>
              <a:latin typeface="Arial"/>
              <a:ea typeface="Arial"/>
              <a:cs typeface="Arial"/>
              <a:sym typeface="Arial"/>
            </a:endParaRPr>
          </a:p>
        </p:txBody>
      </p:sp>
      <p:sp>
        <p:nvSpPr>
          <p:cNvPr id="119" name="Google Shape;119;p32"/>
          <p:cNvSpPr txBox="1">
            <a:spLocks noGrp="1"/>
          </p:cNvSpPr>
          <p:nvPr>
            <p:ph type="body" idx="2"/>
          </p:nvPr>
        </p:nvSpPr>
        <p:spPr>
          <a:xfrm>
            <a:off x="610288" y="1705501"/>
            <a:ext cx="10972800" cy="410633"/>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525"/>
              </a:spcBef>
              <a:spcAft>
                <a:spcPts val="0"/>
              </a:spcAft>
              <a:buClr>
                <a:srgbClr val="262626"/>
              </a:buClr>
              <a:buSzPts val="2623"/>
              <a:buFont typeface="Arial"/>
              <a:buNone/>
              <a:defRPr sz="2623" b="0" i="0" u="none" strike="noStrike" cap="none">
                <a:solidFill>
                  <a:srgbClr val="262626"/>
                </a:solidFill>
                <a:latin typeface="Arial"/>
                <a:ea typeface="Arial"/>
                <a:cs typeface="Arial"/>
                <a:sym typeface="Arial"/>
              </a:defRPr>
            </a:lvl1pPr>
            <a:lvl2pPr marL="914400" marR="0" lvl="1"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2pPr>
            <a:lvl3pPr marL="1371600" marR="0" lvl="2" indent="-228600" algn="l" rtl="0">
              <a:lnSpc>
                <a:spcPct val="100000"/>
              </a:lnSpc>
              <a:spcBef>
                <a:spcPts val="411"/>
              </a:spcBef>
              <a:spcAft>
                <a:spcPts val="0"/>
              </a:spcAft>
              <a:buClr>
                <a:schemeClr val="dk1"/>
              </a:buClr>
              <a:buSzPts val="2053"/>
              <a:buFont typeface="Arial"/>
              <a:buNone/>
              <a:defRPr sz="2053" b="0" i="0" u="none" strike="noStrike" cap="none">
                <a:solidFill>
                  <a:schemeClr val="dk1"/>
                </a:solidFill>
                <a:latin typeface="Arial"/>
                <a:ea typeface="Arial"/>
                <a:cs typeface="Arial"/>
                <a:sym typeface="Arial"/>
              </a:defRPr>
            </a:lvl3pPr>
            <a:lvl4pPr marL="1828800" marR="0" lvl="3"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4pPr>
            <a:lvl5pPr marL="2286000" marR="0" lvl="4"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120" name="Google Shape;120;p32"/>
          <p:cNvSpPr txBox="1">
            <a:spLocks noGrp="1"/>
          </p:cNvSpPr>
          <p:nvPr>
            <p:ph type="body" idx="3"/>
          </p:nvPr>
        </p:nvSpPr>
        <p:spPr>
          <a:xfrm>
            <a:off x="609602" y="1217484"/>
            <a:ext cx="8737601" cy="507110"/>
          </a:xfrm>
          <a:prstGeom prst="rect">
            <a:avLst/>
          </a:prstGeom>
          <a:noFill/>
          <a:ln>
            <a:noFill/>
          </a:ln>
        </p:spPr>
        <p:txBody>
          <a:bodyPr spcFirstLastPara="1" wrap="square" lIns="104275" tIns="52125" rIns="104275" bIns="52125" anchor="b" anchorCtr="0">
            <a:noAutofit/>
          </a:bodyPr>
          <a:lstStyle>
            <a:lvl1pPr marL="457200" marR="0" lvl="0" indent="-228600" algn="l" rtl="0">
              <a:lnSpc>
                <a:spcPct val="100000"/>
              </a:lnSpc>
              <a:spcBef>
                <a:spcPts val="616"/>
              </a:spcBef>
              <a:spcAft>
                <a:spcPts val="0"/>
              </a:spcAft>
              <a:buClr>
                <a:srgbClr val="FFFFFF"/>
              </a:buClr>
              <a:buSzPts val="3079"/>
              <a:buFont typeface="Arial"/>
              <a:buNone/>
              <a:defRPr sz="3079" b="1" i="0" u="none" strike="noStrike" cap="none">
                <a:solidFill>
                  <a:srgbClr val="FFFFFF"/>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121" name="Google Shape;121;p32"/>
          <p:cNvSpPr/>
          <p:nvPr/>
        </p:nvSpPr>
        <p:spPr>
          <a:xfrm>
            <a:off x="11545009" y="6451575"/>
            <a:ext cx="656493" cy="254027"/>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chemeClr val="dk1"/>
              </a:buClr>
              <a:buSzPts val="2395"/>
              <a:buFont typeface="Arial"/>
              <a:buNone/>
            </a:pPr>
            <a:endParaRPr sz="2395" b="0" i="0" u="none" strike="noStrike" cap="none">
              <a:solidFill>
                <a:schemeClr val="lt1"/>
              </a:solidFill>
              <a:latin typeface="Arial"/>
              <a:ea typeface="Arial"/>
              <a:cs typeface="Arial"/>
              <a:sym typeface="Arial"/>
            </a:endParaRPr>
          </a:p>
        </p:txBody>
      </p:sp>
      <p:sp>
        <p:nvSpPr>
          <p:cNvPr id="122" name="Google Shape;122;p32"/>
          <p:cNvSpPr txBox="1"/>
          <p:nvPr/>
        </p:nvSpPr>
        <p:spPr>
          <a:xfrm>
            <a:off x="11582400" y="6400225"/>
            <a:ext cx="1625600" cy="313243"/>
          </a:xfrm>
          <a:prstGeom prst="rect">
            <a:avLst/>
          </a:prstGeom>
          <a:noFill/>
          <a:ln>
            <a:noFill/>
          </a:ln>
        </p:spPr>
        <p:txBody>
          <a:bodyPr spcFirstLastPara="1" wrap="square" lIns="118950" tIns="59475" rIns="118950" bIns="59475" anchor="t" anchorCtr="0">
            <a:spAutoFit/>
          </a:bodyPr>
          <a:lstStyle/>
          <a:p>
            <a:pPr marL="0" marR="0" lvl="0" indent="0" algn="l" rtl="0">
              <a:lnSpc>
                <a:spcPct val="100000"/>
              </a:lnSpc>
              <a:spcBef>
                <a:spcPts val="0"/>
              </a:spcBef>
              <a:spcAft>
                <a:spcPts val="0"/>
              </a:spcAft>
              <a:buClr>
                <a:schemeClr val="lt1"/>
              </a:buClr>
              <a:buSzPts val="1255"/>
              <a:buFont typeface="Arial"/>
              <a:buNone/>
            </a:pPr>
            <a:fld id="{00000000-1234-1234-1234-123412341234}" type="slidenum">
              <a:rPr lang="en-US" sz="1255" b="0" i="0" u="none" strike="noStrike" cap="none">
                <a:solidFill>
                  <a:schemeClr val="lt1"/>
                </a:solidFill>
                <a:latin typeface="Arial"/>
                <a:ea typeface="Arial"/>
                <a:cs typeface="Arial"/>
                <a:sym typeface="Arial"/>
              </a:rPr>
              <a:t>‹#›</a:t>
            </a:fld>
            <a:endParaRPr sz="1255" b="0" i="0" u="none" strike="noStrike" cap="none">
              <a:solidFill>
                <a:schemeClr val="lt1"/>
              </a:solidFill>
              <a:latin typeface="Arial"/>
              <a:ea typeface="Arial"/>
              <a:cs typeface="Arial"/>
              <a:sym typeface="Arial"/>
            </a:endParaRPr>
          </a:p>
        </p:txBody>
      </p:sp>
      <p:sp>
        <p:nvSpPr>
          <p:cNvPr id="123" name="Google Shape;123;p32"/>
          <p:cNvSpPr txBox="1"/>
          <p:nvPr/>
        </p:nvSpPr>
        <p:spPr>
          <a:xfrm>
            <a:off x="2575839" y="6415581"/>
            <a:ext cx="7040323" cy="442420"/>
          </a:xfrm>
          <a:prstGeom prst="rect">
            <a:avLst/>
          </a:prstGeom>
          <a:noFill/>
          <a:ln>
            <a:noFill/>
          </a:ln>
        </p:spPr>
        <p:txBody>
          <a:bodyPr spcFirstLastPara="1" wrap="square" lIns="118950" tIns="59475" rIns="118950" bIns="59475" anchor="b" anchorCtr="0">
            <a:noAutofit/>
          </a:bodyPr>
          <a:lstStyle/>
          <a:p>
            <a:pPr marL="0" marR="0" lvl="0" indent="0" algn="ctr" rtl="0">
              <a:lnSpc>
                <a:spcPct val="100000"/>
              </a:lnSpc>
              <a:spcBef>
                <a:spcPts val="0"/>
              </a:spcBef>
              <a:spcAft>
                <a:spcPts val="0"/>
              </a:spcAft>
              <a:buClr>
                <a:srgbClr val="323132"/>
              </a:buClr>
              <a:buSzPts val="2282"/>
              <a:buFont typeface="Arial"/>
              <a:buNone/>
            </a:pPr>
            <a:r>
              <a:rPr lang="en-US" sz="2282" b="1" i="0" u="none" strike="noStrike" cap="small">
                <a:solidFill>
                  <a:srgbClr val="323132"/>
                </a:solidFill>
                <a:latin typeface="Arial"/>
                <a:ea typeface="Arial"/>
                <a:cs typeface="Arial"/>
                <a:sym typeface="Arial"/>
              </a:rPr>
              <a:t>Skills for Employment Programme </a:t>
            </a:r>
            <a:r>
              <a:rPr lang="en-US" sz="1814" b="1" i="0" u="none" strike="noStrike" cap="none">
                <a:solidFill>
                  <a:schemeClr val="dk1"/>
                </a:solidFill>
                <a:latin typeface="Arial"/>
                <a:ea typeface="Arial"/>
                <a:cs typeface="Arial"/>
                <a:sym typeface="Arial"/>
              </a:rPr>
              <a:t>सीप</a:t>
            </a:r>
            <a:endParaRPr sz="1814" b="1" i="0" u="none" strike="noStrike" cap="small">
              <a:solidFill>
                <a:schemeClr val="dk1"/>
              </a:solidFill>
              <a:latin typeface="Arial"/>
              <a:ea typeface="Arial"/>
              <a:cs typeface="Arial"/>
              <a:sym typeface="Arial"/>
            </a:endParaRPr>
          </a:p>
        </p:txBody>
      </p:sp>
      <p:pic>
        <p:nvPicPr>
          <p:cNvPr id="124" name="Google Shape;124;p32"/>
          <p:cNvPicPr preferRelativeResize="0"/>
          <p:nvPr/>
        </p:nvPicPr>
        <p:blipFill rotWithShape="1">
          <a:blip r:embed="rId2">
            <a:alphaModFix/>
          </a:blip>
          <a:srcRect r="7822" b="21253"/>
          <a:stretch/>
        </p:blipFill>
        <p:spPr>
          <a:xfrm>
            <a:off x="0" y="1"/>
            <a:ext cx="3981289" cy="1148758"/>
          </a:xfrm>
          <a:prstGeom prst="rect">
            <a:avLst/>
          </a:prstGeom>
          <a:noFill/>
          <a:ln>
            <a:noFill/>
          </a:ln>
        </p:spPr>
      </p:pic>
      <p:pic>
        <p:nvPicPr>
          <p:cNvPr id="125" name="Google Shape;125;p32"/>
          <p:cNvPicPr preferRelativeResize="0"/>
          <p:nvPr/>
        </p:nvPicPr>
        <p:blipFill rotWithShape="1">
          <a:blip r:embed="rId3">
            <a:alphaModFix/>
          </a:blip>
          <a:srcRect l="1144" b="21152"/>
          <a:stretch/>
        </p:blipFill>
        <p:spPr>
          <a:xfrm>
            <a:off x="7957764" y="1"/>
            <a:ext cx="4234236" cy="114875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5"/>
        <p:cNvGrpSpPr/>
        <p:nvPr/>
      </p:nvGrpSpPr>
      <p:grpSpPr>
        <a:xfrm>
          <a:off x="0" y="0"/>
          <a:ext cx="0" cy="0"/>
          <a:chOff x="0" y="0"/>
          <a:chExt cx="0" cy="0"/>
        </a:xfrm>
      </p:grpSpPr>
      <p:sp>
        <p:nvSpPr>
          <p:cNvPr id="96" name="Google Shape;96;p29"/>
          <p:cNvSpPr txBox="1">
            <a:spLocks noGrp="1"/>
          </p:cNvSpPr>
          <p:nvPr>
            <p:ph type="body" idx="1"/>
          </p:nvPr>
        </p:nvSpPr>
        <p:spPr>
          <a:xfrm>
            <a:off x="609601" y="2154788"/>
            <a:ext cx="10972811" cy="4194086"/>
          </a:xfrm>
          <a:prstGeom prst="rect">
            <a:avLst/>
          </a:prstGeom>
          <a:noFill/>
          <a:ln>
            <a:noFill/>
          </a:ln>
        </p:spPr>
        <p:txBody>
          <a:bodyPr spcFirstLastPara="1" wrap="square" lIns="94550" tIns="47275" rIns="94550" bIns="47275" anchor="t" anchorCtr="0">
            <a:noAutofit/>
          </a:bodyPr>
          <a:lstStyle>
            <a:lvl1pPr marL="457200" marR="0" lvl="0" indent="-228600" algn="l" rtl="0">
              <a:lnSpc>
                <a:spcPct val="100000"/>
              </a:lnSpc>
              <a:spcBef>
                <a:spcPts val="400"/>
              </a:spcBef>
              <a:spcAft>
                <a:spcPts val="0"/>
              </a:spcAft>
              <a:buClr>
                <a:srgbClr val="262626"/>
              </a:buClr>
              <a:buSzPts val="1900"/>
              <a:buFont typeface="Arial"/>
              <a:buNone/>
              <a:defRPr sz="2100" b="0" i="0" u="none" strike="noStrike" cap="none">
                <a:solidFill>
                  <a:srgbClr val="262626"/>
                </a:solidFill>
                <a:latin typeface="Arial"/>
                <a:ea typeface="Arial"/>
                <a:cs typeface="Arial"/>
                <a:sym typeface="Arial"/>
              </a:defRPr>
            </a:lvl1pPr>
            <a:lvl2pPr marL="914400" marR="0" lvl="1" indent="-349250" algn="l" rtl="0">
              <a:lnSpc>
                <a:spcPct val="100000"/>
              </a:lnSpc>
              <a:spcBef>
                <a:spcPts val="400"/>
              </a:spcBef>
              <a:spcAft>
                <a:spcPts val="0"/>
              </a:spcAft>
              <a:buClr>
                <a:srgbClr val="262626"/>
              </a:buClr>
              <a:buSzPts val="1900"/>
              <a:buFont typeface="Arial"/>
              <a:buChar char="•"/>
              <a:defRPr sz="2100" b="0" i="0" u="none" strike="noStrike" cap="none">
                <a:solidFill>
                  <a:srgbClr val="262626"/>
                </a:solidFill>
                <a:latin typeface="Arial"/>
                <a:ea typeface="Arial"/>
                <a:cs typeface="Arial"/>
                <a:sym typeface="Arial"/>
              </a:defRPr>
            </a:lvl2pPr>
            <a:lvl3pPr marL="1371600" marR="0" lvl="2" indent="-349250" algn="l" rtl="0">
              <a:lnSpc>
                <a:spcPct val="100000"/>
              </a:lnSpc>
              <a:spcBef>
                <a:spcPts val="400"/>
              </a:spcBef>
              <a:spcAft>
                <a:spcPts val="0"/>
              </a:spcAft>
              <a:buClr>
                <a:schemeClr val="dk1"/>
              </a:buClr>
              <a:buSzPts val="1900"/>
              <a:buFont typeface="Arial"/>
              <a:buChar char="-"/>
              <a:defRPr sz="2100" b="0" i="0" u="none" strike="noStrike" cap="none">
                <a:solidFill>
                  <a:schemeClr val="dk1"/>
                </a:solidFill>
                <a:latin typeface="Arial"/>
                <a:ea typeface="Arial"/>
                <a:cs typeface="Arial"/>
                <a:sym typeface="Arial"/>
              </a:defRPr>
            </a:lvl3pPr>
            <a:lvl4pPr marL="1828800" marR="0" lvl="3" indent="-336550" algn="l" rtl="0">
              <a:lnSpc>
                <a:spcPct val="100000"/>
              </a:lnSpc>
              <a:spcBef>
                <a:spcPts val="400"/>
              </a:spcBef>
              <a:spcAft>
                <a:spcPts val="0"/>
              </a:spcAft>
              <a:buClr>
                <a:schemeClr val="dk1"/>
              </a:buClr>
              <a:buSzPts val="1700"/>
              <a:buFont typeface="Arial"/>
              <a:buChar char="•"/>
              <a:defRPr sz="1800" b="0" i="0" u="none" strike="noStrike" cap="none">
                <a:solidFill>
                  <a:schemeClr val="dk1"/>
                </a:solidFill>
                <a:latin typeface="Arial"/>
                <a:ea typeface="Arial"/>
                <a:cs typeface="Arial"/>
                <a:sym typeface="Arial"/>
              </a:defRPr>
            </a:lvl4pPr>
            <a:lvl5pPr marL="2286000" marR="0" lvl="4" indent="-336550" algn="l" rtl="0">
              <a:lnSpc>
                <a:spcPct val="100000"/>
              </a:lnSpc>
              <a:spcBef>
                <a:spcPts val="400"/>
              </a:spcBef>
              <a:spcAft>
                <a:spcPts val="0"/>
              </a:spcAft>
              <a:buClr>
                <a:schemeClr val="dk1"/>
              </a:buClr>
              <a:buSzPts val="1700"/>
              <a:buFont typeface="Arial"/>
              <a:buChar char="-"/>
              <a:defRPr sz="1800" b="0" i="0" u="none" strike="noStrike" cap="none">
                <a:solidFill>
                  <a:schemeClr val="dk1"/>
                </a:solidFill>
                <a:latin typeface="Arial"/>
                <a:ea typeface="Arial"/>
                <a:cs typeface="Arial"/>
                <a:sym typeface="Arial"/>
              </a:defRPr>
            </a:lvl5pPr>
            <a:lvl6pPr marL="2743200" marR="0" lvl="5"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6pPr>
            <a:lvl7pPr marL="3200400" marR="0" lvl="6"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7pPr>
            <a:lvl8pPr marL="3657600" marR="0" lvl="7"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8pPr>
            <a:lvl9pPr marL="4114800" marR="0" lvl="8"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9pPr>
          </a:lstStyle>
          <a:p>
            <a:endParaRPr/>
          </a:p>
        </p:txBody>
      </p:sp>
      <p:cxnSp>
        <p:nvCxnSpPr>
          <p:cNvPr id="97" name="Google Shape;97;p29"/>
          <p:cNvCxnSpPr/>
          <p:nvPr/>
        </p:nvCxnSpPr>
        <p:spPr>
          <a:xfrm>
            <a:off x="2743204" y="6400224"/>
            <a:ext cx="9448808" cy="0"/>
          </a:xfrm>
          <a:prstGeom prst="straightConnector1">
            <a:avLst/>
          </a:prstGeom>
          <a:noFill/>
          <a:ln w="9525" cap="flat" cmpd="sng">
            <a:solidFill>
              <a:srgbClr val="00247D"/>
            </a:solidFill>
            <a:prstDash val="solid"/>
            <a:round/>
            <a:headEnd type="none" w="sm" len="sm"/>
            <a:tailEnd type="none" w="sm" len="sm"/>
          </a:ln>
        </p:spPr>
      </p:cxnSp>
      <p:sp>
        <p:nvSpPr>
          <p:cNvPr id="98" name="Google Shape;98;p29"/>
          <p:cNvSpPr/>
          <p:nvPr/>
        </p:nvSpPr>
        <p:spPr>
          <a:xfrm>
            <a:off x="-16932" y="1217856"/>
            <a:ext cx="11433718" cy="457200"/>
          </a:xfrm>
          <a:prstGeom prst="rect">
            <a:avLst/>
          </a:prstGeom>
          <a:solidFill>
            <a:srgbClr val="00247D"/>
          </a:solidFill>
          <a:ln>
            <a:noFill/>
          </a:ln>
        </p:spPr>
        <p:txBody>
          <a:bodyPr spcFirstLastPara="1" wrap="square" lIns="118925" tIns="59475" rIns="118925" bIns="5947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400" b="0" i="0" u="none" strike="noStrike" cap="none">
              <a:solidFill>
                <a:schemeClr val="lt1"/>
              </a:solidFill>
              <a:latin typeface="Arial"/>
              <a:ea typeface="Arial"/>
              <a:cs typeface="Arial"/>
              <a:sym typeface="Arial"/>
            </a:endParaRPr>
          </a:p>
        </p:txBody>
      </p:sp>
      <p:sp>
        <p:nvSpPr>
          <p:cNvPr id="99" name="Google Shape;99;p29"/>
          <p:cNvSpPr txBox="1">
            <a:spLocks noGrp="1"/>
          </p:cNvSpPr>
          <p:nvPr>
            <p:ph type="body" idx="2"/>
          </p:nvPr>
        </p:nvSpPr>
        <p:spPr>
          <a:xfrm>
            <a:off x="610289" y="1705501"/>
            <a:ext cx="10972811" cy="410633"/>
          </a:xfrm>
          <a:prstGeom prst="rect">
            <a:avLst/>
          </a:prstGeom>
          <a:noFill/>
          <a:ln>
            <a:noFill/>
          </a:ln>
        </p:spPr>
        <p:txBody>
          <a:bodyPr spcFirstLastPara="1" wrap="square" lIns="94550" tIns="47275" rIns="94550" bIns="47275" anchor="t" anchorCtr="0">
            <a:noAutofit/>
          </a:bodyPr>
          <a:lstStyle>
            <a:lvl1pPr marL="457200" marR="0" lvl="0" indent="-228600" algn="l" rtl="0">
              <a:lnSpc>
                <a:spcPct val="100000"/>
              </a:lnSpc>
              <a:spcBef>
                <a:spcPts val="500"/>
              </a:spcBef>
              <a:spcAft>
                <a:spcPts val="0"/>
              </a:spcAft>
              <a:buClr>
                <a:srgbClr val="262626"/>
              </a:buClr>
              <a:buSzPts val="2400"/>
              <a:buFont typeface="Arial"/>
              <a:buNone/>
              <a:defRPr sz="2600" b="0" i="0" u="none" strike="noStrike" cap="none">
                <a:solidFill>
                  <a:srgbClr val="262626"/>
                </a:solidFill>
                <a:latin typeface="Arial"/>
                <a:ea typeface="Arial"/>
                <a:cs typeface="Arial"/>
                <a:sym typeface="Arial"/>
              </a:defRPr>
            </a:lvl1pPr>
            <a:lvl2pPr marL="914400" marR="0" lvl="1" indent="-228600" algn="l" rtl="0">
              <a:lnSpc>
                <a:spcPct val="100000"/>
              </a:lnSpc>
              <a:spcBef>
                <a:spcPts val="400"/>
              </a:spcBef>
              <a:spcAft>
                <a:spcPts val="0"/>
              </a:spcAft>
              <a:buClr>
                <a:srgbClr val="262626"/>
              </a:buClr>
              <a:buSzPts val="1900"/>
              <a:buFont typeface="Arial"/>
              <a:buNone/>
              <a:defRPr sz="2100" b="0" i="0" u="none" strike="noStrike" cap="none">
                <a:solidFill>
                  <a:srgbClr val="262626"/>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1900"/>
              <a:buFont typeface="Arial"/>
              <a:buNone/>
              <a:defRPr sz="21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17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1700"/>
              <a:buFont typeface="Arial"/>
              <a:buNone/>
              <a:defRPr sz="1800" b="0" i="0" u="none" strike="noStrike" cap="none">
                <a:solidFill>
                  <a:schemeClr val="dk1"/>
                </a:solidFill>
                <a:latin typeface="Arial"/>
                <a:ea typeface="Arial"/>
                <a:cs typeface="Arial"/>
                <a:sym typeface="Arial"/>
              </a:defRPr>
            </a:lvl5pPr>
            <a:lvl6pPr marL="2743200" marR="0" lvl="5"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6pPr>
            <a:lvl7pPr marL="3200400" marR="0" lvl="6"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7pPr>
            <a:lvl8pPr marL="3657600" marR="0" lvl="7"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8pPr>
            <a:lvl9pPr marL="4114800" marR="0" lvl="8"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9pPr>
          </a:lstStyle>
          <a:p>
            <a:endParaRPr/>
          </a:p>
        </p:txBody>
      </p:sp>
      <p:sp>
        <p:nvSpPr>
          <p:cNvPr id="100" name="Google Shape;100;p29"/>
          <p:cNvSpPr txBox="1">
            <a:spLocks noGrp="1"/>
          </p:cNvSpPr>
          <p:nvPr>
            <p:ph type="body" idx="3"/>
          </p:nvPr>
        </p:nvSpPr>
        <p:spPr>
          <a:xfrm>
            <a:off x="609603" y="1217484"/>
            <a:ext cx="8737609" cy="507110"/>
          </a:xfrm>
          <a:prstGeom prst="rect">
            <a:avLst/>
          </a:prstGeom>
          <a:noFill/>
          <a:ln>
            <a:noFill/>
          </a:ln>
        </p:spPr>
        <p:txBody>
          <a:bodyPr spcFirstLastPara="1" wrap="square" lIns="94550" tIns="47275" rIns="94550" bIns="47275" anchor="b" anchorCtr="0">
            <a:noAutofit/>
          </a:bodyPr>
          <a:lstStyle>
            <a:lvl1pPr marL="457200" marR="0" lvl="0" indent="-228600" algn="l" rtl="0">
              <a:lnSpc>
                <a:spcPct val="100000"/>
              </a:lnSpc>
              <a:spcBef>
                <a:spcPts val="600"/>
              </a:spcBef>
              <a:spcAft>
                <a:spcPts val="0"/>
              </a:spcAft>
              <a:buClr>
                <a:srgbClr val="FFFFFF"/>
              </a:buClr>
              <a:buSzPts val="2800"/>
              <a:buFont typeface="Arial"/>
              <a:buNone/>
              <a:defRPr sz="3100" b="1" i="0" u="none" strike="noStrike" cap="none">
                <a:solidFill>
                  <a:srgbClr val="FFFFFF"/>
                </a:solidFill>
                <a:latin typeface="Arial"/>
                <a:ea typeface="Arial"/>
                <a:cs typeface="Arial"/>
                <a:sym typeface="Arial"/>
              </a:defRPr>
            </a:lvl1pPr>
            <a:lvl2pPr marL="914400" marR="0" lvl="1" indent="-349250" algn="l" rtl="0">
              <a:lnSpc>
                <a:spcPct val="100000"/>
              </a:lnSpc>
              <a:spcBef>
                <a:spcPts val="400"/>
              </a:spcBef>
              <a:spcAft>
                <a:spcPts val="0"/>
              </a:spcAft>
              <a:buClr>
                <a:srgbClr val="262626"/>
              </a:buClr>
              <a:buSzPts val="1900"/>
              <a:buFont typeface="Arial"/>
              <a:buChar char="•"/>
              <a:defRPr sz="2100" b="0" i="0" u="none" strike="noStrike" cap="none">
                <a:solidFill>
                  <a:srgbClr val="262626"/>
                </a:solidFill>
                <a:latin typeface="Arial"/>
                <a:ea typeface="Arial"/>
                <a:cs typeface="Arial"/>
                <a:sym typeface="Arial"/>
              </a:defRPr>
            </a:lvl2pPr>
            <a:lvl3pPr marL="1371600" marR="0" lvl="2" indent="-349250" algn="l" rtl="0">
              <a:lnSpc>
                <a:spcPct val="100000"/>
              </a:lnSpc>
              <a:spcBef>
                <a:spcPts val="400"/>
              </a:spcBef>
              <a:spcAft>
                <a:spcPts val="0"/>
              </a:spcAft>
              <a:buClr>
                <a:schemeClr val="dk1"/>
              </a:buClr>
              <a:buSzPts val="1900"/>
              <a:buFont typeface="Arial"/>
              <a:buChar char="-"/>
              <a:defRPr sz="2100" b="0" i="0" u="none" strike="noStrike" cap="none">
                <a:solidFill>
                  <a:schemeClr val="dk1"/>
                </a:solidFill>
                <a:latin typeface="Arial"/>
                <a:ea typeface="Arial"/>
                <a:cs typeface="Arial"/>
                <a:sym typeface="Arial"/>
              </a:defRPr>
            </a:lvl3pPr>
            <a:lvl4pPr marL="1828800" marR="0" lvl="3" indent="-336550" algn="l" rtl="0">
              <a:lnSpc>
                <a:spcPct val="100000"/>
              </a:lnSpc>
              <a:spcBef>
                <a:spcPts val="400"/>
              </a:spcBef>
              <a:spcAft>
                <a:spcPts val="0"/>
              </a:spcAft>
              <a:buClr>
                <a:schemeClr val="dk1"/>
              </a:buClr>
              <a:buSzPts val="1700"/>
              <a:buFont typeface="Arial"/>
              <a:buChar char="•"/>
              <a:defRPr sz="1800" b="0" i="0" u="none" strike="noStrike" cap="none">
                <a:solidFill>
                  <a:schemeClr val="dk1"/>
                </a:solidFill>
                <a:latin typeface="Arial"/>
                <a:ea typeface="Arial"/>
                <a:cs typeface="Arial"/>
                <a:sym typeface="Arial"/>
              </a:defRPr>
            </a:lvl4pPr>
            <a:lvl5pPr marL="2286000" marR="0" lvl="4" indent="-336550" algn="l" rtl="0">
              <a:lnSpc>
                <a:spcPct val="100000"/>
              </a:lnSpc>
              <a:spcBef>
                <a:spcPts val="400"/>
              </a:spcBef>
              <a:spcAft>
                <a:spcPts val="0"/>
              </a:spcAft>
              <a:buClr>
                <a:schemeClr val="dk1"/>
              </a:buClr>
              <a:buSzPts val="1700"/>
              <a:buFont typeface="Arial"/>
              <a:buChar char="-"/>
              <a:defRPr sz="1800" b="0" i="0" u="none" strike="noStrike" cap="none">
                <a:solidFill>
                  <a:schemeClr val="dk1"/>
                </a:solidFill>
                <a:latin typeface="Arial"/>
                <a:ea typeface="Arial"/>
                <a:cs typeface="Arial"/>
                <a:sym typeface="Arial"/>
              </a:defRPr>
            </a:lvl5pPr>
            <a:lvl6pPr marL="2743200" marR="0" lvl="5"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6pPr>
            <a:lvl7pPr marL="3200400" marR="0" lvl="6"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7pPr>
            <a:lvl8pPr marL="3657600" marR="0" lvl="7"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8pPr>
            <a:lvl9pPr marL="4114800" marR="0" lvl="8" indent="-381000" algn="l" rtl="0">
              <a:lnSpc>
                <a:spcPct val="100000"/>
              </a:lnSpc>
              <a:spcBef>
                <a:spcPts val="500"/>
              </a:spcBef>
              <a:spcAft>
                <a:spcPts val="0"/>
              </a:spcAft>
              <a:buClr>
                <a:schemeClr val="dk1"/>
              </a:buClr>
              <a:buSzPts val="2400"/>
              <a:buFont typeface="Arial"/>
              <a:buChar char="•"/>
              <a:defRPr sz="2600" b="0" i="0" u="none" strike="noStrike" cap="none">
                <a:solidFill>
                  <a:schemeClr val="dk1"/>
                </a:solidFill>
                <a:latin typeface="Arial"/>
                <a:ea typeface="Arial"/>
                <a:cs typeface="Arial"/>
                <a:sym typeface="Arial"/>
              </a:defRPr>
            </a:lvl9pPr>
          </a:lstStyle>
          <a:p>
            <a:endParaRPr/>
          </a:p>
        </p:txBody>
      </p:sp>
      <p:sp>
        <p:nvSpPr>
          <p:cNvPr id="101" name="Google Shape;101;p29"/>
          <p:cNvSpPr/>
          <p:nvPr/>
        </p:nvSpPr>
        <p:spPr>
          <a:xfrm>
            <a:off x="11545021" y="6451575"/>
            <a:ext cx="656493" cy="254027"/>
          </a:xfrm>
          <a:prstGeom prst="rect">
            <a:avLst/>
          </a:prstGeom>
          <a:solidFill>
            <a:srgbClr val="00247D"/>
          </a:solidFill>
          <a:ln>
            <a:noFill/>
          </a:ln>
        </p:spPr>
        <p:txBody>
          <a:bodyPr spcFirstLastPara="1" wrap="square" lIns="118925" tIns="59475" rIns="118925" bIns="59475"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400" b="0" i="0" u="none" strike="noStrike" cap="none">
              <a:solidFill>
                <a:schemeClr val="lt1"/>
              </a:solidFill>
              <a:latin typeface="Arial"/>
              <a:ea typeface="Arial"/>
              <a:cs typeface="Arial"/>
              <a:sym typeface="Arial"/>
            </a:endParaRPr>
          </a:p>
        </p:txBody>
      </p:sp>
      <p:sp>
        <p:nvSpPr>
          <p:cNvPr id="102" name="Google Shape;102;p29"/>
          <p:cNvSpPr txBox="1"/>
          <p:nvPr/>
        </p:nvSpPr>
        <p:spPr>
          <a:xfrm>
            <a:off x="11582411" y="6400226"/>
            <a:ext cx="1625602" cy="313262"/>
          </a:xfrm>
          <a:prstGeom prst="rect">
            <a:avLst/>
          </a:prstGeom>
          <a:noFill/>
          <a:ln>
            <a:noFill/>
          </a:ln>
        </p:spPr>
        <p:txBody>
          <a:bodyPr spcFirstLastPara="1" wrap="square" lIns="118925" tIns="59475" rIns="118925" bIns="59475" anchor="t" anchorCtr="0">
            <a:sp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US" sz="1300" b="0" i="0" u="none" strike="noStrike" cap="none">
                <a:solidFill>
                  <a:schemeClr val="lt1"/>
                </a:solidFill>
                <a:latin typeface="Arial"/>
                <a:ea typeface="Arial"/>
                <a:cs typeface="Arial"/>
                <a:sym typeface="Arial"/>
              </a:rPr>
              <a:t>‹#›</a:t>
            </a:fld>
            <a:endParaRPr sz="1300" b="0" i="0" u="none" strike="noStrike" cap="none">
              <a:solidFill>
                <a:schemeClr val="lt1"/>
              </a:solidFill>
              <a:latin typeface="Arial"/>
              <a:ea typeface="Arial"/>
              <a:cs typeface="Arial"/>
              <a:sym typeface="Arial"/>
            </a:endParaRPr>
          </a:p>
        </p:txBody>
      </p:sp>
      <p:sp>
        <p:nvSpPr>
          <p:cNvPr id="103" name="Google Shape;103;p29"/>
          <p:cNvSpPr txBox="1"/>
          <p:nvPr/>
        </p:nvSpPr>
        <p:spPr>
          <a:xfrm>
            <a:off x="2575842" y="6415581"/>
            <a:ext cx="7040329" cy="442420"/>
          </a:xfrm>
          <a:prstGeom prst="rect">
            <a:avLst/>
          </a:prstGeom>
          <a:noFill/>
          <a:ln>
            <a:noFill/>
          </a:ln>
        </p:spPr>
        <p:txBody>
          <a:bodyPr spcFirstLastPara="1" wrap="square" lIns="118925" tIns="59475" rIns="118925" bIns="59475" anchor="b" anchorCtr="0">
            <a:noAutofit/>
          </a:bodyPr>
          <a:lstStyle/>
          <a:p>
            <a:pPr marL="0" marR="0" lvl="0" indent="0" algn="ctr" rtl="0">
              <a:lnSpc>
                <a:spcPct val="100000"/>
              </a:lnSpc>
              <a:spcBef>
                <a:spcPts val="0"/>
              </a:spcBef>
              <a:spcAft>
                <a:spcPts val="0"/>
              </a:spcAft>
              <a:buClr>
                <a:srgbClr val="323132"/>
              </a:buClr>
              <a:buSzPts val="2100"/>
              <a:buFont typeface="Arial"/>
              <a:buNone/>
            </a:pPr>
            <a:r>
              <a:rPr lang="en-US" sz="2300" b="1" i="0" u="none" strike="noStrike" cap="small">
                <a:solidFill>
                  <a:srgbClr val="323132"/>
                </a:solidFill>
                <a:latin typeface="Arial"/>
                <a:ea typeface="Arial"/>
                <a:cs typeface="Arial"/>
                <a:sym typeface="Arial"/>
              </a:rPr>
              <a:t>Skills for Employment Programme </a:t>
            </a:r>
            <a:r>
              <a:rPr lang="en-US" sz="1800" b="1" i="0" u="none" strike="noStrike" cap="none">
                <a:solidFill>
                  <a:schemeClr val="dk1"/>
                </a:solidFill>
                <a:latin typeface="Arial"/>
                <a:ea typeface="Arial"/>
                <a:cs typeface="Arial"/>
                <a:sym typeface="Arial"/>
              </a:rPr>
              <a:t>सीप</a:t>
            </a:r>
            <a:endParaRPr sz="1800" b="1" i="0" u="none" strike="noStrike" cap="small">
              <a:solidFill>
                <a:schemeClr val="dk1"/>
              </a:solidFill>
              <a:latin typeface="Arial"/>
              <a:ea typeface="Arial"/>
              <a:cs typeface="Arial"/>
              <a:sym typeface="Arial"/>
            </a:endParaRPr>
          </a:p>
        </p:txBody>
      </p:sp>
      <p:pic>
        <p:nvPicPr>
          <p:cNvPr id="104" name="Google Shape;104;p29"/>
          <p:cNvPicPr preferRelativeResize="0"/>
          <p:nvPr/>
        </p:nvPicPr>
        <p:blipFill rotWithShape="1">
          <a:blip r:embed="rId2">
            <a:alphaModFix/>
          </a:blip>
          <a:srcRect r="7822" b="21253"/>
          <a:stretch/>
        </p:blipFill>
        <p:spPr>
          <a:xfrm>
            <a:off x="1" y="1"/>
            <a:ext cx="3981293" cy="1148758"/>
          </a:xfrm>
          <a:prstGeom prst="rect">
            <a:avLst/>
          </a:prstGeom>
          <a:noFill/>
          <a:ln>
            <a:noFill/>
          </a:ln>
        </p:spPr>
      </p:pic>
      <p:pic>
        <p:nvPicPr>
          <p:cNvPr id="105" name="Google Shape;105;p29"/>
          <p:cNvPicPr preferRelativeResize="0"/>
          <p:nvPr/>
        </p:nvPicPr>
        <p:blipFill rotWithShape="1">
          <a:blip r:embed="rId3">
            <a:alphaModFix/>
          </a:blip>
          <a:srcRect l="1144" b="21152"/>
          <a:stretch/>
        </p:blipFill>
        <p:spPr>
          <a:xfrm>
            <a:off x="7957771" y="1"/>
            <a:ext cx="4234240" cy="1148758"/>
          </a:xfrm>
          <a:prstGeom prst="rect">
            <a:avLst/>
          </a:prstGeom>
          <a:noFill/>
          <a:ln>
            <a:noFill/>
          </a:ln>
        </p:spPr>
      </p:pic>
    </p:spTree>
    <p:extLst>
      <p:ext uri="{BB962C8B-B14F-4D97-AF65-F5344CB8AC3E}">
        <p14:creationId xmlns:p14="http://schemas.microsoft.com/office/powerpoint/2010/main" val="175154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
        <p:cNvGrpSpPr/>
        <p:nvPr/>
      </p:nvGrpSpPr>
      <p:grpSpPr>
        <a:xfrm>
          <a:off x="0" y="0"/>
          <a:ext cx="0" cy="0"/>
          <a:chOff x="0" y="0"/>
          <a:chExt cx="0" cy="0"/>
        </a:xfrm>
      </p:grpSpPr>
      <p:sp>
        <p:nvSpPr>
          <p:cNvPr id="20" name="Google Shape;20;p30"/>
          <p:cNvSpPr txBox="1">
            <a:spLocks noGrp="1"/>
          </p:cNvSpPr>
          <p:nvPr>
            <p:ph type="body" idx="1"/>
          </p:nvPr>
        </p:nvSpPr>
        <p:spPr>
          <a:xfrm>
            <a:off x="609600" y="2154788"/>
            <a:ext cx="10972800" cy="4194086"/>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cxnSp>
        <p:nvCxnSpPr>
          <p:cNvPr id="21" name="Google Shape;21;p30"/>
          <p:cNvCxnSpPr/>
          <p:nvPr/>
        </p:nvCxnSpPr>
        <p:spPr>
          <a:xfrm>
            <a:off x="2743201" y="6400224"/>
            <a:ext cx="9448799" cy="0"/>
          </a:xfrm>
          <a:prstGeom prst="straightConnector1">
            <a:avLst/>
          </a:prstGeom>
          <a:noFill/>
          <a:ln w="9525" cap="flat" cmpd="sng">
            <a:solidFill>
              <a:srgbClr val="00247D"/>
            </a:solidFill>
            <a:prstDash val="solid"/>
            <a:round/>
            <a:headEnd type="none" w="sm" len="sm"/>
            <a:tailEnd type="none" w="sm" len="sm"/>
          </a:ln>
        </p:spPr>
      </p:cxnSp>
      <p:sp>
        <p:nvSpPr>
          <p:cNvPr id="22" name="Google Shape;22;p30"/>
          <p:cNvSpPr/>
          <p:nvPr/>
        </p:nvSpPr>
        <p:spPr>
          <a:xfrm>
            <a:off x="-16933" y="1217856"/>
            <a:ext cx="11433707" cy="457200"/>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23" name="Google Shape;23;p30"/>
          <p:cNvSpPr txBox="1">
            <a:spLocks noGrp="1"/>
          </p:cNvSpPr>
          <p:nvPr>
            <p:ph type="body" idx="2"/>
          </p:nvPr>
        </p:nvSpPr>
        <p:spPr>
          <a:xfrm>
            <a:off x="610288" y="1705501"/>
            <a:ext cx="10972800" cy="410633"/>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525"/>
              </a:spcBef>
              <a:spcAft>
                <a:spcPts val="0"/>
              </a:spcAft>
              <a:buClr>
                <a:srgbClr val="262626"/>
              </a:buClr>
              <a:buSzPts val="2623"/>
              <a:buFont typeface="Arial"/>
              <a:buNone/>
              <a:defRPr sz="2623" b="0" i="0" u="none" strike="noStrike" cap="none">
                <a:solidFill>
                  <a:srgbClr val="262626"/>
                </a:solidFill>
                <a:latin typeface="Arial"/>
                <a:ea typeface="Arial"/>
                <a:cs typeface="Arial"/>
                <a:sym typeface="Arial"/>
              </a:defRPr>
            </a:lvl1pPr>
            <a:lvl2pPr marL="914400" marR="0" lvl="1"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2pPr>
            <a:lvl3pPr marL="1371600" marR="0" lvl="2" indent="-228600" algn="l" rtl="0">
              <a:lnSpc>
                <a:spcPct val="100000"/>
              </a:lnSpc>
              <a:spcBef>
                <a:spcPts val="411"/>
              </a:spcBef>
              <a:spcAft>
                <a:spcPts val="0"/>
              </a:spcAft>
              <a:buClr>
                <a:schemeClr val="dk1"/>
              </a:buClr>
              <a:buSzPts val="2053"/>
              <a:buFont typeface="Arial"/>
              <a:buNone/>
              <a:defRPr sz="2053" b="0" i="0" u="none" strike="noStrike" cap="none">
                <a:solidFill>
                  <a:schemeClr val="dk1"/>
                </a:solidFill>
                <a:latin typeface="Arial"/>
                <a:ea typeface="Arial"/>
                <a:cs typeface="Arial"/>
                <a:sym typeface="Arial"/>
              </a:defRPr>
            </a:lvl3pPr>
            <a:lvl4pPr marL="1828800" marR="0" lvl="3"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4pPr>
            <a:lvl5pPr marL="2286000" marR="0" lvl="4"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24" name="Google Shape;24;p30"/>
          <p:cNvSpPr txBox="1">
            <a:spLocks noGrp="1"/>
          </p:cNvSpPr>
          <p:nvPr>
            <p:ph type="body" idx="3"/>
          </p:nvPr>
        </p:nvSpPr>
        <p:spPr>
          <a:xfrm>
            <a:off x="609602" y="1217484"/>
            <a:ext cx="8737601" cy="507110"/>
          </a:xfrm>
          <a:prstGeom prst="rect">
            <a:avLst/>
          </a:prstGeom>
          <a:noFill/>
          <a:ln>
            <a:noFill/>
          </a:ln>
        </p:spPr>
        <p:txBody>
          <a:bodyPr spcFirstLastPara="1" wrap="square" lIns="104275" tIns="52125" rIns="104275" bIns="52125" anchor="b" anchorCtr="0">
            <a:noAutofit/>
          </a:bodyPr>
          <a:lstStyle>
            <a:lvl1pPr marL="457200" marR="0" lvl="0" indent="-228600" algn="l" rtl="0">
              <a:lnSpc>
                <a:spcPct val="100000"/>
              </a:lnSpc>
              <a:spcBef>
                <a:spcPts val="616"/>
              </a:spcBef>
              <a:spcAft>
                <a:spcPts val="0"/>
              </a:spcAft>
              <a:buClr>
                <a:srgbClr val="FFFFFF"/>
              </a:buClr>
              <a:buSzPts val="3079"/>
              <a:buFont typeface="Arial"/>
              <a:buNone/>
              <a:defRPr sz="3079" b="1" i="0" u="none" strike="noStrike" cap="none">
                <a:solidFill>
                  <a:srgbClr val="FFFFFF"/>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25" name="Google Shape;25;p30"/>
          <p:cNvSpPr/>
          <p:nvPr/>
        </p:nvSpPr>
        <p:spPr>
          <a:xfrm>
            <a:off x="11545009" y="6451575"/>
            <a:ext cx="656493" cy="254027"/>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26" name="Google Shape;26;p30"/>
          <p:cNvSpPr txBox="1"/>
          <p:nvPr/>
        </p:nvSpPr>
        <p:spPr>
          <a:xfrm>
            <a:off x="11582400" y="6400225"/>
            <a:ext cx="1625600" cy="313243"/>
          </a:xfrm>
          <a:prstGeom prst="rect">
            <a:avLst/>
          </a:prstGeom>
          <a:noFill/>
          <a:ln>
            <a:noFill/>
          </a:ln>
        </p:spPr>
        <p:txBody>
          <a:bodyPr spcFirstLastPara="1" wrap="square" lIns="118950" tIns="59475" rIns="118950" bIns="59475" anchor="t" anchorCtr="0">
            <a:spAutoFit/>
          </a:bodyPr>
          <a:lstStyle/>
          <a:p>
            <a:pPr marL="0" marR="0" lvl="0" indent="0" algn="l" rtl="0">
              <a:lnSpc>
                <a:spcPct val="100000"/>
              </a:lnSpc>
              <a:spcBef>
                <a:spcPts val="0"/>
              </a:spcBef>
              <a:spcAft>
                <a:spcPts val="0"/>
              </a:spcAft>
              <a:buClr>
                <a:srgbClr val="000000"/>
              </a:buClr>
              <a:buSzPts val="1255"/>
              <a:buFont typeface="Arial"/>
              <a:buNone/>
            </a:pPr>
            <a:fld id="{00000000-1234-1234-1234-123412341234}" type="slidenum">
              <a:rPr lang="en-US" sz="1255" b="0" i="0" u="none" strike="noStrike" cap="none">
                <a:solidFill>
                  <a:schemeClr val="lt1"/>
                </a:solidFill>
                <a:latin typeface="Arial"/>
                <a:ea typeface="Arial"/>
                <a:cs typeface="Arial"/>
                <a:sym typeface="Arial"/>
              </a:rPr>
              <a:t>‹#›</a:t>
            </a:fld>
            <a:endParaRPr sz="1255" b="0" i="0" u="none" strike="noStrike" cap="none">
              <a:solidFill>
                <a:schemeClr val="lt1"/>
              </a:solidFill>
              <a:latin typeface="Arial"/>
              <a:ea typeface="Arial"/>
              <a:cs typeface="Arial"/>
              <a:sym typeface="Arial"/>
            </a:endParaRPr>
          </a:p>
        </p:txBody>
      </p:sp>
      <p:sp>
        <p:nvSpPr>
          <p:cNvPr id="27" name="Google Shape;27;p30"/>
          <p:cNvSpPr txBox="1"/>
          <p:nvPr/>
        </p:nvSpPr>
        <p:spPr>
          <a:xfrm>
            <a:off x="2575839" y="6415581"/>
            <a:ext cx="7040323" cy="442420"/>
          </a:xfrm>
          <a:prstGeom prst="rect">
            <a:avLst/>
          </a:prstGeom>
          <a:noFill/>
          <a:ln>
            <a:noFill/>
          </a:ln>
        </p:spPr>
        <p:txBody>
          <a:bodyPr spcFirstLastPara="1" wrap="square" lIns="118950" tIns="59475" rIns="118950" bIns="59475" anchor="b" anchorCtr="0">
            <a:noAutofit/>
          </a:bodyPr>
          <a:lstStyle/>
          <a:p>
            <a:pPr marL="0" marR="0" lvl="0" indent="0" algn="ctr" rtl="0">
              <a:lnSpc>
                <a:spcPct val="100000"/>
              </a:lnSpc>
              <a:spcBef>
                <a:spcPts val="0"/>
              </a:spcBef>
              <a:spcAft>
                <a:spcPts val="0"/>
              </a:spcAft>
              <a:buClr>
                <a:srgbClr val="323132"/>
              </a:buClr>
              <a:buSzPts val="2282"/>
              <a:buFont typeface="Arial"/>
              <a:buNone/>
            </a:pPr>
            <a:r>
              <a:rPr lang="en-US" sz="2282" b="1" i="0" u="none" strike="noStrike" cap="small">
                <a:solidFill>
                  <a:srgbClr val="323132"/>
                </a:solidFill>
                <a:latin typeface="Arial"/>
                <a:ea typeface="Arial"/>
                <a:cs typeface="Arial"/>
                <a:sym typeface="Arial"/>
              </a:rPr>
              <a:t>Skills for Employment Programme </a:t>
            </a:r>
            <a:r>
              <a:rPr lang="en-US" sz="1814" b="1" i="0" u="none" strike="noStrike" cap="none">
                <a:solidFill>
                  <a:schemeClr val="dk1"/>
                </a:solidFill>
                <a:latin typeface="Arial"/>
                <a:ea typeface="Arial"/>
                <a:cs typeface="Arial"/>
                <a:sym typeface="Arial"/>
              </a:rPr>
              <a:t>सीप</a:t>
            </a:r>
            <a:endParaRPr sz="1814" b="1" i="0" u="none" strike="noStrike" cap="small">
              <a:solidFill>
                <a:schemeClr val="dk1"/>
              </a:solidFill>
              <a:latin typeface="Arial"/>
              <a:ea typeface="Arial"/>
              <a:cs typeface="Arial"/>
              <a:sym typeface="Arial"/>
            </a:endParaRPr>
          </a:p>
        </p:txBody>
      </p:sp>
      <p:pic>
        <p:nvPicPr>
          <p:cNvPr id="28" name="Google Shape;28;p30"/>
          <p:cNvPicPr preferRelativeResize="0"/>
          <p:nvPr/>
        </p:nvPicPr>
        <p:blipFill rotWithShape="1">
          <a:blip r:embed="rId2">
            <a:alphaModFix/>
          </a:blip>
          <a:srcRect r="7822" b="21253"/>
          <a:stretch/>
        </p:blipFill>
        <p:spPr>
          <a:xfrm>
            <a:off x="0" y="1"/>
            <a:ext cx="3981289" cy="1148758"/>
          </a:xfrm>
          <a:prstGeom prst="rect">
            <a:avLst/>
          </a:prstGeom>
          <a:noFill/>
          <a:ln>
            <a:noFill/>
          </a:ln>
        </p:spPr>
      </p:pic>
      <p:pic>
        <p:nvPicPr>
          <p:cNvPr id="29" name="Google Shape;29;p30"/>
          <p:cNvPicPr preferRelativeResize="0"/>
          <p:nvPr/>
        </p:nvPicPr>
        <p:blipFill rotWithShape="1">
          <a:blip r:embed="rId3">
            <a:alphaModFix/>
          </a:blip>
          <a:srcRect l="1144" b="21152"/>
          <a:stretch/>
        </p:blipFill>
        <p:spPr>
          <a:xfrm>
            <a:off x="7957764" y="1"/>
            <a:ext cx="4234236" cy="11487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3_Title Slide one photo">
  <p:cSld name="3_Title Slide one photo">
    <p:bg>
      <p:bgPr>
        <a:solidFill>
          <a:schemeClr val="lt1"/>
        </a:solidFill>
        <a:effectLst/>
      </p:bgPr>
    </p:bg>
    <p:spTree>
      <p:nvGrpSpPr>
        <p:cNvPr id="1" name="Shape 30"/>
        <p:cNvGrpSpPr/>
        <p:nvPr/>
      </p:nvGrpSpPr>
      <p:grpSpPr>
        <a:xfrm>
          <a:off x="0" y="0"/>
          <a:ext cx="0" cy="0"/>
          <a:chOff x="0" y="0"/>
          <a:chExt cx="0" cy="0"/>
        </a:xfrm>
      </p:grpSpPr>
      <p:sp>
        <p:nvSpPr>
          <p:cNvPr id="31" name="Google Shape;31;p35"/>
          <p:cNvSpPr txBox="1">
            <a:spLocks noGrp="1"/>
          </p:cNvSpPr>
          <p:nvPr>
            <p:ph type="ctrTitle"/>
          </p:nvPr>
        </p:nvSpPr>
        <p:spPr>
          <a:xfrm>
            <a:off x="429722" y="1214018"/>
            <a:ext cx="5041219" cy="1524000"/>
          </a:xfrm>
          <a:prstGeom prst="rect">
            <a:avLst/>
          </a:prstGeom>
          <a:noFill/>
          <a:ln>
            <a:noFill/>
          </a:ln>
        </p:spPr>
        <p:txBody>
          <a:bodyPr spcFirstLastPara="1" wrap="square" lIns="104275" tIns="52125" rIns="104275" bIns="52125" anchor="b" anchorCtr="0">
            <a:noAutofit/>
          </a:bodyPr>
          <a:lstStyle>
            <a:lvl1pPr marR="0" lvl="0" algn="l" rtl="0">
              <a:lnSpc>
                <a:spcPct val="100000"/>
              </a:lnSpc>
              <a:spcBef>
                <a:spcPts val="0"/>
              </a:spcBef>
              <a:spcAft>
                <a:spcPts val="0"/>
              </a:spcAft>
              <a:buClr>
                <a:srgbClr val="00247D"/>
              </a:buClr>
              <a:buSzPts val="3079"/>
              <a:buFont typeface="Arial"/>
              <a:buNone/>
              <a:defRPr sz="3079" b="1" i="0" u="none" strike="noStrike" cap="none">
                <a:solidFill>
                  <a:srgbClr val="00247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35"/>
          <p:cNvSpPr txBox="1">
            <a:spLocks noGrp="1"/>
          </p:cNvSpPr>
          <p:nvPr>
            <p:ph type="subTitle" idx="1"/>
          </p:nvPr>
        </p:nvSpPr>
        <p:spPr>
          <a:xfrm>
            <a:off x="429722" y="2918249"/>
            <a:ext cx="5041219" cy="2514600"/>
          </a:xfrm>
          <a:prstGeom prst="rect">
            <a:avLst/>
          </a:prstGeom>
          <a:noFill/>
          <a:ln>
            <a:noFill/>
          </a:ln>
        </p:spPr>
        <p:txBody>
          <a:bodyPr spcFirstLastPara="1" wrap="square" lIns="104275" tIns="52125" rIns="104275" bIns="52125" anchor="t" anchorCtr="0">
            <a:noAutofit/>
          </a:bodyPr>
          <a:lstStyle>
            <a:lvl1pPr marR="0" lvl="0" algn="l" rtl="0">
              <a:lnSpc>
                <a:spcPct val="100000"/>
              </a:lnSpc>
              <a:spcBef>
                <a:spcPts val="479"/>
              </a:spcBef>
              <a:spcAft>
                <a:spcPts val="0"/>
              </a:spcAft>
              <a:buClr>
                <a:srgbClr val="000000"/>
              </a:buClr>
              <a:buSzPts val="2395"/>
              <a:buFont typeface="Arial"/>
              <a:buNone/>
              <a:defRPr sz="2395" b="0" i="0" u="none" strike="noStrike" cap="none">
                <a:solidFill>
                  <a:srgbClr val="000000"/>
                </a:solidFill>
                <a:latin typeface="Arial"/>
                <a:ea typeface="Arial"/>
                <a:cs typeface="Arial"/>
                <a:sym typeface="Arial"/>
              </a:defRPr>
            </a:lvl1pPr>
            <a:lvl2pPr marR="0" lvl="1" algn="ctr" rtl="0">
              <a:lnSpc>
                <a:spcPct val="100000"/>
              </a:lnSpc>
              <a:spcBef>
                <a:spcPts val="411"/>
              </a:spcBef>
              <a:spcAft>
                <a:spcPts val="0"/>
              </a:spcAft>
              <a:buClr>
                <a:srgbClr val="888888"/>
              </a:buClr>
              <a:buSzPts val="2053"/>
              <a:buFont typeface="Arial"/>
              <a:buNone/>
              <a:defRPr sz="2053" b="0" i="0" u="none" strike="noStrike" cap="none">
                <a:solidFill>
                  <a:srgbClr val="888888"/>
                </a:solidFill>
                <a:latin typeface="Arial"/>
                <a:ea typeface="Arial"/>
                <a:cs typeface="Arial"/>
                <a:sym typeface="Arial"/>
              </a:defRPr>
            </a:lvl2pPr>
            <a:lvl3pPr marR="0" lvl="2" algn="ctr" rtl="0">
              <a:lnSpc>
                <a:spcPct val="100000"/>
              </a:lnSpc>
              <a:spcBef>
                <a:spcPts val="411"/>
              </a:spcBef>
              <a:spcAft>
                <a:spcPts val="0"/>
              </a:spcAft>
              <a:buClr>
                <a:srgbClr val="888888"/>
              </a:buClr>
              <a:buSzPts val="2053"/>
              <a:buFont typeface="Arial"/>
              <a:buNone/>
              <a:defRPr sz="2053" b="0" i="0" u="none" strike="noStrike" cap="none">
                <a:solidFill>
                  <a:srgbClr val="888888"/>
                </a:solidFill>
                <a:latin typeface="Arial"/>
                <a:ea typeface="Arial"/>
                <a:cs typeface="Arial"/>
                <a:sym typeface="Arial"/>
              </a:defRPr>
            </a:lvl3pPr>
            <a:lvl4pPr marR="0" lvl="3" algn="ctr" rtl="0">
              <a:lnSpc>
                <a:spcPct val="100000"/>
              </a:lnSpc>
              <a:spcBef>
                <a:spcPts val="365"/>
              </a:spcBef>
              <a:spcAft>
                <a:spcPts val="0"/>
              </a:spcAft>
              <a:buClr>
                <a:srgbClr val="888888"/>
              </a:buClr>
              <a:buSzPts val="1824"/>
              <a:buFont typeface="Arial"/>
              <a:buNone/>
              <a:defRPr sz="1824" b="0" i="0" u="none" strike="noStrike" cap="none">
                <a:solidFill>
                  <a:srgbClr val="888888"/>
                </a:solidFill>
                <a:latin typeface="Arial"/>
                <a:ea typeface="Arial"/>
                <a:cs typeface="Arial"/>
                <a:sym typeface="Arial"/>
              </a:defRPr>
            </a:lvl4pPr>
            <a:lvl5pPr marR="0" lvl="4" algn="ctr" rtl="0">
              <a:lnSpc>
                <a:spcPct val="100000"/>
              </a:lnSpc>
              <a:spcBef>
                <a:spcPts val="365"/>
              </a:spcBef>
              <a:spcAft>
                <a:spcPts val="0"/>
              </a:spcAft>
              <a:buClr>
                <a:srgbClr val="888888"/>
              </a:buClr>
              <a:buSzPts val="1824"/>
              <a:buFont typeface="Arial"/>
              <a:buNone/>
              <a:defRPr sz="1824" b="0" i="0" u="none" strike="noStrike" cap="none">
                <a:solidFill>
                  <a:srgbClr val="888888"/>
                </a:solidFill>
                <a:latin typeface="Arial"/>
                <a:ea typeface="Arial"/>
                <a:cs typeface="Arial"/>
                <a:sym typeface="Arial"/>
              </a:defRPr>
            </a:lvl5pPr>
            <a:lvl6pPr marR="0" lvl="5"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6pPr>
            <a:lvl7pPr marR="0" lvl="6"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7pPr>
            <a:lvl8pPr marR="0" lvl="7"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8pPr>
            <a:lvl9pPr marR="0" lvl="8" algn="ctr" rtl="0">
              <a:lnSpc>
                <a:spcPct val="100000"/>
              </a:lnSpc>
              <a:spcBef>
                <a:spcPts val="525"/>
              </a:spcBef>
              <a:spcAft>
                <a:spcPts val="0"/>
              </a:spcAft>
              <a:buClr>
                <a:srgbClr val="888888"/>
              </a:buClr>
              <a:buSzPts val="2623"/>
              <a:buFont typeface="Arial"/>
              <a:buNone/>
              <a:defRPr sz="2623" b="0" i="0" u="none" strike="noStrike" cap="none">
                <a:solidFill>
                  <a:srgbClr val="888888"/>
                </a:solidFill>
                <a:latin typeface="Arial"/>
                <a:ea typeface="Arial"/>
                <a:cs typeface="Arial"/>
                <a:sym typeface="Arial"/>
              </a:defRPr>
            </a:lvl9pPr>
          </a:lstStyle>
          <a:p>
            <a:endParaRPr/>
          </a:p>
        </p:txBody>
      </p:sp>
      <p:pic>
        <p:nvPicPr>
          <p:cNvPr id="33" name="Google Shape;33;p35"/>
          <p:cNvPicPr preferRelativeResize="0"/>
          <p:nvPr/>
        </p:nvPicPr>
        <p:blipFill rotWithShape="1">
          <a:blip r:embed="rId2">
            <a:alphaModFix/>
          </a:blip>
          <a:srcRect/>
          <a:stretch/>
        </p:blipFill>
        <p:spPr>
          <a:xfrm>
            <a:off x="5612293" y="1190793"/>
            <a:ext cx="6288187" cy="4242056"/>
          </a:xfrm>
          <a:prstGeom prst="rect">
            <a:avLst/>
          </a:prstGeom>
          <a:noFill/>
          <a:ln>
            <a:noFill/>
          </a:ln>
        </p:spPr>
      </p:pic>
      <p:pic>
        <p:nvPicPr>
          <p:cNvPr id="34" name="Google Shape;34;p35"/>
          <p:cNvPicPr preferRelativeResize="0"/>
          <p:nvPr/>
        </p:nvPicPr>
        <p:blipFill rotWithShape="1">
          <a:blip r:embed="rId3">
            <a:alphaModFix/>
          </a:blip>
          <a:srcRect t="84228"/>
          <a:stretch/>
        </p:blipFill>
        <p:spPr>
          <a:xfrm>
            <a:off x="0" y="5498634"/>
            <a:ext cx="12192000" cy="1359366"/>
          </a:xfrm>
          <a:prstGeom prst="rect">
            <a:avLst/>
          </a:prstGeom>
          <a:noFill/>
          <a:ln>
            <a:noFill/>
          </a:ln>
        </p:spPr>
      </p:pic>
      <p:pic>
        <p:nvPicPr>
          <p:cNvPr id="35" name="Google Shape;35;p35"/>
          <p:cNvPicPr preferRelativeResize="0"/>
          <p:nvPr/>
        </p:nvPicPr>
        <p:blipFill rotWithShape="1">
          <a:blip r:embed="rId4">
            <a:alphaModFix/>
          </a:blip>
          <a:srcRect r="7822" b="21253"/>
          <a:stretch/>
        </p:blipFill>
        <p:spPr>
          <a:xfrm>
            <a:off x="0" y="1"/>
            <a:ext cx="3981289" cy="1148758"/>
          </a:xfrm>
          <a:prstGeom prst="rect">
            <a:avLst/>
          </a:prstGeom>
          <a:noFill/>
          <a:ln>
            <a:noFill/>
          </a:ln>
        </p:spPr>
      </p:pic>
      <p:pic>
        <p:nvPicPr>
          <p:cNvPr id="36" name="Google Shape;36;p35"/>
          <p:cNvPicPr preferRelativeResize="0"/>
          <p:nvPr/>
        </p:nvPicPr>
        <p:blipFill rotWithShape="1">
          <a:blip r:embed="rId5">
            <a:alphaModFix/>
          </a:blip>
          <a:srcRect l="1144" b="21152"/>
          <a:stretch/>
        </p:blipFill>
        <p:spPr>
          <a:xfrm>
            <a:off x="7957764" y="1"/>
            <a:ext cx="4234236" cy="114875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Section Header White">
  <p:cSld name="2_Section Header White">
    <p:spTree>
      <p:nvGrpSpPr>
        <p:cNvPr id="1" name="Shape 37"/>
        <p:cNvGrpSpPr/>
        <p:nvPr/>
      </p:nvGrpSpPr>
      <p:grpSpPr>
        <a:xfrm>
          <a:off x="0" y="0"/>
          <a:ext cx="0" cy="0"/>
          <a:chOff x="0" y="0"/>
          <a:chExt cx="0" cy="0"/>
        </a:xfrm>
      </p:grpSpPr>
      <p:cxnSp>
        <p:nvCxnSpPr>
          <p:cNvPr id="38" name="Google Shape;38;p36"/>
          <p:cNvCxnSpPr/>
          <p:nvPr/>
        </p:nvCxnSpPr>
        <p:spPr>
          <a:xfrm>
            <a:off x="2844801" y="1197083"/>
            <a:ext cx="9347200" cy="0"/>
          </a:xfrm>
          <a:prstGeom prst="straightConnector1">
            <a:avLst/>
          </a:prstGeom>
          <a:noFill/>
          <a:ln w="9525" cap="flat" cmpd="sng">
            <a:solidFill>
              <a:srgbClr val="00247D"/>
            </a:solidFill>
            <a:prstDash val="solid"/>
            <a:round/>
            <a:headEnd type="none" w="sm" len="sm"/>
            <a:tailEnd type="none" w="sm" len="sm"/>
          </a:ln>
        </p:spPr>
      </p:cxnSp>
      <p:cxnSp>
        <p:nvCxnSpPr>
          <p:cNvPr id="39" name="Google Shape;39;p36"/>
          <p:cNvCxnSpPr/>
          <p:nvPr/>
        </p:nvCxnSpPr>
        <p:spPr>
          <a:xfrm rot="10800000" flipH="1">
            <a:off x="0" y="6437921"/>
            <a:ext cx="9753601" cy="39080"/>
          </a:xfrm>
          <a:prstGeom prst="straightConnector1">
            <a:avLst/>
          </a:prstGeom>
          <a:noFill/>
          <a:ln w="57150" cap="flat" cmpd="sng">
            <a:solidFill>
              <a:srgbClr val="00247D"/>
            </a:solidFill>
            <a:prstDash val="solid"/>
            <a:round/>
            <a:headEnd type="none" w="sm" len="sm"/>
            <a:tailEnd type="none" w="sm" len="sm"/>
          </a:ln>
        </p:spPr>
      </p:cxnSp>
      <p:sp>
        <p:nvSpPr>
          <p:cNvPr id="40" name="Google Shape;40;p36"/>
          <p:cNvSpPr/>
          <p:nvPr/>
        </p:nvSpPr>
        <p:spPr>
          <a:xfrm>
            <a:off x="8646" y="2799482"/>
            <a:ext cx="10972800" cy="1498600"/>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41" name="Google Shape;41;p36"/>
          <p:cNvSpPr txBox="1">
            <a:spLocks noGrp="1"/>
          </p:cNvSpPr>
          <p:nvPr>
            <p:ph type="body" idx="1"/>
          </p:nvPr>
        </p:nvSpPr>
        <p:spPr>
          <a:xfrm>
            <a:off x="608075" y="3099888"/>
            <a:ext cx="9856727" cy="812800"/>
          </a:xfrm>
          <a:prstGeom prst="rect">
            <a:avLst/>
          </a:prstGeom>
          <a:noFill/>
          <a:ln>
            <a:noFill/>
          </a:ln>
        </p:spPr>
        <p:txBody>
          <a:bodyPr spcFirstLastPara="1" wrap="square" lIns="104275" tIns="52125" rIns="104275" bIns="52125" anchor="b" anchorCtr="0">
            <a:normAutofit/>
          </a:bodyPr>
          <a:lstStyle>
            <a:lvl1pPr marL="457200" marR="0" lvl="0" indent="-228600" algn="l" rtl="0">
              <a:lnSpc>
                <a:spcPct val="100000"/>
              </a:lnSpc>
              <a:spcBef>
                <a:spcPts val="821"/>
              </a:spcBef>
              <a:spcAft>
                <a:spcPts val="0"/>
              </a:spcAft>
              <a:buClr>
                <a:schemeClr val="lt1"/>
              </a:buClr>
              <a:buSzPts val="4106"/>
              <a:buFont typeface="Arial"/>
              <a:buNone/>
              <a:defRPr sz="4106" b="1" i="0" u="none" strike="noStrike" cap="none">
                <a:solidFill>
                  <a:schemeClr val="lt1"/>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42" name="Google Shape;42;p36"/>
          <p:cNvSpPr txBox="1">
            <a:spLocks noGrp="1"/>
          </p:cNvSpPr>
          <p:nvPr>
            <p:ph type="body" idx="2"/>
          </p:nvPr>
        </p:nvSpPr>
        <p:spPr>
          <a:xfrm>
            <a:off x="585297" y="4465474"/>
            <a:ext cx="10363200" cy="410633"/>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79"/>
              </a:spcBef>
              <a:spcAft>
                <a:spcPts val="0"/>
              </a:spcAft>
              <a:buClr>
                <a:srgbClr val="000000"/>
              </a:buClr>
              <a:buSzPts val="2395"/>
              <a:buFont typeface="Arial"/>
              <a:buNone/>
              <a:defRPr sz="2395" b="0" i="0" u="none" strike="noStrike" cap="none">
                <a:solidFill>
                  <a:srgbClr val="000000"/>
                </a:solidFill>
                <a:latin typeface="Arial"/>
                <a:ea typeface="Arial"/>
                <a:cs typeface="Arial"/>
                <a:sym typeface="Arial"/>
              </a:defRPr>
            </a:lvl1pPr>
            <a:lvl2pPr marL="914400" marR="0" lvl="1"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2pPr>
            <a:lvl3pPr marL="1371600" marR="0" lvl="2" indent="-228600" algn="l" rtl="0">
              <a:lnSpc>
                <a:spcPct val="100000"/>
              </a:lnSpc>
              <a:spcBef>
                <a:spcPts val="411"/>
              </a:spcBef>
              <a:spcAft>
                <a:spcPts val="0"/>
              </a:spcAft>
              <a:buClr>
                <a:schemeClr val="dk1"/>
              </a:buClr>
              <a:buSzPts val="2053"/>
              <a:buFont typeface="Arial"/>
              <a:buNone/>
              <a:defRPr sz="2053" b="0" i="0" u="none" strike="noStrike" cap="none">
                <a:solidFill>
                  <a:schemeClr val="dk1"/>
                </a:solidFill>
                <a:latin typeface="Arial"/>
                <a:ea typeface="Arial"/>
                <a:cs typeface="Arial"/>
                <a:sym typeface="Arial"/>
              </a:defRPr>
            </a:lvl3pPr>
            <a:lvl4pPr marL="1828800" marR="0" lvl="3"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4pPr>
            <a:lvl5pPr marL="2286000" marR="0" lvl="4"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43" name="Google Shape;43;p36"/>
          <p:cNvSpPr txBox="1"/>
          <p:nvPr/>
        </p:nvSpPr>
        <p:spPr>
          <a:xfrm>
            <a:off x="2575839" y="6415581"/>
            <a:ext cx="7040323" cy="442420"/>
          </a:xfrm>
          <a:prstGeom prst="rect">
            <a:avLst/>
          </a:prstGeom>
          <a:noFill/>
          <a:ln>
            <a:noFill/>
          </a:ln>
        </p:spPr>
        <p:txBody>
          <a:bodyPr spcFirstLastPara="1" wrap="square" lIns="118950" tIns="59475" rIns="118950" bIns="59475" anchor="b" anchorCtr="0">
            <a:noAutofit/>
          </a:bodyPr>
          <a:lstStyle/>
          <a:p>
            <a:pPr marL="0" marR="0" lvl="0" indent="0" algn="ctr" rtl="0">
              <a:lnSpc>
                <a:spcPct val="100000"/>
              </a:lnSpc>
              <a:spcBef>
                <a:spcPts val="0"/>
              </a:spcBef>
              <a:spcAft>
                <a:spcPts val="0"/>
              </a:spcAft>
              <a:buClr>
                <a:srgbClr val="323132"/>
              </a:buClr>
              <a:buSzPts val="2282"/>
              <a:buFont typeface="Arial"/>
              <a:buNone/>
            </a:pPr>
            <a:r>
              <a:rPr lang="en-US" sz="2282" b="1" i="0" u="none" strike="noStrike" cap="small">
                <a:solidFill>
                  <a:srgbClr val="323132"/>
                </a:solidFill>
                <a:latin typeface="Arial"/>
                <a:ea typeface="Arial"/>
                <a:cs typeface="Arial"/>
                <a:sym typeface="Arial"/>
              </a:rPr>
              <a:t>Skills for Employment Programme </a:t>
            </a:r>
            <a:r>
              <a:rPr lang="en-US" sz="1814" b="1" i="0" u="none" strike="noStrike" cap="none">
                <a:solidFill>
                  <a:schemeClr val="dk1"/>
                </a:solidFill>
                <a:latin typeface="Arial"/>
                <a:ea typeface="Arial"/>
                <a:cs typeface="Arial"/>
                <a:sym typeface="Arial"/>
              </a:rPr>
              <a:t>सीप</a:t>
            </a:r>
            <a:endParaRPr sz="1814" b="1" i="0" u="none" strike="noStrike" cap="small">
              <a:solidFill>
                <a:schemeClr val="dk1"/>
              </a:solidFill>
              <a:latin typeface="Arial"/>
              <a:ea typeface="Arial"/>
              <a:cs typeface="Arial"/>
              <a:sym typeface="Arial"/>
            </a:endParaRPr>
          </a:p>
        </p:txBody>
      </p:sp>
      <p:pic>
        <p:nvPicPr>
          <p:cNvPr id="44" name="Google Shape;44;p36"/>
          <p:cNvPicPr preferRelativeResize="0"/>
          <p:nvPr/>
        </p:nvPicPr>
        <p:blipFill rotWithShape="1">
          <a:blip r:embed="rId2">
            <a:alphaModFix/>
          </a:blip>
          <a:srcRect r="7822" b="21253"/>
          <a:stretch/>
        </p:blipFill>
        <p:spPr>
          <a:xfrm>
            <a:off x="0" y="1"/>
            <a:ext cx="3981289" cy="1148758"/>
          </a:xfrm>
          <a:prstGeom prst="rect">
            <a:avLst/>
          </a:prstGeom>
          <a:noFill/>
          <a:ln>
            <a:noFill/>
          </a:ln>
        </p:spPr>
      </p:pic>
      <p:pic>
        <p:nvPicPr>
          <p:cNvPr id="45" name="Google Shape;45;p36"/>
          <p:cNvPicPr preferRelativeResize="0"/>
          <p:nvPr/>
        </p:nvPicPr>
        <p:blipFill rotWithShape="1">
          <a:blip r:embed="rId3">
            <a:alphaModFix/>
          </a:blip>
          <a:srcRect l="1144" b="21152"/>
          <a:stretch/>
        </p:blipFill>
        <p:spPr>
          <a:xfrm>
            <a:off x="7957764" y="1"/>
            <a:ext cx="4234236" cy="11487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46"/>
        <p:cNvGrpSpPr/>
        <p:nvPr/>
      </p:nvGrpSpPr>
      <p:grpSpPr>
        <a:xfrm>
          <a:off x="0" y="0"/>
          <a:ext cx="0" cy="0"/>
          <a:chOff x="0" y="0"/>
          <a:chExt cx="0" cy="0"/>
        </a:xfrm>
      </p:grpSpPr>
      <p:sp>
        <p:nvSpPr>
          <p:cNvPr id="47" name="Google Shape;47;p37"/>
          <p:cNvSpPr txBox="1">
            <a:spLocks noGrp="1"/>
          </p:cNvSpPr>
          <p:nvPr>
            <p:ph type="body" idx="1"/>
          </p:nvPr>
        </p:nvSpPr>
        <p:spPr>
          <a:xfrm>
            <a:off x="6299200" y="2126590"/>
            <a:ext cx="5283200" cy="4056762"/>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48" name="Google Shape;48;p37"/>
          <p:cNvSpPr txBox="1">
            <a:spLocks noGrp="1"/>
          </p:cNvSpPr>
          <p:nvPr>
            <p:ph type="body" idx="2"/>
          </p:nvPr>
        </p:nvSpPr>
        <p:spPr>
          <a:xfrm>
            <a:off x="609601" y="2125711"/>
            <a:ext cx="5283200" cy="4056761"/>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49" name="Google Shape;49;p37"/>
          <p:cNvSpPr txBox="1">
            <a:spLocks noGrp="1"/>
          </p:cNvSpPr>
          <p:nvPr>
            <p:ph type="body" idx="3"/>
          </p:nvPr>
        </p:nvSpPr>
        <p:spPr>
          <a:xfrm>
            <a:off x="609600" y="1637103"/>
            <a:ext cx="10972800" cy="451697"/>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525"/>
              </a:spcBef>
              <a:spcAft>
                <a:spcPts val="0"/>
              </a:spcAft>
              <a:buClr>
                <a:srgbClr val="262626"/>
              </a:buClr>
              <a:buSzPts val="2623"/>
              <a:buFont typeface="Arial"/>
              <a:buNone/>
              <a:defRPr sz="2623" b="0" i="0" u="none" strike="noStrike" cap="none">
                <a:solidFill>
                  <a:srgbClr val="262626"/>
                </a:solidFill>
                <a:latin typeface="Arial"/>
                <a:ea typeface="Arial"/>
                <a:cs typeface="Arial"/>
                <a:sym typeface="Arial"/>
              </a:defRPr>
            </a:lvl1pPr>
            <a:lvl2pPr marL="914400" marR="0" lvl="1"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2pPr>
            <a:lvl3pPr marL="1371600" marR="0" lvl="2" indent="-228600" algn="l" rtl="0">
              <a:lnSpc>
                <a:spcPct val="100000"/>
              </a:lnSpc>
              <a:spcBef>
                <a:spcPts val="411"/>
              </a:spcBef>
              <a:spcAft>
                <a:spcPts val="0"/>
              </a:spcAft>
              <a:buClr>
                <a:schemeClr val="dk1"/>
              </a:buClr>
              <a:buSzPts val="2053"/>
              <a:buFont typeface="Arial"/>
              <a:buNone/>
              <a:defRPr sz="2053" b="0" i="0" u="none" strike="noStrike" cap="none">
                <a:solidFill>
                  <a:schemeClr val="dk1"/>
                </a:solidFill>
                <a:latin typeface="Arial"/>
                <a:ea typeface="Arial"/>
                <a:cs typeface="Arial"/>
                <a:sym typeface="Arial"/>
              </a:defRPr>
            </a:lvl3pPr>
            <a:lvl4pPr marL="1828800" marR="0" lvl="3"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4pPr>
            <a:lvl5pPr marL="2286000" marR="0" lvl="4"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cxnSp>
        <p:nvCxnSpPr>
          <p:cNvPr id="50" name="Google Shape;50;p37"/>
          <p:cNvCxnSpPr/>
          <p:nvPr/>
        </p:nvCxnSpPr>
        <p:spPr>
          <a:xfrm>
            <a:off x="4368801" y="6400224"/>
            <a:ext cx="7823200" cy="0"/>
          </a:xfrm>
          <a:prstGeom prst="straightConnector1">
            <a:avLst/>
          </a:prstGeom>
          <a:noFill/>
          <a:ln w="9525" cap="flat" cmpd="sng">
            <a:solidFill>
              <a:srgbClr val="00247D"/>
            </a:solidFill>
            <a:prstDash val="solid"/>
            <a:round/>
            <a:headEnd type="none" w="sm" len="sm"/>
            <a:tailEnd type="none" w="sm" len="sm"/>
          </a:ln>
        </p:spPr>
      </p:cxnSp>
      <p:sp>
        <p:nvSpPr>
          <p:cNvPr id="51" name="Google Shape;51;p37"/>
          <p:cNvSpPr/>
          <p:nvPr/>
        </p:nvSpPr>
        <p:spPr>
          <a:xfrm>
            <a:off x="11545009" y="6451575"/>
            <a:ext cx="656493" cy="254027"/>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52" name="Google Shape;52;p37"/>
          <p:cNvSpPr txBox="1"/>
          <p:nvPr/>
        </p:nvSpPr>
        <p:spPr>
          <a:xfrm>
            <a:off x="2575839" y="6415581"/>
            <a:ext cx="7040323" cy="442420"/>
          </a:xfrm>
          <a:prstGeom prst="rect">
            <a:avLst/>
          </a:prstGeom>
          <a:noFill/>
          <a:ln>
            <a:noFill/>
          </a:ln>
        </p:spPr>
        <p:txBody>
          <a:bodyPr spcFirstLastPara="1" wrap="square" lIns="118950" tIns="59475" rIns="118950" bIns="59475" anchor="b" anchorCtr="0">
            <a:noAutofit/>
          </a:bodyPr>
          <a:lstStyle/>
          <a:p>
            <a:pPr marL="0" marR="0" lvl="0" indent="0" algn="ctr" rtl="0">
              <a:lnSpc>
                <a:spcPct val="100000"/>
              </a:lnSpc>
              <a:spcBef>
                <a:spcPts val="0"/>
              </a:spcBef>
              <a:spcAft>
                <a:spcPts val="0"/>
              </a:spcAft>
              <a:buClr>
                <a:srgbClr val="323132"/>
              </a:buClr>
              <a:buSzPts val="2282"/>
              <a:buFont typeface="Arial"/>
              <a:buNone/>
            </a:pPr>
            <a:r>
              <a:rPr lang="en-US" sz="2282" b="1" i="0" u="none" strike="noStrike" cap="small">
                <a:solidFill>
                  <a:srgbClr val="323132"/>
                </a:solidFill>
                <a:latin typeface="Arial"/>
                <a:ea typeface="Arial"/>
                <a:cs typeface="Arial"/>
                <a:sym typeface="Arial"/>
              </a:rPr>
              <a:t>Skills for Employment Programme </a:t>
            </a:r>
            <a:r>
              <a:rPr lang="en-US" sz="1814" b="1" i="0" u="none" strike="noStrike" cap="none">
                <a:solidFill>
                  <a:schemeClr val="dk1"/>
                </a:solidFill>
                <a:latin typeface="Arial"/>
                <a:ea typeface="Arial"/>
                <a:cs typeface="Arial"/>
                <a:sym typeface="Arial"/>
              </a:rPr>
              <a:t>सीप</a:t>
            </a:r>
            <a:endParaRPr sz="1814" b="1" i="0" u="none" strike="noStrike" cap="small">
              <a:solidFill>
                <a:schemeClr val="dk1"/>
              </a:solidFill>
              <a:latin typeface="Arial"/>
              <a:ea typeface="Arial"/>
              <a:cs typeface="Arial"/>
              <a:sym typeface="Arial"/>
            </a:endParaRPr>
          </a:p>
        </p:txBody>
      </p:sp>
      <p:sp>
        <p:nvSpPr>
          <p:cNvPr id="53" name="Google Shape;53;p37"/>
          <p:cNvSpPr txBox="1"/>
          <p:nvPr/>
        </p:nvSpPr>
        <p:spPr>
          <a:xfrm>
            <a:off x="11582400" y="6400225"/>
            <a:ext cx="1625600" cy="313243"/>
          </a:xfrm>
          <a:prstGeom prst="rect">
            <a:avLst/>
          </a:prstGeom>
          <a:noFill/>
          <a:ln>
            <a:noFill/>
          </a:ln>
        </p:spPr>
        <p:txBody>
          <a:bodyPr spcFirstLastPara="1" wrap="square" lIns="118950" tIns="59475" rIns="118950" bIns="59475" anchor="t" anchorCtr="0">
            <a:spAutoFit/>
          </a:bodyPr>
          <a:lstStyle/>
          <a:p>
            <a:pPr marL="0" marR="0" lvl="0" indent="0" algn="l" rtl="0">
              <a:lnSpc>
                <a:spcPct val="100000"/>
              </a:lnSpc>
              <a:spcBef>
                <a:spcPts val="0"/>
              </a:spcBef>
              <a:spcAft>
                <a:spcPts val="0"/>
              </a:spcAft>
              <a:buClr>
                <a:srgbClr val="000000"/>
              </a:buClr>
              <a:buSzPts val="1255"/>
              <a:buFont typeface="Arial"/>
              <a:buNone/>
            </a:pPr>
            <a:fld id="{00000000-1234-1234-1234-123412341234}" type="slidenum">
              <a:rPr lang="en-US" sz="1255" b="0" i="0" u="none" strike="noStrike" cap="none">
                <a:solidFill>
                  <a:schemeClr val="lt1"/>
                </a:solidFill>
                <a:latin typeface="Arial"/>
                <a:ea typeface="Arial"/>
                <a:cs typeface="Arial"/>
                <a:sym typeface="Arial"/>
              </a:rPr>
              <a:t>‹#›</a:t>
            </a:fld>
            <a:endParaRPr sz="1255" b="0" i="0" u="none" strike="noStrike" cap="none">
              <a:solidFill>
                <a:schemeClr val="lt1"/>
              </a:solidFill>
              <a:latin typeface="Arial"/>
              <a:ea typeface="Arial"/>
              <a:cs typeface="Arial"/>
              <a:sym typeface="Arial"/>
            </a:endParaRPr>
          </a:p>
        </p:txBody>
      </p:sp>
      <p:sp>
        <p:nvSpPr>
          <p:cNvPr id="54" name="Google Shape;54;p37"/>
          <p:cNvSpPr/>
          <p:nvPr/>
        </p:nvSpPr>
        <p:spPr>
          <a:xfrm>
            <a:off x="-16933" y="1175246"/>
            <a:ext cx="11433707" cy="457200"/>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55" name="Google Shape;55;p37"/>
          <p:cNvSpPr txBox="1">
            <a:spLocks noGrp="1"/>
          </p:cNvSpPr>
          <p:nvPr>
            <p:ph type="body" idx="4"/>
          </p:nvPr>
        </p:nvSpPr>
        <p:spPr>
          <a:xfrm>
            <a:off x="609602" y="1176755"/>
            <a:ext cx="8737601" cy="461009"/>
          </a:xfrm>
          <a:prstGeom prst="rect">
            <a:avLst/>
          </a:prstGeom>
          <a:noFill/>
          <a:ln>
            <a:noFill/>
          </a:ln>
        </p:spPr>
        <p:txBody>
          <a:bodyPr spcFirstLastPara="1" wrap="square" lIns="104275" tIns="52125" rIns="104275" bIns="52125" anchor="b" anchorCtr="0">
            <a:noAutofit/>
          </a:bodyPr>
          <a:lstStyle>
            <a:lvl1pPr marL="457200" marR="0" lvl="0" indent="-228600" algn="l" rtl="0">
              <a:lnSpc>
                <a:spcPct val="100000"/>
              </a:lnSpc>
              <a:spcBef>
                <a:spcPts val="616"/>
              </a:spcBef>
              <a:spcAft>
                <a:spcPts val="0"/>
              </a:spcAft>
              <a:buClr>
                <a:srgbClr val="FFFFFF"/>
              </a:buClr>
              <a:buSzPts val="3079"/>
              <a:buFont typeface="Arial"/>
              <a:buNone/>
              <a:defRPr sz="3079" b="1" i="0" u="none" strike="noStrike" cap="none">
                <a:solidFill>
                  <a:srgbClr val="FFFFFF"/>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pic>
        <p:nvPicPr>
          <p:cNvPr id="56" name="Google Shape;56;p37"/>
          <p:cNvPicPr preferRelativeResize="0"/>
          <p:nvPr/>
        </p:nvPicPr>
        <p:blipFill rotWithShape="1">
          <a:blip r:embed="rId2">
            <a:alphaModFix/>
          </a:blip>
          <a:srcRect r="7822" b="21253"/>
          <a:stretch/>
        </p:blipFill>
        <p:spPr>
          <a:xfrm>
            <a:off x="0" y="1"/>
            <a:ext cx="3981289" cy="1148758"/>
          </a:xfrm>
          <a:prstGeom prst="rect">
            <a:avLst/>
          </a:prstGeom>
          <a:noFill/>
          <a:ln>
            <a:noFill/>
          </a:ln>
        </p:spPr>
      </p:pic>
      <p:pic>
        <p:nvPicPr>
          <p:cNvPr id="57" name="Google Shape;57;p37"/>
          <p:cNvPicPr preferRelativeResize="0"/>
          <p:nvPr/>
        </p:nvPicPr>
        <p:blipFill rotWithShape="1">
          <a:blip r:embed="rId3">
            <a:alphaModFix/>
          </a:blip>
          <a:srcRect l="1144" b="21152"/>
          <a:stretch/>
        </p:blipFill>
        <p:spPr>
          <a:xfrm>
            <a:off x="7957764" y="1"/>
            <a:ext cx="4234236" cy="11487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Image w text ">
  <p:cSld name="Full Image w text ">
    <p:spTree>
      <p:nvGrpSpPr>
        <p:cNvPr id="1" name="Shape 58"/>
        <p:cNvGrpSpPr/>
        <p:nvPr/>
      </p:nvGrpSpPr>
      <p:grpSpPr>
        <a:xfrm>
          <a:off x="0" y="0"/>
          <a:ext cx="0" cy="0"/>
          <a:chOff x="0" y="0"/>
          <a:chExt cx="0" cy="0"/>
        </a:xfrm>
      </p:grpSpPr>
      <p:sp>
        <p:nvSpPr>
          <p:cNvPr id="59" name="Google Shape;59;p38"/>
          <p:cNvSpPr>
            <a:spLocks noGrp="1"/>
          </p:cNvSpPr>
          <p:nvPr>
            <p:ph type="pic" idx="2"/>
          </p:nvPr>
        </p:nvSpPr>
        <p:spPr>
          <a:xfrm>
            <a:off x="-14645" y="1286956"/>
            <a:ext cx="7837846" cy="4986846"/>
          </a:xfrm>
          <a:prstGeom prst="rect">
            <a:avLst/>
          </a:prstGeom>
          <a:noFill/>
          <a:ln>
            <a:noFill/>
          </a:ln>
        </p:spPr>
      </p:sp>
      <p:cxnSp>
        <p:nvCxnSpPr>
          <p:cNvPr id="60" name="Google Shape;60;p38"/>
          <p:cNvCxnSpPr/>
          <p:nvPr/>
        </p:nvCxnSpPr>
        <p:spPr>
          <a:xfrm>
            <a:off x="0" y="1217856"/>
            <a:ext cx="11071269" cy="0"/>
          </a:xfrm>
          <a:prstGeom prst="straightConnector1">
            <a:avLst/>
          </a:prstGeom>
          <a:noFill/>
          <a:ln w="38100" cap="flat" cmpd="sng">
            <a:solidFill>
              <a:srgbClr val="00247D"/>
            </a:solidFill>
            <a:prstDash val="solid"/>
            <a:round/>
            <a:headEnd type="none" w="sm" len="sm"/>
            <a:tailEnd type="none" w="sm" len="sm"/>
          </a:ln>
        </p:spPr>
      </p:cxnSp>
      <p:sp>
        <p:nvSpPr>
          <p:cNvPr id="61" name="Google Shape;61;p38"/>
          <p:cNvSpPr txBox="1">
            <a:spLocks noGrp="1"/>
          </p:cNvSpPr>
          <p:nvPr>
            <p:ph type="title"/>
          </p:nvPr>
        </p:nvSpPr>
        <p:spPr>
          <a:xfrm>
            <a:off x="8026402" y="1303344"/>
            <a:ext cx="3555999" cy="824817"/>
          </a:xfrm>
          <a:prstGeom prst="rect">
            <a:avLst/>
          </a:prstGeom>
          <a:noFill/>
          <a:ln>
            <a:noFill/>
          </a:ln>
        </p:spPr>
        <p:txBody>
          <a:bodyPr spcFirstLastPara="1" wrap="square" lIns="104275" tIns="52125" rIns="104275" bIns="52125" anchor="ctr" anchorCtr="0">
            <a:noAutofit/>
          </a:bodyPr>
          <a:lstStyle>
            <a:lvl1pPr marR="0" lvl="0" algn="l" rtl="0">
              <a:lnSpc>
                <a:spcPct val="100000"/>
              </a:lnSpc>
              <a:spcBef>
                <a:spcPts val="0"/>
              </a:spcBef>
              <a:spcAft>
                <a:spcPts val="0"/>
              </a:spcAft>
              <a:buClr>
                <a:srgbClr val="002396"/>
              </a:buClr>
              <a:buSzPts val="3079"/>
              <a:buFont typeface="Arial"/>
              <a:buNone/>
              <a:defRPr sz="3079" b="1" i="0" u="none" strike="noStrike" cap="none">
                <a:solidFill>
                  <a:srgbClr val="0023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62" name="Google Shape;62;p38"/>
          <p:cNvCxnSpPr/>
          <p:nvPr/>
        </p:nvCxnSpPr>
        <p:spPr>
          <a:xfrm>
            <a:off x="8128002" y="2599821"/>
            <a:ext cx="4063999" cy="0"/>
          </a:xfrm>
          <a:prstGeom prst="straightConnector1">
            <a:avLst/>
          </a:prstGeom>
          <a:noFill/>
          <a:ln w="9525" cap="flat" cmpd="sng">
            <a:solidFill>
              <a:srgbClr val="00247D"/>
            </a:solidFill>
            <a:prstDash val="solid"/>
            <a:round/>
            <a:headEnd type="none" w="sm" len="sm"/>
            <a:tailEnd type="none" w="sm" len="sm"/>
          </a:ln>
        </p:spPr>
      </p:cxnSp>
      <p:sp>
        <p:nvSpPr>
          <p:cNvPr id="63" name="Google Shape;63;p38"/>
          <p:cNvSpPr txBox="1">
            <a:spLocks noGrp="1"/>
          </p:cNvSpPr>
          <p:nvPr>
            <p:ph type="body" idx="1"/>
          </p:nvPr>
        </p:nvSpPr>
        <p:spPr>
          <a:xfrm>
            <a:off x="8026402" y="2128165"/>
            <a:ext cx="3555999" cy="410633"/>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79"/>
              </a:spcBef>
              <a:spcAft>
                <a:spcPts val="0"/>
              </a:spcAft>
              <a:buClr>
                <a:srgbClr val="262626"/>
              </a:buClr>
              <a:buSzPts val="2395"/>
              <a:buFont typeface="Arial"/>
              <a:buNone/>
              <a:defRPr sz="2395" b="0" i="0" u="none" strike="noStrike" cap="none">
                <a:solidFill>
                  <a:srgbClr val="262626"/>
                </a:solidFill>
                <a:latin typeface="Arial"/>
                <a:ea typeface="Arial"/>
                <a:cs typeface="Arial"/>
                <a:sym typeface="Arial"/>
              </a:defRPr>
            </a:lvl1pPr>
            <a:lvl2pPr marL="914400" marR="0" lvl="1"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2pPr>
            <a:lvl3pPr marL="1371600" marR="0" lvl="2" indent="-228600" algn="l" rtl="0">
              <a:lnSpc>
                <a:spcPct val="100000"/>
              </a:lnSpc>
              <a:spcBef>
                <a:spcPts val="411"/>
              </a:spcBef>
              <a:spcAft>
                <a:spcPts val="0"/>
              </a:spcAft>
              <a:buClr>
                <a:schemeClr val="dk1"/>
              </a:buClr>
              <a:buSzPts val="2053"/>
              <a:buFont typeface="Arial"/>
              <a:buNone/>
              <a:defRPr sz="2053" b="0" i="0" u="none" strike="noStrike" cap="none">
                <a:solidFill>
                  <a:schemeClr val="dk1"/>
                </a:solidFill>
                <a:latin typeface="Arial"/>
                <a:ea typeface="Arial"/>
                <a:cs typeface="Arial"/>
                <a:sym typeface="Arial"/>
              </a:defRPr>
            </a:lvl3pPr>
            <a:lvl4pPr marL="1828800" marR="0" lvl="3"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4pPr>
            <a:lvl5pPr marL="2286000" marR="0" lvl="4"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64" name="Google Shape;64;p38"/>
          <p:cNvSpPr txBox="1">
            <a:spLocks noGrp="1"/>
          </p:cNvSpPr>
          <p:nvPr>
            <p:ph type="body" idx="3"/>
          </p:nvPr>
        </p:nvSpPr>
        <p:spPr>
          <a:xfrm>
            <a:off x="8026402" y="2685309"/>
            <a:ext cx="3555999" cy="3588491"/>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cxnSp>
        <p:nvCxnSpPr>
          <p:cNvPr id="65" name="Google Shape;65;p38"/>
          <p:cNvCxnSpPr/>
          <p:nvPr/>
        </p:nvCxnSpPr>
        <p:spPr>
          <a:xfrm>
            <a:off x="4368801" y="6400224"/>
            <a:ext cx="7823200" cy="0"/>
          </a:xfrm>
          <a:prstGeom prst="straightConnector1">
            <a:avLst/>
          </a:prstGeom>
          <a:noFill/>
          <a:ln w="9525" cap="flat" cmpd="sng">
            <a:solidFill>
              <a:srgbClr val="00247D"/>
            </a:solidFill>
            <a:prstDash val="solid"/>
            <a:round/>
            <a:headEnd type="none" w="sm" len="sm"/>
            <a:tailEnd type="none" w="sm" len="sm"/>
          </a:ln>
        </p:spPr>
      </p:cxnSp>
      <p:sp>
        <p:nvSpPr>
          <p:cNvPr id="66" name="Google Shape;66;p38"/>
          <p:cNvSpPr/>
          <p:nvPr/>
        </p:nvSpPr>
        <p:spPr>
          <a:xfrm>
            <a:off x="11545009" y="6451575"/>
            <a:ext cx="656493" cy="254027"/>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67" name="Google Shape;67;p38"/>
          <p:cNvSpPr txBox="1"/>
          <p:nvPr/>
        </p:nvSpPr>
        <p:spPr>
          <a:xfrm>
            <a:off x="2575839" y="6415581"/>
            <a:ext cx="7040323" cy="442420"/>
          </a:xfrm>
          <a:prstGeom prst="rect">
            <a:avLst/>
          </a:prstGeom>
          <a:noFill/>
          <a:ln>
            <a:noFill/>
          </a:ln>
        </p:spPr>
        <p:txBody>
          <a:bodyPr spcFirstLastPara="1" wrap="square" lIns="118950" tIns="59475" rIns="118950" bIns="59475" anchor="b" anchorCtr="0">
            <a:noAutofit/>
          </a:bodyPr>
          <a:lstStyle/>
          <a:p>
            <a:pPr marL="0" marR="0" lvl="0" indent="0" algn="ctr" rtl="0">
              <a:lnSpc>
                <a:spcPct val="100000"/>
              </a:lnSpc>
              <a:spcBef>
                <a:spcPts val="0"/>
              </a:spcBef>
              <a:spcAft>
                <a:spcPts val="0"/>
              </a:spcAft>
              <a:buClr>
                <a:srgbClr val="323132"/>
              </a:buClr>
              <a:buSzPts val="2282"/>
              <a:buFont typeface="Arial"/>
              <a:buNone/>
            </a:pPr>
            <a:r>
              <a:rPr lang="en-US" sz="2282" b="1" i="0" u="none" strike="noStrike" cap="small">
                <a:solidFill>
                  <a:srgbClr val="323132"/>
                </a:solidFill>
                <a:latin typeface="Arial"/>
                <a:ea typeface="Arial"/>
                <a:cs typeface="Arial"/>
                <a:sym typeface="Arial"/>
              </a:rPr>
              <a:t>Skills for Employment Programme </a:t>
            </a:r>
            <a:r>
              <a:rPr lang="en-US" sz="1814" b="1" i="0" u="none" strike="noStrike" cap="none">
                <a:solidFill>
                  <a:schemeClr val="dk1"/>
                </a:solidFill>
                <a:latin typeface="Arial"/>
                <a:ea typeface="Arial"/>
                <a:cs typeface="Arial"/>
                <a:sym typeface="Arial"/>
              </a:rPr>
              <a:t>सीप</a:t>
            </a:r>
            <a:endParaRPr sz="1814" b="1" i="0" u="none" strike="noStrike" cap="small">
              <a:solidFill>
                <a:schemeClr val="dk1"/>
              </a:solidFill>
              <a:latin typeface="Arial"/>
              <a:ea typeface="Arial"/>
              <a:cs typeface="Arial"/>
              <a:sym typeface="Arial"/>
            </a:endParaRPr>
          </a:p>
        </p:txBody>
      </p:sp>
      <p:sp>
        <p:nvSpPr>
          <p:cNvPr id="68" name="Google Shape;68;p38"/>
          <p:cNvSpPr txBox="1"/>
          <p:nvPr/>
        </p:nvSpPr>
        <p:spPr>
          <a:xfrm>
            <a:off x="11582400" y="6400225"/>
            <a:ext cx="1625600" cy="313243"/>
          </a:xfrm>
          <a:prstGeom prst="rect">
            <a:avLst/>
          </a:prstGeom>
          <a:noFill/>
          <a:ln>
            <a:noFill/>
          </a:ln>
        </p:spPr>
        <p:txBody>
          <a:bodyPr spcFirstLastPara="1" wrap="square" lIns="118950" tIns="59475" rIns="118950" bIns="59475" anchor="t" anchorCtr="0">
            <a:spAutoFit/>
          </a:bodyPr>
          <a:lstStyle/>
          <a:p>
            <a:pPr marL="0" marR="0" lvl="0" indent="0" algn="l" rtl="0">
              <a:lnSpc>
                <a:spcPct val="100000"/>
              </a:lnSpc>
              <a:spcBef>
                <a:spcPts val="0"/>
              </a:spcBef>
              <a:spcAft>
                <a:spcPts val="0"/>
              </a:spcAft>
              <a:buClr>
                <a:srgbClr val="000000"/>
              </a:buClr>
              <a:buSzPts val="1255"/>
              <a:buFont typeface="Arial"/>
              <a:buNone/>
            </a:pPr>
            <a:fld id="{00000000-1234-1234-1234-123412341234}" type="slidenum">
              <a:rPr lang="en-US" sz="1255" b="0" i="0" u="none" strike="noStrike" cap="none">
                <a:solidFill>
                  <a:schemeClr val="lt1"/>
                </a:solidFill>
                <a:latin typeface="Arial"/>
                <a:ea typeface="Arial"/>
                <a:cs typeface="Arial"/>
                <a:sym typeface="Arial"/>
              </a:rPr>
              <a:t>‹#›</a:t>
            </a:fld>
            <a:endParaRPr sz="1255" b="0" i="0" u="none" strike="noStrike" cap="none">
              <a:solidFill>
                <a:schemeClr val="lt1"/>
              </a:solidFill>
              <a:latin typeface="Arial"/>
              <a:ea typeface="Arial"/>
              <a:cs typeface="Arial"/>
              <a:sym typeface="Arial"/>
            </a:endParaRPr>
          </a:p>
        </p:txBody>
      </p:sp>
      <p:pic>
        <p:nvPicPr>
          <p:cNvPr id="69" name="Google Shape;69;p38"/>
          <p:cNvPicPr preferRelativeResize="0"/>
          <p:nvPr/>
        </p:nvPicPr>
        <p:blipFill rotWithShape="1">
          <a:blip r:embed="rId2">
            <a:alphaModFix/>
          </a:blip>
          <a:srcRect r="7822" b="21253"/>
          <a:stretch/>
        </p:blipFill>
        <p:spPr>
          <a:xfrm>
            <a:off x="0" y="1"/>
            <a:ext cx="3981289" cy="1148758"/>
          </a:xfrm>
          <a:prstGeom prst="rect">
            <a:avLst/>
          </a:prstGeom>
          <a:noFill/>
          <a:ln>
            <a:noFill/>
          </a:ln>
        </p:spPr>
      </p:pic>
      <p:pic>
        <p:nvPicPr>
          <p:cNvPr id="70" name="Google Shape;70;p38"/>
          <p:cNvPicPr preferRelativeResize="0"/>
          <p:nvPr/>
        </p:nvPicPr>
        <p:blipFill rotWithShape="1">
          <a:blip r:embed="rId3">
            <a:alphaModFix/>
          </a:blip>
          <a:srcRect l="1144" b="21152"/>
          <a:stretch/>
        </p:blipFill>
        <p:spPr>
          <a:xfrm>
            <a:off x="7957764" y="1"/>
            <a:ext cx="4234236" cy="11487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Full Image w text lst pg">
  <p:cSld name="1_Full Image w text lst pg">
    <p:spTree>
      <p:nvGrpSpPr>
        <p:cNvPr id="1" name="Shape 71"/>
        <p:cNvGrpSpPr/>
        <p:nvPr/>
      </p:nvGrpSpPr>
      <p:grpSpPr>
        <a:xfrm>
          <a:off x="0" y="0"/>
          <a:ext cx="0" cy="0"/>
          <a:chOff x="0" y="0"/>
          <a:chExt cx="0" cy="0"/>
        </a:xfrm>
      </p:grpSpPr>
      <p:sp>
        <p:nvSpPr>
          <p:cNvPr id="72" name="Google Shape;72;p39"/>
          <p:cNvSpPr>
            <a:spLocks noGrp="1"/>
          </p:cNvSpPr>
          <p:nvPr>
            <p:ph type="pic" idx="2"/>
          </p:nvPr>
        </p:nvSpPr>
        <p:spPr>
          <a:xfrm>
            <a:off x="-14645" y="1908839"/>
            <a:ext cx="7837846" cy="4364962"/>
          </a:xfrm>
          <a:prstGeom prst="rect">
            <a:avLst/>
          </a:prstGeom>
          <a:noFill/>
          <a:ln>
            <a:noFill/>
          </a:ln>
        </p:spPr>
      </p:sp>
      <p:cxnSp>
        <p:nvCxnSpPr>
          <p:cNvPr id="73" name="Google Shape;73;p39"/>
          <p:cNvCxnSpPr/>
          <p:nvPr/>
        </p:nvCxnSpPr>
        <p:spPr>
          <a:xfrm>
            <a:off x="0" y="1163187"/>
            <a:ext cx="9347200" cy="0"/>
          </a:xfrm>
          <a:prstGeom prst="straightConnector1">
            <a:avLst/>
          </a:prstGeom>
          <a:noFill/>
          <a:ln w="38100" cap="flat" cmpd="sng">
            <a:solidFill>
              <a:srgbClr val="00247D"/>
            </a:solidFill>
            <a:prstDash val="solid"/>
            <a:round/>
            <a:headEnd type="none" w="sm" len="sm"/>
            <a:tailEnd type="none" w="sm" len="sm"/>
          </a:ln>
        </p:spPr>
      </p:cxnSp>
      <p:sp>
        <p:nvSpPr>
          <p:cNvPr id="74" name="Google Shape;74;p39"/>
          <p:cNvSpPr txBox="1">
            <a:spLocks noGrp="1"/>
          </p:cNvSpPr>
          <p:nvPr>
            <p:ph type="title"/>
          </p:nvPr>
        </p:nvSpPr>
        <p:spPr>
          <a:xfrm>
            <a:off x="1" y="1196646"/>
            <a:ext cx="12191999" cy="610442"/>
          </a:xfrm>
          <a:prstGeom prst="rect">
            <a:avLst/>
          </a:prstGeom>
          <a:noFill/>
          <a:ln>
            <a:noFill/>
          </a:ln>
        </p:spPr>
        <p:txBody>
          <a:bodyPr spcFirstLastPara="1" wrap="square" lIns="104275" tIns="52125" rIns="104275" bIns="52125" anchor="ctr" anchorCtr="0">
            <a:noAutofit/>
          </a:bodyPr>
          <a:lstStyle>
            <a:lvl1pPr marR="0" lvl="0" algn="ctr" rtl="0">
              <a:lnSpc>
                <a:spcPct val="100000"/>
              </a:lnSpc>
              <a:spcBef>
                <a:spcPts val="0"/>
              </a:spcBef>
              <a:spcAft>
                <a:spcPts val="0"/>
              </a:spcAft>
              <a:buClr>
                <a:srgbClr val="002396"/>
              </a:buClr>
              <a:buSzPts val="3079"/>
              <a:buFont typeface="Arial"/>
              <a:buNone/>
              <a:defRPr sz="3079" b="1" i="0" u="none" strike="noStrike" cap="none">
                <a:solidFill>
                  <a:srgbClr val="0023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75" name="Google Shape;75;p39"/>
          <p:cNvCxnSpPr/>
          <p:nvPr/>
        </p:nvCxnSpPr>
        <p:spPr>
          <a:xfrm>
            <a:off x="8128002" y="1857964"/>
            <a:ext cx="4063999" cy="0"/>
          </a:xfrm>
          <a:prstGeom prst="straightConnector1">
            <a:avLst/>
          </a:prstGeom>
          <a:noFill/>
          <a:ln w="9525" cap="flat" cmpd="sng">
            <a:solidFill>
              <a:srgbClr val="00247D"/>
            </a:solidFill>
            <a:prstDash val="solid"/>
            <a:round/>
            <a:headEnd type="none" w="sm" len="sm"/>
            <a:tailEnd type="none" w="sm" len="sm"/>
          </a:ln>
        </p:spPr>
      </p:cxnSp>
      <p:sp>
        <p:nvSpPr>
          <p:cNvPr id="76" name="Google Shape;76;p39"/>
          <p:cNvSpPr txBox="1">
            <a:spLocks noGrp="1"/>
          </p:cNvSpPr>
          <p:nvPr>
            <p:ph type="body" idx="1"/>
          </p:nvPr>
        </p:nvSpPr>
        <p:spPr>
          <a:xfrm>
            <a:off x="7921269" y="1908839"/>
            <a:ext cx="4085126" cy="4364961"/>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cxnSp>
        <p:nvCxnSpPr>
          <p:cNvPr id="77" name="Google Shape;77;p39"/>
          <p:cNvCxnSpPr/>
          <p:nvPr/>
        </p:nvCxnSpPr>
        <p:spPr>
          <a:xfrm>
            <a:off x="4368801" y="6400224"/>
            <a:ext cx="7823200" cy="0"/>
          </a:xfrm>
          <a:prstGeom prst="straightConnector1">
            <a:avLst/>
          </a:prstGeom>
          <a:noFill/>
          <a:ln w="9525" cap="flat" cmpd="sng">
            <a:solidFill>
              <a:srgbClr val="00247D"/>
            </a:solidFill>
            <a:prstDash val="solid"/>
            <a:round/>
            <a:headEnd type="none" w="sm" len="sm"/>
            <a:tailEnd type="none" w="sm" len="sm"/>
          </a:ln>
        </p:spPr>
      </p:cxnSp>
      <p:sp>
        <p:nvSpPr>
          <p:cNvPr id="78" name="Google Shape;78;p39"/>
          <p:cNvSpPr/>
          <p:nvPr/>
        </p:nvSpPr>
        <p:spPr>
          <a:xfrm>
            <a:off x="11545009" y="6451575"/>
            <a:ext cx="656493" cy="254027"/>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79" name="Google Shape;79;p39"/>
          <p:cNvSpPr txBox="1"/>
          <p:nvPr/>
        </p:nvSpPr>
        <p:spPr>
          <a:xfrm>
            <a:off x="2575839" y="6415581"/>
            <a:ext cx="7040323" cy="442420"/>
          </a:xfrm>
          <a:prstGeom prst="rect">
            <a:avLst/>
          </a:prstGeom>
          <a:noFill/>
          <a:ln>
            <a:noFill/>
          </a:ln>
        </p:spPr>
        <p:txBody>
          <a:bodyPr spcFirstLastPara="1" wrap="square" lIns="118950" tIns="59475" rIns="118950" bIns="59475" anchor="b" anchorCtr="0">
            <a:noAutofit/>
          </a:bodyPr>
          <a:lstStyle/>
          <a:p>
            <a:pPr marL="0" marR="0" lvl="0" indent="0" algn="ctr" rtl="0">
              <a:lnSpc>
                <a:spcPct val="100000"/>
              </a:lnSpc>
              <a:spcBef>
                <a:spcPts val="0"/>
              </a:spcBef>
              <a:spcAft>
                <a:spcPts val="0"/>
              </a:spcAft>
              <a:buClr>
                <a:srgbClr val="323132"/>
              </a:buClr>
              <a:buSzPts val="2282"/>
              <a:buFont typeface="Arial"/>
              <a:buNone/>
            </a:pPr>
            <a:r>
              <a:rPr lang="en-US" sz="2282" b="1" i="0" u="none" strike="noStrike" cap="small">
                <a:solidFill>
                  <a:srgbClr val="323132"/>
                </a:solidFill>
                <a:latin typeface="Arial"/>
                <a:ea typeface="Arial"/>
                <a:cs typeface="Arial"/>
                <a:sym typeface="Arial"/>
              </a:rPr>
              <a:t>Skills for Employment Programme </a:t>
            </a:r>
            <a:r>
              <a:rPr lang="en-US" sz="1814" b="1" i="0" u="none" strike="noStrike" cap="none">
                <a:solidFill>
                  <a:schemeClr val="dk1"/>
                </a:solidFill>
                <a:latin typeface="Arial"/>
                <a:ea typeface="Arial"/>
                <a:cs typeface="Arial"/>
                <a:sym typeface="Arial"/>
              </a:rPr>
              <a:t>सीप</a:t>
            </a:r>
            <a:endParaRPr sz="1814" b="1" i="0" u="none" strike="noStrike" cap="small">
              <a:solidFill>
                <a:schemeClr val="dk1"/>
              </a:solidFill>
              <a:latin typeface="Arial"/>
              <a:ea typeface="Arial"/>
              <a:cs typeface="Arial"/>
              <a:sym typeface="Arial"/>
            </a:endParaRPr>
          </a:p>
        </p:txBody>
      </p:sp>
      <p:sp>
        <p:nvSpPr>
          <p:cNvPr id="80" name="Google Shape;80;p39"/>
          <p:cNvSpPr txBox="1"/>
          <p:nvPr/>
        </p:nvSpPr>
        <p:spPr>
          <a:xfrm>
            <a:off x="11582400" y="6400225"/>
            <a:ext cx="1625600" cy="313243"/>
          </a:xfrm>
          <a:prstGeom prst="rect">
            <a:avLst/>
          </a:prstGeom>
          <a:noFill/>
          <a:ln>
            <a:noFill/>
          </a:ln>
        </p:spPr>
        <p:txBody>
          <a:bodyPr spcFirstLastPara="1" wrap="square" lIns="118950" tIns="59475" rIns="118950" bIns="59475" anchor="t" anchorCtr="0">
            <a:spAutoFit/>
          </a:bodyPr>
          <a:lstStyle/>
          <a:p>
            <a:pPr marL="0" marR="0" lvl="0" indent="0" algn="l" rtl="0">
              <a:lnSpc>
                <a:spcPct val="100000"/>
              </a:lnSpc>
              <a:spcBef>
                <a:spcPts val="0"/>
              </a:spcBef>
              <a:spcAft>
                <a:spcPts val="0"/>
              </a:spcAft>
              <a:buClr>
                <a:srgbClr val="000000"/>
              </a:buClr>
              <a:buSzPts val="1255"/>
              <a:buFont typeface="Arial"/>
              <a:buNone/>
            </a:pPr>
            <a:fld id="{00000000-1234-1234-1234-123412341234}" type="slidenum">
              <a:rPr lang="en-US" sz="1255" b="0" i="0" u="none" strike="noStrike" cap="none">
                <a:solidFill>
                  <a:schemeClr val="lt1"/>
                </a:solidFill>
                <a:latin typeface="Arial"/>
                <a:ea typeface="Arial"/>
                <a:cs typeface="Arial"/>
                <a:sym typeface="Arial"/>
              </a:rPr>
              <a:t>‹#›</a:t>
            </a:fld>
            <a:endParaRPr sz="1255" b="0" i="0" u="none" strike="noStrike" cap="none">
              <a:solidFill>
                <a:schemeClr val="lt1"/>
              </a:solidFill>
              <a:latin typeface="Arial"/>
              <a:ea typeface="Arial"/>
              <a:cs typeface="Arial"/>
              <a:sym typeface="Arial"/>
            </a:endParaRPr>
          </a:p>
        </p:txBody>
      </p:sp>
      <p:pic>
        <p:nvPicPr>
          <p:cNvPr id="81" name="Google Shape;81;p39"/>
          <p:cNvPicPr preferRelativeResize="0"/>
          <p:nvPr/>
        </p:nvPicPr>
        <p:blipFill rotWithShape="1">
          <a:blip r:embed="rId2">
            <a:alphaModFix/>
          </a:blip>
          <a:srcRect r="7822" b="21253"/>
          <a:stretch/>
        </p:blipFill>
        <p:spPr>
          <a:xfrm>
            <a:off x="0" y="1"/>
            <a:ext cx="3981289" cy="1148758"/>
          </a:xfrm>
          <a:prstGeom prst="rect">
            <a:avLst/>
          </a:prstGeom>
          <a:noFill/>
          <a:ln>
            <a:noFill/>
          </a:ln>
        </p:spPr>
      </p:pic>
      <p:pic>
        <p:nvPicPr>
          <p:cNvPr id="82" name="Google Shape;82;p39"/>
          <p:cNvPicPr preferRelativeResize="0"/>
          <p:nvPr/>
        </p:nvPicPr>
        <p:blipFill rotWithShape="1">
          <a:blip r:embed="rId3">
            <a:alphaModFix/>
          </a:blip>
          <a:srcRect l="1144" b="21152"/>
          <a:stretch/>
        </p:blipFill>
        <p:spPr>
          <a:xfrm>
            <a:off x="7957764" y="1"/>
            <a:ext cx="4234236" cy="114875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w Text 1:2 wider">
  <p:cSld name="Photo w Text 1:2 wider">
    <p:spTree>
      <p:nvGrpSpPr>
        <p:cNvPr id="1" name="Shape 83"/>
        <p:cNvGrpSpPr/>
        <p:nvPr/>
      </p:nvGrpSpPr>
      <p:grpSpPr>
        <a:xfrm>
          <a:off x="0" y="0"/>
          <a:ext cx="0" cy="0"/>
          <a:chOff x="0" y="0"/>
          <a:chExt cx="0" cy="0"/>
        </a:xfrm>
      </p:grpSpPr>
      <p:sp>
        <p:nvSpPr>
          <p:cNvPr id="84" name="Google Shape;84;p40"/>
          <p:cNvSpPr>
            <a:spLocks noGrp="1"/>
          </p:cNvSpPr>
          <p:nvPr>
            <p:ph type="pic" idx="2"/>
          </p:nvPr>
        </p:nvSpPr>
        <p:spPr>
          <a:xfrm>
            <a:off x="-14646" y="2358821"/>
            <a:ext cx="4180247" cy="3972305"/>
          </a:xfrm>
          <a:prstGeom prst="rect">
            <a:avLst/>
          </a:prstGeom>
          <a:noFill/>
          <a:ln>
            <a:noFill/>
          </a:ln>
        </p:spPr>
      </p:sp>
      <p:sp>
        <p:nvSpPr>
          <p:cNvPr id="85" name="Google Shape;85;p40"/>
          <p:cNvSpPr txBox="1">
            <a:spLocks noGrp="1"/>
          </p:cNvSpPr>
          <p:nvPr>
            <p:ph type="title"/>
          </p:nvPr>
        </p:nvSpPr>
        <p:spPr>
          <a:xfrm>
            <a:off x="609600" y="1262094"/>
            <a:ext cx="10972800" cy="577647"/>
          </a:xfrm>
          <a:prstGeom prst="rect">
            <a:avLst/>
          </a:prstGeom>
          <a:noFill/>
          <a:ln>
            <a:noFill/>
          </a:ln>
        </p:spPr>
        <p:txBody>
          <a:bodyPr spcFirstLastPara="1" wrap="square" lIns="104275" tIns="52125" rIns="104275" bIns="52125" anchor="b" anchorCtr="0">
            <a:noAutofit/>
          </a:bodyPr>
          <a:lstStyle>
            <a:lvl1pPr marR="0" lvl="0" algn="r" rtl="1">
              <a:lnSpc>
                <a:spcPct val="100000"/>
              </a:lnSpc>
              <a:spcBef>
                <a:spcPts val="0"/>
              </a:spcBef>
              <a:spcAft>
                <a:spcPts val="0"/>
              </a:spcAft>
              <a:buClr>
                <a:srgbClr val="002396"/>
              </a:buClr>
              <a:buSzPts val="3079"/>
              <a:buFont typeface="Arial"/>
              <a:buNone/>
              <a:defRPr sz="3079" b="1" i="0" u="none" strike="noStrike" cap="none">
                <a:solidFill>
                  <a:srgbClr val="0023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86" name="Google Shape;86;p40"/>
          <p:cNvCxnSpPr/>
          <p:nvPr/>
        </p:nvCxnSpPr>
        <p:spPr>
          <a:xfrm>
            <a:off x="4470400" y="2254330"/>
            <a:ext cx="7721600" cy="0"/>
          </a:xfrm>
          <a:prstGeom prst="straightConnector1">
            <a:avLst/>
          </a:prstGeom>
          <a:noFill/>
          <a:ln w="9525" cap="flat" cmpd="sng">
            <a:solidFill>
              <a:srgbClr val="00247D"/>
            </a:solidFill>
            <a:prstDash val="solid"/>
            <a:round/>
            <a:headEnd type="none" w="sm" len="sm"/>
            <a:tailEnd type="none" w="sm" len="sm"/>
          </a:ln>
        </p:spPr>
      </p:cxnSp>
      <p:sp>
        <p:nvSpPr>
          <p:cNvPr id="87" name="Google Shape;87;p40"/>
          <p:cNvSpPr txBox="1">
            <a:spLocks noGrp="1"/>
          </p:cNvSpPr>
          <p:nvPr>
            <p:ph type="body" idx="1"/>
          </p:nvPr>
        </p:nvSpPr>
        <p:spPr>
          <a:xfrm>
            <a:off x="609600" y="1843697"/>
            <a:ext cx="10972800" cy="410633"/>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79"/>
              </a:spcBef>
              <a:spcAft>
                <a:spcPts val="0"/>
              </a:spcAft>
              <a:buClr>
                <a:srgbClr val="262626"/>
              </a:buClr>
              <a:buSzPts val="2395"/>
              <a:buFont typeface="Arial"/>
              <a:buNone/>
              <a:defRPr sz="2395" b="0" i="0" u="none" strike="noStrike" cap="none">
                <a:solidFill>
                  <a:srgbClr val="262626"/>
                </a:solidFill>
                <a:latin typeface="Arial"/>
                <a:ea typeface="Arial"/>
                <a:cs typeface="Arial"/>
                <a:sym typeface="Arial"/>
              </a:defRPr>
            </a:lvl1pPr>
            <a:lvl2pPr marL="914400" marR="0" lvl="1"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2pPr>
            <a:lvl3pPr marL="1371600" marR="0" lvl="2" indent="-228600" algn="l" rtl="0">
              <a:lnSpc>
                <a:spcPct val="100000"/>
              </a:lnSpc>
              <a:spcBef>
                <a:spcPts val="411"/>
              </a:spcBef>
              <a:spcAft>
                <a:spcPts val="0"/>
              </a:spcAft>
              <a:buClr>
                <a:schemeClr val="dk1"/>
              </a:buClr>
              <a:buSzPts val="2053"/>
              <a:buFont typeface="Arial"/>
              <a:buNone/>
              <a:defRPr sz="2053" b="0" i="0" u="none" strike="noStrike" cap="none">
                <a:solidFill>
                  <a:schemeClr val="dk1"/>
                </a:solidFill>
                <a:latin typeface="Arial"/>
                <a:ea typeface="Arial"/>
                <a:cs typeface="Arial"/>
                <a:sym typeface="Arial"/>
              </a:defRPr>
            </a:lvl3pPr>
            <a:lvl4pPr marL="1828800" marR="0" lvl="3"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4pPr>
            <a:lvl5pPr marL="2286000" marR="0" lvl="4" indent="-228600" algn="l" rtl="0">
              <a:lnSpc>
                <a:spcPct val="100000"/>
              </a:lnSpc>
              <a:spcBef>
                <a:spcPts val="365"/>
              </a:spcBef>
              <a:spcAft>
                <a:spcPts val="0"/>
              </a:spcAft>
              <a:buClr>
                <a:schemeClr val="dk1"/>
              </a:buClr>
              <a:buSzPts val="1824"/>
              <a:buFont typeface="Arial"/>
              <a:buNone/>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sp>
        <p:nvSpPr>
          <p:cNvPr id="88" name="Google Shape;88;p40"/>
          <p:cNvSpPr txBox="1">
            <a:spLocks noGrp="1"/>
          </p:cNvSpPr>
          <p:nvPr>
            <p:ph type="body" idx="3"/>
          </p:nvPr>
        </p:nvSpPr>
        <p:spPr>
          <a:xfrm>
            <a:off x="4470400" y="2358821"/>
            <a:ext cx="7112000" cy="3972303"/>
          </a:xfrm>
          <a:prstGeom prst="rect">
            <a:avLst/>
          </a:prstGeom>
          <a:noFill/>
          <a:ln>
            <a:noFill/>
          </a:ln>
        </p:spPr>
        <p:txBody>
          <a:bodyPr spcFirstLastPara="1" wrap="square" lIns="104275" tIns="52125" rIns="104275" bIns="52125" anchor="t" anchorCtr="0">
            <a:noAutofit/>
          </a:bodyPr>
          <a:lstStyle>
            <a:lvl1pPr marL="457200" marR="0" lvl="0" indent="-228600" algn="l" rtl="0">
              <a:lnSpc>
                <a:spcPct val="100000"/>
              </a:lnSpc>
              <a:spcBef>
                <a:spcPts val="411"/>
              </a:spcBef>
              <a:spcAft>
                <a:spcPts val="0"/>
              </a:spcAft>
              <a:buClr>
                <a:srgbClr val="262626"/>
              </a:buClr>
              <a:buSzPts val="2053"/>
              <a:buFont typeface="Arial"/>
              <a:buNone/>
              <a:defRPr sz="2053" b="0" i="0" u="none" strike="noStrike" cap="none">
                <a:solidFill>
                  <a:srgbClr val="262626"/>
                </a:solidFill>
                <a:latin typeface="Arial"/>
                <a:ea typeface="Arial"/>
                <a:cs typeface="Arial"/>
                <a:sym typeface="Arial"/>
              </a:defRPr>
            </a:lvl1pPr>
            <a:lvl2pPr marL="914400" marR="0" lvl="1" indent="-358965" algn="l" rtl="0">
              <a:lnSpc>
                <a:spcPct val="100000"/>
              </a:lnSpc>
              <a:spcBef>
                <a:spcPts val="411"/>
              </a:spcBef>
              <a:spcAft>
                <a:spcPts val="0"/>
              </a:spcAft>
              <a:buClr>
                <a:srgbClr val="262626"/>
              </a:buClr>
              <a:buSzPts val="2053"/>
              <a:buFont typeface="Arial"/>
              <a:buChar char="•"/>
              <a:defRPr sz="2053" b="0" i="0" u="none" strike="noStrike" cap="none">
                <a:solidFill>
                  <a:srgbClr val="262626"/>
                </a:solidFill>
                <a:latin typeface="Arial"/>
                <a:ea typeface="Arial"/>
                <a:cs typeface="Arial"/>
                <a:sym typeface="Arial"/>
              </a:defRPr>
            </a:lvl2pPr>
            <a:lvl3pPr marL="1371600" marR="0" lvl="2" indent="-358965" algn="l" rtl="0">
              <a:lnSpc>
                <a:spcPct val="100000"/>
              </a:lnSpc>
              <a:spcBef>
                <a:spcPts val="411"/>
              </a:spcBef>
              <a:spcAft>
                <a:spcPts val="0"/>
              </a:spcAft>
              <a:buClr>
                <a:schemeClr val="dk1"/>
              </a:buClr>
              <a:buSzPts val="2053"/>
              <a:buFont typeface="Arial"/>
              <a:buChar char="-"/>
              <a:defRPr sz="2053" b="0" i="0" u="none" strike="noStrike" cap="none">
                <a:solidFill>
                  <a:schemeClr val="dk1"/>
                </a:solidFill>
                <a:latin typeface="Arial"/>
                <a:ea typeface="Arial"/>
                <a:cs typeface="Arial"/>
                <a:sym typeface="Arial"/>
              </a:defRPr>
            </a:lvl3pPr>
            <a:lvl4pPr marL="1828800" marR="0" lvl="3" indent="-344424"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4pPr>
            <a:lvl5pPr marL="2286000" marR="0" lvl="4" indent="-344423" algn="l" rtl="0">
              <a:lnSpc>
                <a:spcPct val="100000"/>
              </a:lnSpc>
              <a:spcBef>
                <a:spcPts val="365"/>
              </a:spcBef>
              <a:spcAft>
                <a:spcPts val="0"/>
              </a:spcAft>
              <a:buClr>
                <a:schemeClr val="dk1"/>
              </a:buClr>
              <a:buSzPts val="1824"/>
              <a:buFont typeface="Arial"/>
              <a:buChar char="-"/>
              <a:defRPr sz="1824" b="0" i="0" u="none" strike="noStrike" cap="none">
                <a:solidFill>
                  <a:schemeClr val="dk1"/>
                </a:solidFill>
                <a:latin typeface="Arial"/>
                <a:ea typeface="Arial"/>
                <a:cs typeface="Arial"/>
                <a:sym typeface="Arial"/>
              </a:defRPr>
            </a:lvl5pPr>
            <a:lvl6pPr marL="2743200" marR="0" lvl="5"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6pPr>
            <a:lvl7pPr marL="3200400" marR="0" lvl="6"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7pPr>
            <a:lvl8pPr marL="3657600" marR="0" lvl="7"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8pPr>
            <a:lvl9pPr marL="4114800" marR="0" lvl="8" indent="-395160" algn="l" rtl="0">
              <a:lnSpc>
                <a:spcPct val="100000"/>
              </a:lnSpc>
              <a:spcBef>
                <a:spcPts val="525"/>
              </a:spcBef>
              <a:spcAft>
                <a:spcPts val="0"/>
              </a:spcAft>
              <a:buClr>
                <a:schemeClr val="dk1"/>
              </a:buClr>
              <a:buSzPts val="2623"/>
              <a:buFont typeface="Arial"/>
              <a:buChar char="•"/>
              <a:defRPr sz="2623" b="0" i="0" u="none" strike="noStrike" cap="none">
                <a:solidFill>
                  <a:schemeClr val="dk1"/>
                </a:solidFill>
                <a:latin typeface="Arial"/>
                <a:ea typeface="Arial"/>
                <a:cs typeface="Arial"/>
                <a:sym typeface="Arial"/>
              </a:defRPr>
            </a:lvl9pPr>
          </a:lstStyle>
          <a:p>
            <a:endParaRPr/>
          </a:p>
        </p:txBody>
      </p:sp>
      <p:cxnSp>
        <p:nvCxnSpPr>
          <p:cNvPr id="89" name="Google Shape;89;p40"/>
          <p:cNvCxnSpPr/>
          <p:nvPr/>
        </p:nvCxnSpPr>
        <p:spPr>
          <a:xfrm>
            <a:off x="0" y="1217856"/>
            <a:ext cx="9347200" cy="0"/>
          </a:xfrm>
          <a:prstGeom prst="straightConnector1">
            <a:avLst/>
          </a:prstGeom>
          <a:noFill/>
          <a:ln w="38100" cap="flat" cmpd="sng">
            <a:solidFill>
              <a:srgbClr val="00247D"/>
            </a:solidFill>
            <a:prstDash val="solid"/>
            <a:round/>
            <a:headEnd type="none" w="sm" len="sm"/>
            <a:tailEnd type="none" w="sm" len="sm"/>
          </a:ln>
        </p:spPr>
      </p:cxnSp>
      <p:cxnSp>
        <p:nvCxnSpPr>
          <p:cNvPr id="90" name="Google Shape;90;p40"/>
          <p:cNvCxnSpPr/>
          <p:nvPr/>
        </p:nvCxnSpPr>
        <p:spPr>
          <a:xfrm>
            <a:off x="4368801" y="6400224"/>
            <a:ext cx="7823200" cy="0"/>
          </a:xfrm>
          <a:prstGeom prst="straightConnector1">
            <a:avLst/>
          </a:prstGeom>
          <a:noFill/>
          <a:ln w="9525" cap="flat" cmpd="sng">
            <a:solidFill>
              <a:srgbClr val="00247D"/>
            </a:solidFill>
            <a:prstDash val="solid"/>
            <a:round/>
            <a:headEnd type="none" w="sm" len="sm"/>
            <a:tailEnd type="none" w="sm" len="sm"/>
          </a:ln>
        </p:spPr>
      </p:cxnSp>
      <p:sp>
        <p:nvSpPr>
          <p:cNvPr id="91" name="Google Shape;91;p40"/>
          <p:cNvSpPr/>
          <p:nvPr/>
        </p:nvSpPr>
        <p:spPr>
          <a:xfrm>
            <a:off x="11545009" y="6451575"/>
            <a:ext cx="656493" cy="254027"/>
          </a:xfrm>
          <a:prstGeom prst="rect">
            <a:avLst/>
          </a:prstGeom>
          <a:solidFill>
            <a:srgbClr val="00247D"/>
          </a:solidFill>
          <a:ln>
            <a:noFill/>
          </a:ln>
        </p:spPr>
        <p:txBody>
          <a:bodyPr spcFirstLastPara="1" wrap="square" lIns="118950" tIns="59475" rIns="118950" bIns="59475" anchor="ctr" anchorCtr="0">
            <a:noAutofit/>
          </a:bodyPr>
          <a:lstStyle/>
          <a:p>
            <a:pPr marL="0" marR="0" lvl="0" indent="0" algn="ctr" rtl="0">
              <a:lnSpc>
                <a:spcPct val="100000"/>
              </a:lnSpc>
              <a:spcBef>
                <a:spcPts val="0"/>
              </a:spcBef>
              <a:spcAft>
                <a:spcPts val="0"/>
              </a:spcAft>
              <a:buClr>
                <a:srgbClr val="000000"/>
              </a:buClr>
              <a:buSzPts val="2395"/>
              <a:buFont typeface="Arial"/>
              <a:buNone/>
            </a:pPr>
            <a:endParaRPr sz="2395" b="0" i="0" u="none" strike="noStrike" cap="none">
              <a:solidFill>
                <a:schemeClr val="lt1"/>
              </a:solidFill>
              <a:latin typeface="Arial"/>
              <a:ea typeface="Arial"/>
              <a:cs typeface="Arial"/>
              <a:sym typeface="Arial"/>
            </a:endParaRPr>
          </a:p>
        </p:txBody>
      </p:sp>
      <p:sp>
        <p:nvSpPr>
          <p:cNvPr id="92" name="Google Shape;92;p40"/>
          <p:cNvSpPr txBox="1"/>
          <p:nvPr/>
        </p:nvSpPr>
        <p:spPr>
          <a:xfrm>
            <a:off x="2575839" y="6415581"/>
            <a:ext cx="7040323" cy="442420"/>
          </a:xfrm>
          <a:prstGeom prst="rect">
            <a:avLst/>
          </a:prstGeom>
          <a:noFill/>
          <a:ln>
            <a:noFill/>
          </a:ln>
        </p:spPr>
        <p:txBody>
          <a:bodyPr spcFirstLastPara="1" wrap="square" lIns="118950" tIns="59475" rIns="118950" bIns="59475" anchor="b" anchorCtr="0">
            <a:noAutofit/>
          </a:bodyPr>
          <a:lstStyle/>
          <a:p>
            <a:pPr marL="0" marR="0" lvl="0" indent="0" algn="ctr" rtl="0">
              <a:lnSpc>
                <a:spcPct val="100000"/>
              </a:lnSpc>
              <a:spcBef>
                <a:spcPts val="0"/>
              </a:spcBef>
              <a:spcAft>
                <a:spcPts val="0"/>
              </a:spcAft>
              <a:buClr>
                <a:srgbClr val="323132"/>
              </a:buClr>
              <a:buSzPts val="2282"/>
              <a:buFont typeface="Arial"/>
              <a:buNone/>
            </a:pPr>
            <a:r>
              <a:rPr lang="en-US" sz="2282" b="1" i="0" u="none" strike="noStrike" cap="small">
                <a:solidFill>
                  <a:srgbClr val="323132"/>
                </a:solidFill>
                <a:latin typeface="Arial"/>
                <a:ea typeface="Arial"/>
                <a:cs typeface="Arial"/>
                <a:sym typeface="Arial"/>
              </a:rPr>
              <a:t>Skills for Employment Programme </a:t>
            </a:r>
            <a:r>
              <a:rPr lang="en-US" sz="1814" b="1" i="0" u="none" strike="noStrike" cap="none">
                <a:solidFill>
                  <a:schemeClr val="dk1"/>
                </a:solidFill>
                <a:latin typeface="Arial"/>
                <a:ea typeface="Arial"/>
                <a:cs typeface="Arial"/>
                <a:sym typeface="Arial"/>
              </a:rPr>
              <a:t>सीप</a:t>
            </a:r>
            <a:endParaRPr sz="1814" b="1" i="0" u="none" strike="noStrike" cap="small">
              <a:solidFill>
                <a:schemeClr val="dk1"/>
              </a:solidFill>
              <a:latin typeface="Arial"/>
              <a:ea typeface="Arial"/>
              <a:cs typeface="Arial"/>
              <a:sym typeface="Arial"/>
            </a:endParaRPr>
          </a:p>
        </p:txBody>
      </p:sp>
      <p:sp>
        <p:nvSpPr>
          <p:cNvPr id="93" name="Google Shape;93;p40"/>
          <p:cNvSpPr txBox="1"/>
          <p:nvPr/>
        </p:nvSpPr>
        <p:spPr>
          <a:xfrm>
            <a:off x="11582400" y="6400225"/>
            <a:ext cx="1625600" cy="313243"/>
          </a:xfrm>
          <a:prstGeom prst="rect">
            <a:avLst/>
          </a:prstGeom>
          <a:noFill/>
          <a:ln>
            <a:noFill/>
          </a:ln>
        </p:spPr>
        <p:txBody>
          <a:bodyPr spcFirstLastPara="1" wrap="square" lIns="118950" tIns="59475" rIns="118950" bIns="59475" anchor="t" anchorCtr="0">
            <a:spAutoFit/>
          </a:bodyPr>
          <a:lstStyle/>
          <a:p>
            <a:pPr marL="0" marR="0" lvl="0" indent="0" algn="l" rtl="0">
              <a:lnSpc>
                <a:spcPct val="100000"/>
              </a:lnSpc>
              <a:spcBef>
                <a:spcPts val="0"/>
              </a:spcBef>
              <a:spcAft>
                <a:spcPts val="0"/>
              </a:spcAft>
              <a:buClr>
                <a:srgbClr val="000000"/>
              </a:buClr>
              <a:buSzPts val="1255"/>
              <a:buFont typeface="Arial"/>
              <a:buNone/>
            </a:pPr>
            <a:fld id="{00000000-1234-1234-1234-123412341234}" type="slidenum">
              <a:rPr lang="en-US" sz="1255" b="0" i="0" u="none" strike="noStrike" cap="none">
                <a:solidFill>
                  <a:schemeClr val="lt1"/>
                </a:solidFill>
                <a:latin typeface="Arial"/>
                <a:ea typeface="Arial"/>
                <a:cs typeface="Arial"/>
                <a:sym typeface="Arial"/>
              </a:rPr>
              <a:t>‹#›</a:t>
            </a:fld>
            <a:endParaRPr sz="1255" b="0" i="0" u="none" strike="noStrike" cap="none">
              <a:solidFill>
                <a:schemeClr val="lt1"/>
              </a:solidFill>
              <a:latin typeface="Arial"/>
              <a:ea typeface="Arial"/>
              <a:cs typeface="Arial"/>
              <a:sym typeface="Arial"/>
            </a:endParaRPr>
          </a:p>
        </p:txBody>
      </p:sp>
      <p:pic>
        <p:nvPicPr>
          <p:cNvPr id="94" name="Google Shape;94;p40"/>
          <p:cNvPicPr preferRelativeResize="0"/>
          <p:nvPr/>
        </p:nvPicPr>
        <p:blipFill rotWithShape="1">
          <a:blip r:embed="rId2">
            <a:alphaModFix/>
          </a:blip>
          <a:srcRect r="7822" b="21253"/>
          <a:stretch/>
        </p:blipFill>
        <p:spPr>
          <a:xfrm>
            <a:off x="0" y="1"/>
            <a:ext cx="3981289" cy="1148758"/>
          </a:xfrm>
          <a:prstGeom prst="rect">
            <a:avLst/>
          </a:prstGeom>
          <a:noFill/>
          <a:ln>
            <a:noFill/>
          </a:ln>
        </p:spPr>
      </p:pic>
      <p:pic>
        <p:nvPicPr>
          <p:cNvPr id="95" name="Google Shape;95;p40"/>
          <p:cNvPicPr preferRelativeResize="0"/>
          <p:nvPr/>
        </p:nvPicPr>
        <p:blipFill rotWithShape="1">
          <a:blip r:embed="rId3">
            <a:alphaModFix/>
          </a:blip>
          <a:srcRect l="1144" b="21152"/>
          <a:stretch/>
        </p:blipFill>
        <p:spPr>
          <a:xfrm>
            <a:off x="7957764" y="1"/>
            <a:ext cx="4234236" cy="114875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6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1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hyperlink" Target="http://www.linkedin.com/company/ukaid-skillsforemploymen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www.seepnepal.com/" TargetMode="External"/><Relationship Id="rId5" Type="http://schemas.openxmlformats.org/officeDocument/2006/relationships/hyperlink" Target="mailto:stuti.basnyet@seepnepal.com" TargetMode="External"/><Relationship Id="rId4" Type="http://schemas.openxmlformats.org/officeDocument/2006/relationships/hyperlink" Target="mailto:baljit.vohra@seepnepa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
          <p:cNvSpPr txBox="1">
            <a:spLocks noGrp="1"/>
          </p:cNvSpPr>
          <p:nvPr>
            <p:ph type="ctrTitle"/>
          </p:nvPr>
        </p:nvSpPr>
        <p:spPr>
          <a:xfrm>
            <a:off x="123825" y="1316561"/>
            <a:ext cx="6362700" cy="2525013"/>
          </a:xfrm>
          <a:prstGeom prst="rect">
            <a:avLst/>
          </a:prstGeom>
          <a:noFill/>
          <a:ln>
            <a:noFill/>
          </a:ln>
        </p:spPr>
        <p:txBody>
          <a:bodyPr spcFirstLastPara="1" wrap="square" lIns="94550" tIns="47250" rIns="94550" bIns="47250" anchor="b" anchorCtr="0">
            <a:noAutofit/>
          </a:bodyPr>
          <a:lstStyle/>
          <a:p>
            <a:pPr marL="0" lvl="0" indent="0" algn="ctr" rtl="0">
              <a:lnSpc>
                <a:spcPct val="100000"/>
              </a:lnSpc>
              <a:spcBef>
                <a:spcPts val="0"/>
              </a:spcBef>
              <a:spcAft>
                <a:spcPts val="0"/>
              </a:spcAft>
              <a:buClr>
                <a:srgbClr val="002487"/>
              </a:buClr>
              <a:buSzPts val="2800"/>
              <a:buFont typeface="Gill Sans"/>
              <a:buNone/>
            </a:pPr>
            <a:r>
              <a:rPr lang="en-US" sz="3200">
                <a:solidFill>
                  <a:srgbClr val="002487"/>
                </a:solidFill>
                <a:latin typeface="Gill Sans"/>
                <a:ea typeface="Gill Sans"/>
                <a:cs typeface="Gill Sans"/>
                <a:sym typeface="Gill Sans"/>
              </a:rPr>
              <a:t>UKaid</a:t>
            </a:r>
            <a:br>
              <a:rPr lang="en-US" sz="3200">
                <a:latin typeface="Gill Sans"/>
                <a:ea typeface="Gill Sans"/>
                <a:cs typeface="Gill Sans"/>
                <a:sym typeface="Gill Sans"/>
              </a:rPr>
            </a:br>
            <a:r>
              <a:rPr lang="en-US" sz="3200">
                <a:solidFill>
                  <a:srgbClr val="002487"/>
                </a:solidFill>
                <a:latin typeface="Gill Sans"/>
                <a:ea typeface="Gill Sans"/>
                <a:cs typeface="Gill Sans"/>
                <a:sym typeface="Gill Sans"/>
              </a:rPr>
              <a:t>Skills for Employment Programme (</a:t>
            </a:r>
            <a:r>
              <a:rPr lang="en-US" sz="2800">
                <a:solidFill>
                  <a:srgbClr val="002487"/>
                </a:solidFill>
                <a:latin typeface="Gill Sans"/>
                <a:ea typeface="Gill Sans"/>
                <a:cs typeface="Gill Sans"/>
                <a:sym typeface="Gill Sans"/>
              </a:rPr>
              <a:t>सीप</a:t>
            </a:r>
            <a:r>
              <a:rPr lang="en-US" sz="3200">
                <a:solidFill>
                  <a:srgbClr val="002487"/>
                </a:solidFill>
                <a:latin typeface="Gill Sans"/>
                <a:ea typeface="Gill Sans"/>
                <a:cs typeface="Gill Sans"/>
                <a:sym typeface="Gill Sans"/>
              </a:rPr>
              <a:t>)</a:t>
            </a:r>
            <a:br>
              <a:rPr lang="en-US" sz="3200">
                <a:solidFill>
                  <a:srgbClr val="002487"/>
                </a:solidFill>
                <a:latin typeface="Gill Sans"/>
                <a:ea typeface="Gill Sans"/>
                <a:cs typeface="Gill Sans"/>
                <a:sym typeface="Gill Sans"/>
              </a:rPr>
            </a:br>
            <a:endParaRPr sz="3200" b="0">
              <a:solidFill>
                <a:srgbClr val="002487"/>
              </a:solidFill>
              <a:latin typeface="Gill Sans"/>
              <a:ea typeface="Gill Sans"/>
              <a:cs typeface="Gill Sans"/>
              <a:sym typeface="Gill Sans"/>
            </a:endParaRPr>
          </a:p>
        </p:txBody>
      </p:sp>
      <p:sp>
        <p:nvSpPr>
          <p:cNvPr id="165" name="Google Shape;165;p1"/>
          <p:cNvSpPr txBox="1">
            <a:spLocks noGrp="1"/>
          </p:cNvSpPr>
          <p:nvPr>
            <p:ph type="subTitle" idx="1"/>
          </p:nvPr>
        </p:nvSpPr>
        <p:spPr>
          <a:xfrm>
            <a:off x="561040" y="3542413"/>
            <a:ext cx="4782485" cy="1999026"/>
          </a:xfrm>
          <a:prstGeom prst="rect">
            <a:avLst/>
          </a:prstGeom>
          <a:noFill/>
          <a:ln>
            <a:noFill/>
          </a:ln>
        </p:spPr>
        <p:txBody>
          <a:bodyPr spcFirstLastPara="1" wrap="square" lIns="94550" tIns="47250" rIns="94550" bIns="47250" anchor="t" anchorCtr="0">
            <a:noAutofit/>
          </a:bodyPr>
          <a:lstStyle/>
          <a:p>
            <a:pPr marL="0" lvl="0" indent="0" algn="ctr" rtl="0">
              <a:lnSpc>
                <a:spcPct val="100000"/>
              </a:lnSpc>
              <a:spcBef>
                <a:spcPts val="580"/>
              </a:spcBef>
              <a:spcAft>
                <a:spcPts val="0"/>
              </a:spcAft>
              <a:buClr>
                <a:srgbClr val="002487"/>
              </a:buClr>
              <a:buSzPts val="2400"/>
              <a:buNone/>
            </a:pPr>
            <a:endParaRPr sz="2176" dirty="0">
              <a:solidFill>
                <a:schemeClr val="dk1"/>
              </a:solidFill>
              <a:latin typeface="Gill Sans"/>
              <a:ea typeface="Gill Sans"/>
              <a:cs typeface="Gill Sans"/>
              <a:sym typeface="Gill Sans"/>
            </a:endParaRPr>
          </a:p>
          <a:p>
            <a:pPr marL="0" lvl="0" indent="0" algn="ctr" rtl="0">
              <a:lnSpc>
                <a:spcPct val="100000"/>
              </a:lnSpc>
              <a:spcBef>
                <a:spcPts val="580"/>
              </a:spcBef>
              <a:spcAft>
                <a:spcPts val="0"/>
              </a:spcAft>
              <a:buClr>
                <a:srgbClr val="002487"/>
              </a:buClr>
              <a:buSzPts val="2400"/>
              <a:buNone/>
            </a:pPr>
            <a:r>
              <a:rPr lang="en-US" sz="2176" b="1" dirty="0">
                <a:solidFill>
                  <a:schemeClr val="dk1"/>
                </a:solidFill>
                <a:latin typeface="Gill Sans"/>
                <a:ea typeface="Gill Sans"/>
                <a:cs typeface="Gill Sans"/>
                <a:sym typeface="Gill Sans"/>
              </a:rPr>
              <a:t>Catalyzing Industry-Aligned Gender Equality and Social Inclusion (GESI)</a:t>
            </a:r>
            <a:endParaRPr dirty="0"/>
          </a:p>
          <a:p>
            <a:pPr marL="0" lvl="0" indent="0" algn="ctr" rtl="0">
              <a:lnSpc>
                <a:spcPct val="100000"/>
              </a:lnSpc>
              <a:spcBef>
                <a:spcPts val="580"/>
              </a:spcBef>
              <a:spcAft>
                <a:spcPts val="0"/>
              </a:spcAft>
              <a:buClr>
                <a:srgbClr val="002487"/>
              </a:buClr>
              <a:buSzPts val="2400"/>
              <a:buNone/>
            </a:pPr>
            <a:endParaRPr lang="en-US" sz="2176" b="1">
              <a:solidFill>
                <a:schemeClr val="tx1">
                  <a:lumMod val="75000"/>
                  <a:lumOff val="25000"/>
                </a:schemeClr>
              </a:solidFill>
              <a:latin typeface="Gill Sans"/>
              <a:ea typeface="Gill Sans"/>
              <a:cs typeface="Gill Sans"/>
              <a:sym typeface="Gill Sans"/>
            </a:endParaRPr>
          </a:p>
          <a:p>
            <a:pPr marL="0" lvl="0" indent="0" algn="ctr" rtl="0">
              <a:lnSpc>
                <a:spcPct val="100000"/>
              </a:lnSpc>
              <a:spcBef>
                <a:spcPts val="580"/>
              </a:spcBef>
              <a:spcAft>
                <a:spcPts val="0"/>
              </a:spcAft>
              <a:buClr>
                <a:srgbClr val="002487"/>
              </a:buClr>
              <a:buSzPts val="2400"/>
              <a:buNone/>
            </a:pPr>
            <a:r>
              <a:rPr lang="en-US" sz="2176" b="1">
                <a:solidFill>
                  <a:schemeClr val="tx1">
                    <a:lumMod val="75000"/>
                    <a:lumOff val="25000"/>
                  </a:schemeClr>
                </a:solidFill>
                <a:latin typeface="Gill Sans"/>
                <a:ea typeface="Gill Sans"/>
                <a:cs typeface="Gill Sans"/>
                <a:sym typeface="Gill Sans"/>
              </a:rPr>
              <a:t>December </a:t>
            </a:r>
            <a:r>
              <a:rPr lang="en-US" sz="2176" b="1" dirty="0">
                <a:solidFill>
                  <a:schemeClr val="tx1">
                    <a:lumMod val="75000"/>
                    <a:lumOff val="25000"/>
                  </a:schemeClr>
                </a:solidFill>
                <a:latin typeface="Gill Sans"/>
                <a:ea typeface="Gill Sans"/>
                <a:cs typeface="Gill Sans"/>
                <a:sym typeface="Gill Sans"/>
              </a:rPr>
              <a:t>2021</a:t>
            </a:r>
            <a:endParaRPr b="1" dirty="0">
              <a:solidFill>
                <a:schemeClr val="tx1">
                  <a:lumMod val="75000"/>
                  <a:lumOff val="25000"/>
                </a:schemeClr>
              </a:solidFill>
              <a:latin typeface="Gill Sans"/>
              <a:ea typeface="Gill Sans"/>
              <a:cs typeface="Gill Sans"/>
              <a:sym typeface="Gill Sans"/>
            </a:endParaRPr>
          </a:p>
          <a:p>
            <a:pPr marL="0" lvl="0" indent="0" algn="l" rtl="0">
              <a:lnSpc>
                <a:spcPct val="100000"/>
              </a:lnSpc>
              <a:spcBef>
                <a:spcPts val="508"/>
              </a:spcBef>
              <a:spcAft>
                <a:spcPts val="0"/>
              </a:spcAft>
              <a:buClr>
                <a:srgbClr val="000000"/>
              </a:buClr>
              <a:buSzPts val="2800"/>
              <a:buNone/>
            </a:pPr>
            <a:endParaRPr sz="2539" dirty="0">
              <a:solidFill>
                <a:schemeClr val="dk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 name="Picture 2" descr="A picture containing grass, person, outdoor, sky&#10;&#10;Description automatically generated">
            <a:extLst>
              <a:ext uri="{FF2B5EF4-FFF2-40B4-BE49-F238E27FC236}">
                <a16:creationId xmlns:a16="http://schemas.microsoft.com/office/drawing/2014/main" id="{F5C1BDE9-14A0-41EC-A3F5-95C0F3F21FB9}"/>
              </a:ext>
            </a:extLst>
          </p:cNvPr>
          <p:cNvPicPr>
            <a:picLocks noChangeAspect="1"/>
          </p:cNvPicPr>
          <p:nvPr/>
        </p:nvPicPr>
        <p:blipFill rotWithShape="1">
          <a:blip r:embed="rId3"/>
          <a:srcRect l="1836" t="12962" r="-1836" b="24045"/>
          <a:stretch/>
        </p:blipFill>
        <p:spPr>
          <a:xfrm>
            <a:off x="105349" y="2032806"/>
            <a:ext cx="4352819" cy="4116581"/>
          </a:xfrm>
          <a:prstGeom prst="rect">
            <a:avLst/>
          </a:prstGeom>
        </p:spPr>
      </p:pic>
      <p:sp>
        <p:nvSpPr>
          <p:cNvPr id="4" name="Google Shape;348;p26">
            <a:extLst>
              <a:ext uri="{FF2B5EF4-FFF2-40B4-BE49-F238E27FC236}">
                <a16:creationId xmlns:a16="http://schemas.microsoft.com/office/drawing/2014/main" id="{74CD7A28-3CB8-4563-A0CF-4F6009A9246E}"/>
              </a:ext>
            </a:extLst>
          </p:cNvPr>
          <p:cNvSpPr txBox="1">
            <a:spLocks noGrp="1"/>
          </p:cNvSpPr>
          <p:nvPr>
            <p:ph type="body" idx="1"/>
          </p:nvPr>
        </p:nvSpPr>
        <p:spPr>
          <a:xfrm>
            <a:off x="4775200" y="3309258"/>
            <a:ext cx="7260338" cy="3280229"/>
          </a:xfrm>
          <a:prstGeom prst="rect">
            <a:avLst/>
          </a:prstGeom>
          <a:noFill/>
          <a:ln>
            <a:noFill/>
          </a:ln>
        </p:spPr>
        <p:txBody>
          <a:bodyPr spcFirstLastPara="1" wrap="square" lIns="104275" tIns="52125" rIns="104275" bIns="52125" anchor="t" anchorCtr="0">
            <a:noAutofit/>
          </a:bodyPr>
          <a:lstStyle/>
          <a:p>
            <a:pPr marL="0" lvl="0" indent="0" algn="r" rtl="0">
              <a:lnSpc>
                <a:spcPct val="100000"/>
              </a:lnSpc>
              <a:spcBef>
                <a:spcPts val="326"/>
              </a:spcBef>
              <a:spcAft>
                <a:spcPts val="0"/>
              </a:spcAft>
              <a:buClr>
                <a:srgbClr val="262626"/>
              </a:buClr>
              <a:buSzPts val="1632"/>
              <a:buNone/>
            </a:pPr>
            <a:r>
              <a:rPr lang="en-US" sz="1400" b="1" dirty="0">
                <a:latin typeface="Gill Sans"/>
                <a:ea typeface="Gill Sans"/>
                <a:cs typeface="Gill Sans"/>
                <a:sym typeface="Gill Sans"/>
              </a:rPr>
              <a:t>Baljit Vohra</a:t>
            </a:r>
            <a:endParaRPr sz="1400" dirty="0"/>
          </a:p>
          <a:p>
            <a:pPr marL="0" lvl="0" indent="0" algn="r" rtl="0">
              <a:lnSpc>
                <a:spcPct val="100000"/>
              </a:lnSpc>
              <a:spcBef>
                <a:spcPts val="326"/>
              </a:spcBef>
              <a:spcAft>
                <a:spcPts val="0"/>
              </a:spcAft>
              <a:buClr>
                <a:srgbClr val="262626"/>
              </a:buClr>
              <a:buSzPts val="1632"/>
              <a:buNone/>
            </a:pPr>
            <a:r>
              <a:rPr lang="en-US" sz="1400" b="1" dirty="0">
                <a:latin typeface="Gill Sans"/>
                <a:ea typeface="Gill Sans"/>
                <a:cs typeface="Gill Sans"/>
                <a:sym typeface="Gill Sans"/>
              </a:rPr>
              <a:t>Team Leader</a:t>
            </a:r>
            <a:endParaRPr sz="1400" dirty="0"/>
          </a:p>
          <a:p>
            <a:pPr marL="0" lvl="0" indent="0" algn="r" rtl="0">
              <a:lnSpc>
                <a:spcPct val="100000"/>
              </a:lnSpc>
              <a:spcBef>
                <a:spcPts val="326"/>
              </a:spcBef>
              <a:spcAft>
                <a:spcPts val="0"/>
              </a:spcAft>
              <a:buClr>
                <a:srgbClr val="262626"/>
              </a:buClr>
              <a:buSzPts val="1632"/>
              <a:buNone/>
            </a:pPr>
            <a:r>
              <a:rPr lang="en-US" sz="1400" u="sng" dirty="0">
                <a:solidFill>
                  <a:schemeClr val="hlink"/>
                </a:solidFill>
                <a:latin typeface="Gill Sans"/>
                <a:ea typeface="Gill Sans"/>
                <a:cs typeface="Gill Sans"/>
                <a:sym typeface="Gill Sans"/>
                <a:hlinkClick r:id="rId4"/>
              </a:rPr>
              <a:t>baljit.vohra@seepnepal.com</a:t>
            </a:r>
            <a:r>
              <a:rPr lang="en-US" sz="1400" dirty="0">
                <a:latin typeface="Gill Sans"/>
                <a:ea typeface="Gill Sans"/>
                <a:cs typeface="Gill Sans"/>
                <a:sym typeface="Gill Sans"/>
              </a:rPr>
              <a:t> </a:t>
            </a:r>
            <a:endParaRPr sz="1400" dirty="0"/>
          </a:p>
          <a:p>
            <a:pPr marL="0" lvl="0" indent="0" algn="r" rtl="0">
              <a:lnSpc>
                <a:spcPct val="100000"/>
              </a:lnSpc>
              <a:spcBef>
                <a:spcPts val="326"/>
              </a:spcBef>
              <a:spcAft>
                <a:spcPts val="0"/>
              </a:spcAft>
              <a:buClr>
                <a:srgbClr val="262626"/>
              </a:buClr>
              <a:buSzPts val="1632"/>
              <a:buNone/>
            </a:pPr>
            <a:endParaRPr sz="1400" b="1" dirty="0">
              <a:latin typeface="Gill Sans"/>
              <a:ea typeface="Gill Sans"/>
              <a:cs typeface="Gill Sans"/>
              <a:sym typeface="Gill Sans"/>
            </a:endParaRPr>
          </a:p>
          <a:p>
            <a:pPr marL="0" lvl="0" indent="0" algn="r" rtl="0">
              <a:lnSpc>
                <a:spcPct val="100000"/>
              </a:lnSpc>
              <a:spcBef>
                <a:spcPts val="326"/>
              </a:spcBef>
              <a:spcAft>
                <a:spcPts val="0"/>
              </a:spcAft>
              <a:buClr>
                <a:srgbClr val="262626"/>
              </a:buClr>
              <a:buSzPts val="1632"/>
              <a:buNone/>
            </a:pPr>
            <a:r>
              <a:rPr lang="en-US" sz="1400" b="1" dirty="0">
                <a:latin typeface="Gill Sans"/>
                <a:ea typeface="Gill Sans"/>
                <a:cs typeface="Gill Sans"/>
                <a:sym typeface="Gill Sans"/>
              </a:rPr>
              <a:t>Stuti Basnyet</a:t>
            </a:r>
            <a:endParaRPr sz="1400" dirty="0"/>
          </a:p>
          <a:p>
            <a:pPr marL="0" lvl="0" indent="0" algn="r" rtl="0">
              <a:lnSpc>
                <a:spcPct val="100000"/>
              </a:lnSpc>
              <a:spcBef>
                <a:spcPts val="326"/>
              </a:spcBef>
              <a:spcAft>
                <a:spcPts val="0"/>
              </a:spcAft>
              <a:buClr>
                <a:srgbClr val="262626"/>
              </a:buClr>
              <a:buSzPts val="1632"/>
              <a:buNone/>
            </a:pPr>
            <a:r>
              <a:rPr lang="en-US" sz="1400" b="1" dirty="0">
                <a:latin typeface="Gill Sans"/>
                <a:ea typeface="Gill Sans"/>
                <a:cs typeface="Gill Sans"/>
                <a:sym typeface="Gill Sans"/>
              </a:rPr>
              <a:t>Deputy Team Leader</a:t>
            </a:r>
            <a:endParaRPr sz="1400" dirty="0"/>
          </a:p>
          <a:p>
            <a:pPr marL="0" lvl="0" indent="0" algn="r" rtl="0">
              <a:lnSpc>
                <a:spcPct val="100000"/>
              </a:lnSpc>
              <a:spcBef>
                <a:spcPts val="326"/>
              </a:spcBef>
              <a:spcAft>
                <a:spcPts val="0"/>
              </a:spcAft>
              <a:buClr>
                <a:srgbClr val="262626"/>
              </a:buClr>
              <a:buSzPts val="1632"/>
              <a:buNone/>
            </a:pPr>
            <a:r>
              <a:rPr lang="en-US" sz="1400" b="1" dirty="0">
                <a:latin typeface="Gill Sans"/>
                <a:ea typeface="Gill Sans"/>
                <a:cs typeface="Gill Sans"/>
                <a:sym typeface="Gill Sans"/>
              </a:rPr>
              <a:t>Director – Strategic Partnerships and Innovations </a:t>
            </a:r>
            <a:endParaRPr sz="1400" dirty="0"/>
          </a:p>
          <a:p>
            <a:pPr marL="0" lvl="0" indent="0" algn="r" rtl="0">
              <a:lnSpc>
                <a:spcPct val="100000"/>
              </a:lnSpc>
              <a:spcBef>
                <a:spcPts val="326"/>
              </a:spcBef>
              <a:spcAft>
                <a:spcPts val="0"/>
              </a:spcAft>
              <a:buClr>
                <a:srgbClr val="262626"/>
              </a:buClr>
              <a:buSzPts val="1632"/>
              <a:buNone/>
            </a:pPr>
            <a:r>
              <a:rPr lang="en-US" sz="1400" u="sng" dirty="0">
                <a:solidFill>
                  <a:schemeClr val="hlink"/>
                </a:solidFill>
                <a:latin typeface="Gill Sans"/>
                <a:ea typeface="Gill Sans"/>
                <a:cs typeface="Gill Sans"/>
                <a:sym typeface="Gill Sans"/>
                <a:hlinkClick r:id="rId5"/>
              </a:rPr>
              <a:t>stuti.basnyet@seepnepal.com</a:t>
            </a:r>
            <a:endParaRPr lang="en-US" sz="1400" u="sng" dirty="0">
              <a:solidFill>
                <a:schemeClr val="hlink"/>
              </a:solidFill>
              <a:latin typeface="Gill Sans"/>
              <a:ea typeface="Gill Sans"/>
              <a:cs typeface="Gill Sans"/>
              <a:sym typeface="Gill Sans"/>
            </a:endParaRPr>
          </a:p>
          <a:p>
            <a:pPr marL="0" lvl="0" indent="0" algn="r" rtl="0">
              <a:lnSpc>
                <a:spcPct val="100000"/>
              </a:lnSpc>
              <a:spcBef>
                <a:spcPts val="326"/>
              </a:spcBef>
              <a:spcAft>
                <a:spcPts val="0"/>
              </a:spcAft>
              <a:buClr>
                <a:srgbClr val="262626"/>
              </a:buClr>
              <a:buSzPts val="1632"/>
              <a:buNone/>
            </a:pPr>
            <a:endParaRPr lang="en-US" sz="1400" b="1" dirty="0">
              <a:latin typeface="Gill Sans"/>
              <a:ea typeface="Gill Sans"/>
              <a:cs typeface="Gill Sans"/>
              <a:sym typeface="Gill Sans"/>
            </a:endParaRPr>
          </a:p>
          <a:p>
            <a:pPr marL="0" lvl="0" indent="0" algn="r" rtl="0">
              <a:lnSpc>
                <a:spcPct val="100000"/>
              </a:lnSpc>
              <a:spcBef>
                <a:spcPts val="326"/>
              </a:spcBef>
              <a:spcAft>
                <a:spcPts val="0"/>
              </a:spcAft>
              <a:buClr>
                <a:srgbClr val="262626"/>
              </a:buClr>
              <a:buSzPts val="1632"/>
              <a:buNone/>
            </a:pPr>
            <a:r>
              <a:rPr lang="en-US" sz="1400" b="1" dirty="0">
                <a:latin typeface="Gill Sans"/>
                <a:ea typeface="Gill Sans"/>
                <a:cs typeface="Gill Sans"/>
                <a:sym typeface="Gill Sans"/>
              </a:rPr>
              <a:t>Archana Gurung</a:t>
            </a:r>
            <a:endParaRPr lang="en-US" sz="1400" dirty="0"/>
          </a:p>
          <a:p>
            <a:pPr marL="0" lvl="0" indent="0" algn="r" rtl="0">
              <a:lnSpc>
                <a:spcPct val="100000"/>
              </a:lnSpc>
              <a:spcBef>
                <a:spcPts val="326"/>
              </a:spcBef>
              <a:spcAft>
                <a:spcPts val="0"/>
              </a:spcAft>
              <a:buClr>
                <a:srgbClr val="262626"/>
              </a:buClr>
              <a:buSzPts val="1632"/>
              <a:buNone/>
            </a:pPr>
            <a:r>
              <a:rPr lang="en-US" sz="1400" b="1" dirty="0">
                <a:latin typeface="Gill Sans"/>
                <a:ea typeface="Gill Sans"/>
                <a:cs typeface="Gill Sans"/>
                <a:sym typeface="Gill Sans"/>
              </a:rPr>
              <a:t>    Director – Inclusion &amp; Communications </a:t>
            </a:r>
            <a:endParaRPr lang="en-US" sz="1400" dirty="0"/>
          </a:p>
          <a:p>
            <a:pPr marL="0" lvl="0" indent="0" algn="r" rtl="0">
              <a:lnSpc>
                <a:spcPct val="100000"/>
              </a:lnSpc>
              <a:spcBef>
                <a:spcPts val="326"/>
              </a:spcBef>
              <a:spcAft>
                <a:spcPts val="0"/>
              </a:spcAft>
              <a:buClr>
                <a:srgbClr val="262626"/>
              </a:buClr>
              <a:buSzPts val="1632"/>
              <a:buNone/>
            </a:pPr>
            <a:r>
              <a:rPr lang="en-US" sz="1400" u="sng" dirty="0">
                <a:solidFill>
                  <a:schemeClr val="hlink"/>
                </a:solidFill>
                <a:latin typeface="Gill Sans"/>
                <a:ea typeface="Gill Sans"/>
                <a:cs typeface="Gill Sans"/>
                <a:sym typeface="Gill Sans"/>
                <a:hlinkClick r:id="rId4"/>
              </a:rPr>
              <a:t>archana.gurung@seepnepal.com</a:t>
            </a:r>
            <a:endParaRPr lang="en-US" sz="1400" u="sng" dirty="0">
              <a:solidFill>
                <a:schemeClr val="hlink"/>
              </a:solidFill>
              <a:latin typeface="Gill Sans"/>
              <a:ea typeface="Gill Sans"/>
              <a:cs typeface="Gill Sans"/>
              <a:sym typeface="Gill Sans"/>
            </a:endParaRPr>
          </a:p>
          <a:p>
            <a:pPr marL="0" lvl="0" indent="0" algn="r" rtl="0">
              <a:lnSpc>
                <a:spcPct val="100000"/>
              </a:lnSpc>
              <a:spcBef>
                <a:spcPts val="326"/>
              </a:spcBef>
              <a:spcAft>
                <a:spcPts val="0"/>
              </a:spcAft>
              <a:buClr>
                <a:srgbClr val="262626"/>
              </a:buClr>
              <a:buSzPts val="1632"/>
              <a:buNone/>
            </a:pPr>
            <a:r>
              <a:rPr lang="en-US" sz="1400" u="sng" dirty="0">
                <a:solidFill>
                  <a:schemeClr val="hlink"/>
                </a:solidFill>
                <a:latin typeface="Gill Sans"/>
                <a:ea typeface="Gill Sans"/>
                <a:cs typeface="Gill Sans"/>
                <a:sym typeface="Gill Sans"/>
              </a:rPr>
              <a:t>  </a:t>
            </a:r>
            <a:endParaRPr sz="1400" u="sng" dirty="0">
              <a:solidFill>
                <a:schemeClr val="hlink"/>
              </a:solidFill>
              <a:latin typeface="Gill Sans"/>
              <a:ea typeface="Gill Sans"/>
              <a:cs typeface="Gill Sans"/>
              <a:sym typeface="Gill Sans"/>
            </a:endParaRPr>
          </a:p>
          <a:p>
            <a:pPr marL="0" lvl="0" indent="0" algn="r" rtl="0">
              <a:lnSpc>
                <a:spcPct val="100000"/>
              </a:lnSpc>
              <a:spcBef>
                <a:spcPts val="218"/>
              </a:spcBef>
              <a:spcAft>
                <a:spcPts val="0"/>
              </a:spcAft>
              <a:buClr>
                <a:srgbClr val="262626"/>
              </a:buClr>
              <a:buSzPts val="1088"/>
              <a:buNone/>
            </a:pPr>
            <a:endParaRPr sz="1400" dirty="0">
              <a:latin typeface="Gill Sans"/>
              <a:ea typeface="Gill Sans"/>
              <a:cs typeface="Gill Sans"/>
              <a:sym typeface="Gill Sans"/>
            </a:endParaRPr>
          </a:p>
          <a:p>
            <a:pPr marL="0" lvl="0" indent="0" algn="r" rtl="0">
              <a:lnSpc>
                <a:spcPct val="100000"/>
              </a:lnSpc>
              <a:spcBef>
                <a:spcPts val="326"/>
              </a:spcBef>
              <a:spcAft>
                <a:spcPts val="0"/>
              </a:spcAft>
              <a:buClr>
                <a:srgbClr val="262626"/>
              </a:buClr>
              <a:buSzPts val="1632"/>
              <a:buNone/>
            </a:pPr>
            <a:endParaRPr sz="1400" dirty="0">
              <a:latin typeface="Gill Sans"/>
              <a:ea typeface="Gill Sans"/>
              <a:cs typeface="Gill Sans"/>
              <a:sym typeface="Gill Sans"/>
            </a:endParaRPr>
          </a:p>
          <a:p>
            <a:pPr marL="0" lvl="0" indent="0" algn="r" rtl="0">
              <a:lnSpc>
                <a:spcPct val="100000"/>
              </a:lnSpc>
              <a:spcBef>
                <a:spcPts val="326"/>
              </a:spcBef>
              <a:spcAft>
                <a:spcPts val="0"/>
              </a:spcAft>
              <a:buClr>
                <a:srgbClr val="262626"/>
              </a:buClr>
              <a:buSzPts val="1632"/>
              <a:buNone/>
            </a:pPr>
            <a:endParaRPr sz="1400" dirty="0">
              <a:latin typeface="Gill Sans"/>
              <a:ea typeface="Gill Sans"/>
              <a:cs typeface="Gill Sans"/>
              <a:sym typeface="Gill Sans"/>
            </a:endParaRPr>
          </a:p>
        </p:txBody>
      </p:sp>
      <p:sp>
        <p:nvSpPr>
          <p:cNvPr id="6" name="TextBox 5">
            <a:extLst>
              <a:ext uri="{FF2B5EF4-FFF2-40B4-BE49-F238E27FC236}">
                <a16:creationId xmlns:a16="http://schemas.microsoft.com/office/drawing/2014/main" id="{FF2C3FE9-6F6E-4796-BFBB-66F83C567D3A}"/>
              </a:ext>
            </a:extLst>
          </p:cNvPr>
          <p:cNvSpPr txBox="1"/>
          <p:nvPr/>
        </p:nvSpPr>
        <p:spPr>
          <a:xfrm>
            <a:off x="424664" y="1294766"/>
            <a:ext cx="6616556" cy="323165"/>
          </a:xfrm>
          <a:prstGeom prst="rect">
            <a:avLst/>
          </a:prstGeom>
          <a:noFill/>
        </p:spPr>
        <p:txBody>
          <a:bodyPr wrap="square">
            <a:spAutoFit/>
          </a:bodyPr>
          <a:lstStyle/>
          <a:p>
            <a:r>
              <a:rPr lang="en-US" sz="1500" b="1" dirty="0">
                <a:solidFill>
                  <a:schemeClr val="bg1"/>
                </a:solidFill>
                <a:latin typeface="Gill Sans"/>
                <a:ea typeface="Gill Sans"/>
                <a:cs typeface="Gill Sans"/>
                <a:sym typeface="Gill Sans"/>
              </a:rPr>
              <a:t>FOR ADDITIONAL INFORMATION</a:t>
            </a:r>
            <a:endParaRPr lang="en-US" sz="1500" b="1" dirty="0">
              <a:solidFill>
                <a:schemeClr val="bg1"/>
              </a:solidFill>
            </a:endParaRPr>
          </a:p>
        </p:txBody>
      </p:sp>
      <p:sp>
        <p:nvSpPr>
          <p:cNvPr id="2" name="TextBox 1">
            <a:extLst>
              <a:ext uri="{FF2B5EF4-FFF2-40B4-BE49-F238E27FC236}">
                <a16:creationId xmlns:a16="http://schemas.microsoft.com/office/drawing/2014/main" id="{FFB3E7AE-6703-4C9D-AB84-EA585458CCDC}"/>
              </a:ext>
            </a:extLst>
          </p:cNvPr>
          <p:cNvSpPr txBox="1"/>
          <p:nvPr/>
        </p:nvSpPr>
        <p:spPr>
          <a:xfrm>
            <a:off x="6139543" y="3033485"/>
            <a:ext cx="914400" cy="914400"/>
          </a:xfrm>
          <a:prstGeom prst="rect">
            <a:avLst/>
          </a:prstGeom>
          <a:noFill/>
        </p:spPr>
        <p:txBody>
          <a:bodyPr wrap="square" rtlCol="0">
            <a:spAutoFit/>
          </a:bodyPr>
          <a:lstStyle/>
          <a:p>
            <a:endParaRPr lang="en-US" dirty="0"/>
          </a:p>
        </p:txBody>
      </p:sp>
      <p:sp>
        <p:nvSpPr>
          <p:cNvPr id="7" name="TextBox 4">
            <a:extLst>
              <a:ext uri="{FF2B5EF4-FFF2-40B4-BE49-F238E27FC236}">
                <a16:creationId xmlns:a16="http://schemas.microsoft.com/office/drawing/2014/main" id="{A051C548-179B-4D44-8D94-40ADD8178A60}"/>
              </a:ext>
            </a:extLst>
          </p:cNvPr>
          <p:cNvSpPr txBox="1"/>
          <p:nvPr/>
        </p:nvSpPr>
        <p:spPr>
          <a:xfrm>
            <a:off x="4617824" y="1728340"/>
            <a:ext cx="7260337" cy="1597360"/>
          </a:xfrm>
          <a:prstGeom prst="rect">
            <a:avLst/>
          </a:prstGeom>
          <a:solidFill>
            <a:schemeClr val="accent6">
              <a:lumMod val="20000"/>
              <a:lumOff val="80000"/>
            </a:schemeClr>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30" b="1" dirty="0">
                <a:solidFill>
                  <a:srgbClr val="0070C0"/>
                </a:solidFill>
                <a:latin typeface="Gill Sans" panose="020B0604020202020204" charset="0"/>
              </a:rPr>
              <a:t>Stay Connected!</a:t>
            </a:r>
          </a:p>
          <a:p>
            <a:pPr algn="ctr"/>
            <a:endParaRPr lang="en-US" sz="1630" dirty="0">
              <a:latin typeface="Gill Sans" panose="020B0604020202020204" charset="0"/>
            </a:endParaRPr>
          </a:p>
          <a:p>
            <a:pPr algn="ctr"/>
            <a:r>
              <a:rPr lang="en-US" sz="1630" dirty="0">
                <a:latin typeface="Gill Sans" panose="020B0604020202020204" charset="0"/>
              </a:rPr>
              <a:t>Website: </a:t>
            </a:r>
            <a:r>
              <a:rPr lang="en-US" sz="1630" dirty="0">
                <a:solidFill>
                  <a:srgbClr val="FF6600"/>
                </a:solidFill>
                <a:latin typeface="Gill Sans" panose="020B0604020202020204" charset="0"/>
                <a:hlinkClick r:id="rId6">
                  <a:extLst>
                    <a:ext uri="{A12FA001-AC4F-418D-AE19-62706E023703}">
                      <ahyp:hlinkClr xmlns:ahyp="http://schemas.microsoft.com/office/drawing/2018/hyperlinkcolor" val="tx"/>
                    </a:ext>
                  </a:extLst>
                </a:hlinkClick>
              </a:rPr>
              <a:t>www.seepnepal.com</a:t>
            </a:r>
            <a:endParaRPr lang="en-US" sz="1630" dirty="0">
              <a:solidFill>
                <a:srgbClr val="FF6600"/>
              </a:solidFill>
              <a:latin typeface="Gill Sans" panose="020B0604020202020204" charset="0"/>
            </a:endParaRPr>
          </a:p>
          <a:p>
            <a:pPr algn="ctr"/>
            <a:r>
              <a:rPr lang="en-US" sz="1630" dirty="0">
                <a:latin typeface="Gill Sans" panose="020B0604020202020204" charset="0"/>
              </a:rPr>
              <a:t>LinkedIn: </a:t>
            </a:r>
            <a:r>
              <a:rPr lang="en-US" sz="1630" dirty="0">
                <a:solidFill>
                  <a:srgbClr val="FF6600"/>
                </a:solidFill>
                <a:latin typeface="Gill Sans" panose="020B0604020202020204" charset="0"/>
                <a:hlinkClick r:id="rId7">
                  <a:extLst>
                    <a:ext uri="{A12FA001-AC4F-418D-AE19-62706E023703}">
                      <ahyp:hlinkClr xmlns:ahyp="http://schemas.microsoft.com/office/drawing/2018/hyperlinkcolor" val="tx"/>
                    </a:ext>
                  </a:extLst>
                </a:hlinkClick>
              </a:rPr>
              <a:t>Linkedin.com/company/</a:t>
            </a:r>
            <a:r>
              <a:rPr lang="en-US" sz="1630" dirty="0" err="1">
                <a:solidFill>
                  <a:srgbClr val="FF6600"/>
                </a:solidFill>
                <a:latin typeface="Gill Sans" panose="020B0604020202020204" charset="0"/>
                <a:hlinkClick r:id="rId7">
                  <a:extLst>
                    <a:ext uri="{A12FA001-AC4F-418D-AE19-62706E023703}">
                      <ahyp:hlinkClr xmlns:ahyp="http://schemas.microsoft.com/office/drawing/2018/hyperlinkcolor" val="tx"/>
                    </a:ext>
                  </a:extLst>
                </a:hlinkClick>
              </a:rPr>
              <a:t>ukaid-skillsforemployment</a:t>
            </a:r>
            <a:endParaRPr lang="en-US" sz="1630" dirty="0">
              <a:solidFill>
                <a:srgbClr val="FF6600"/>
              </a:solidFill>
              <a:latin typeface="Gill Sans" panose="020B0604020202020204" charset="0"/>
              <a:hlinkClick r:id="rId7">
                <a:extLst>
                  <a:ext uri="{A12FA001-AC4F-418D-AE19-62706E023703}">
                    <ahyp:hlinkClr xmlns:ahyp="http://schemas.microsoft.com/office/drawing/2018/hyperlinkcolor" val="tx"/>
                  </a:ext>
                </a:extLst>
              </a:hlinkClick>
            </a:endParaRPr>
          </a:p>
          <a:p>
            <a:pPr algn="ctr"/>
            <a:r>
              <a:rPr lang="en-US" sz="1630" dirty="0">
                <a:solidFill>
                  <a:srgbClr val="FF6600"/>
                </a:solidFill>
                <a:latin typeface="Gill Sans" panose="020B0604020202020204" charset="0"/>
                <a:hlinkClick r:id="rId7">
                  <a:extLst>
                    <a:ext uri="{A12FA001-AC4F-418D-AE19-62706E023703}">
                      <ahyp:hlinkClr xmlns:ahyp="http://schemas.microsoft.com/office/drawing/2018/hyperlinkcolor" val="tx"/>
                    </a:ext>
                  </a:extLst>
                </a:hlinkClick>
              </a:rPr>
              <a:t> </a:t>
            </a:r>
            <a:r>
              <a:rPr lang="en-US" sz="1630" dirty="0">
                <a:latin typeface="Gill Sans" panose="020B0604020202020204" charset="0"/>
              </a:rPr>
              <a:t>Facebook: </a:t>
            </a:r>
            <a:r>
              <a:rPr lang="en-US" sz="1630" dirty="0">
                <a:solidFill>
                  <a:srgbClr val="FF6600"/>
                </a:solidFill>
                <a:latin typeface="Gill Sans" panose="020B0604020202020204" charset="0"/>
              </a:rPr>
              <a:t>@SkillsforEmploymentProgrammeNepal</a:t>
            </a:r>
            <a:r>
              <a:rPr lang="en-US" sz="1630" dirty="0">
                <a:latin typeface="Gill Sans" panose="020B0604020202020204" charset="0"/>
              </a:rPr>
              <a:t> </a:t>
            </a:r>
          </a:p>
          <a:p>
            <a:pPr algn="ctr"/>
            <a:r>
              <a:rPr lang="en-US" sz="1630" dirty="0">
                <a:latin typeface="Gill Sans" panose="020B0604020202020204" charset="0"/>
              </a:rPr>
              <a:t>Twitter: </a:t>
            </a:r>
            <a:r>
              <a:rPr lang="en-US" sz="1630" dirty="0">
                <a:solidFill>
                  <a:srgbClr val="FF6600"/>
                </a:solidFill>
                <a:latin typeface="Gill Sans" panose="020B0604020202020204" charset="0"/>
              </a:rPr>
              <a:t>@SEEP_Programme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0C8326-DE0E-4B51-9FD4-C45EB467F4C4}"/>
              </a:ext>
            </a:extLst>
          </p:cNvPr>
          <p:cNvSpPr>
            <a:spLocks noGrp="1"/>
          </p:cNvSpPr>
          <p:nvPr>
            <p:ph type="body" idx="3"/>
          </p:nvPr>
        </p:nvSpPr>
        <p:spPr/>
        <p:txBody>
          <a:bodyPr/>
          <a:lstStyle/>
          <a:p>
            <a:r>
              <a:rPr lang="en-GB" dirty="0" err="1"/>
              <a:t>Ukaid</a:t>
            </a:r>
            <a:r>
              <a:rPr lang="en-GB" dirty="0"/>
              <a:t> </a:t>
            </a:r>
            <a:r>
              <a:rPr lang="ne-NP" dirty="0"/>
              <a:t>सीप </a:t>
            </a:r>
            <a:r>
              <a:rPr lang="en-US" dirty="0"/>
              <a:t>Overview</a:t>
            </a:r>
            <a:endParaRPr lang="en-GB" dirty="0"/>
          </a:p>
        </p:txBody>
      </p:sp>
      <p:pic>
        <p:nvPicPr>
          <p:cNvPr id="20" name="Picture 6" descr="map showing working area">
            <a:extLst>
              <a:ext uri="{FF2B5EF4-FFF2-40B4-BE49-F238E27FC236}">
                <a16:creationId xmlns:a16="http://schemas.microsoft.com/office/drawing/2014/main" id="{822E0A23-8B53-4971-AE63-AC018A30CE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54" t="4150" r="6185" b="3072"/>
          <a:stretch/>
        </p:blipFill>
        <p:spPr bwMode="auto">
          <a:xfrm>
            <a:off x="8291185" y="2903526"/>
            <a:ext cx="3891343" cy="232139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0D9037BC-4B96-4F3D-A792-F2652B1348AD}"/>
              </a:ext>
            </a:extLst>
          </p:cNvPr>
          <p:cNvGrpSpPr/>
          <p:nvPr/>
        </p:nvGrpSpPr>
        <p:grpSpPr>
          <a:xfrm>
            <a:off x="9473" y="2004068"/>
            <a:ext cx="2241332" cy="1351130"/>
            <a:chOff x="7571677" y="2668291"/>
            <a:chExt cx="3213458" cy="1937152"/>
          </a:xfrm>
        </p:grpSpPr>
        <p:pic>
          <p:nvPicPr>
            <p:cNvPr id="23" name="Picture 2" descr="https://ui-ex.com/images/calendaring-clipart-duration-4.jpg">
              <a:extLst>
                <a:ext uri="{FF2B5EF4-FFF2-40B4-BE49-F238E27FC236}">
                  <a16:creationId xmlns:a16="http://schemas.microsoft.com/office/drawing/2014/main" id="{B6A52F2B-EC34-4609-963A-036BBA0118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37" t="12935" r="15669" b="14671"/>
            <a:stretch/>
          </p:blipFill>
          <p:spPr bwMode="auto">
            <a:xfrm>
              <a:off x="8294841" y="2668291"/>
              <a:ext cx="1442407" cy="1477076"/>
            </a:xfrm>
            <a:prstGeom prst="roundRect">
              <a:avLst>
                <a:gd name="adj" fmla="val 26221"/>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42C278B-68EC-4956-8EFC-77262A3F055B}"/>
                </a:ext>
              </a:extLst>
            </p:cNvPr>
            <p:cNvSpPr txBox="1"/>
            <p:nvPr/>
          </p:nvSpPr>
          <p:spPr>
            <a:xfrm>
              <a:off x="7571677" y="4192858"/>
              <a:ext cx="3213458" cy="412585"/>
            </a:xfrm>
            <a:prstGeom prst="rect">
              <a:avLst/>
            </a:prstGeom>
            <a:noFill/>
          </p:spPr>
          <p:txBody>
            <a:bodyPr wrap="square" rtlCol="0">
              <a:spAutoFit/>
            </a:bodyPr>
            <a:lstStyle/>
            <a:p>
              <a:r>
                <a:rPr lang="en-US" sz="1270" b="1" dirty="0"/>
                <a:t>Project Duration:</a:t>
              </a:r>
              <a:r>
                <a:rPr lang="en-US" sz="1270" dirty="0"/>
                <a:t> 4 Years</a:t>
              </a:r>
            </a:p>
          </p:txBody>
        </p:sp>
      </p:grpSp>
      <p:pic>
        <p:nvPicPr>
          <p:cNvPr id="25" name="Picture 24">
            <a:extLst>
              <a:ext uri="{FF2B5EF4-FFF2-40B4-BE49-F238E27FC236}">
                <a16:creationId xmlns:a16="http://schemas.microsoft.com/office/drawing/2014/main" id="{4F91C263-59E6-48D0-B3C6-2E2975626E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887" t="52480" b="5350"/>
          <a:stretch/>
        </p:blipFill>
        <p:spPr>
          <a:xfrm>
            <a:off x="2028896" y="1972256"/>
            <a:ext cx="3699738" cy="3645707"/>
          </a:xfrm>
          <a:prstGeom prst="roundRect">
            <a:avLst>
              <a:gd name="adj" fmla="val 39479"/>
            </a:avLst>
          </a:prstGeom>
        </p:spPr>
      </p:pic>
      <p:grpSp>
        <p:nvGrpSpPr>
          <p:cNvPr id="26" name="Group 25">
            <a:extLst>
              <a:ext uri="{FF2B5EF4-FFF2-40B4-BE49-F238E27FC236}">
                <a16:creationId xmlns:a16="http://schemas.microsoft.com/office/drawing/2014/main" id="{B4C9B62D-4FC9-4FD8-A700-59FAE3A550F9}"/>
              </a:ext>
            </a:extLst>
          </p:cNvPr>
          <p:cNvGrpSpPr/>
          <p:nvPr/>
        </p:nvGrpSpPr>
        <p:grpSpPr>
          <a:xfrm>
            <a:off x="314516" y="3781560"/>
            <a:ext cx="1452128" cy="1962349"/>
            <a:chOff x="13827" y="1342614"/>
            <a:chExt cx="2782756" cy="3760508"/>
          </a:xfrm>
        </p:grpSpPr>
        <p:pic>
          <p:nvPicPr>
            <p:cNvPr id="27" name="Picture 8" descr="Image result for gbp clipart">
              <a:extLst>
                <a:ext uri="{FF2B5EF4-FFF2-40B4-BE49-F238E27FC236}">
                  <a16:creationId xmlns:a16="http://schemas.microsoft.com/office/drawing/2014/main" id="{46FB6283-8ECC-4A7B-A11C-48BDF7DF97E0}"/>
                </a:ext>
              </a:extLst>
            </p:cNvPr>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62195" y="1342614"/>
              <a:ext cx="2086022" cy="2045120"/>
            </a:xfrm>
            <a:prstGeom prst="roundRect">
              <a:avLst>
                <a:gd name="adj" fmla="val 21775"/>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68EB2D0-4178-459C-B67A-28DBC5944560}"/>
                </a:ext>
              </a:extLst>
            </p:cNvPr>
            <p:cNvSpPr txBox="1"/>
            <p:nvPr/>
          </p:nvSpPr>
          <p:spPr>
            <a:xfrm>
              <a:off x="13827" y="3428087"/>
              <a:ext cx="2782756" cy="1675035"/>
            </a:xfrm>
            <a:prstGeom prst="rect">
              <a:avLst/>
            </a:prstGeom>
            <a:noFill/>
          </p:spPr>
          <p:txBody>
            <a:bodyPr wrap="square" rtlCol="0">
              <a:spAutoFit/>
            </a:bodyPr>
            <a:lstStyle/>
            <a:p>
              <a:pPr algn="ctr"/>
              <a:r>
                <a:rPr lang="en-US" sz="1270" b="1" dirty="0"/>
                <a:t>Over £9M</a:t>
              </a:r>
              <a:r>
                <a:rPr lang="en-US" sz="1270" dirty="0"/>
                <a:t> in Challenge Funding Co-Investments</a:t>
              </a:r>
            </a:p>
          </p:txBody>
        </p:sp>
      </p:grpSp>
      <p:sp>
        <p:nvSpPr>
          <p:cNvPr id="29" name="TextBox 28">
            <a:extLst>
              <a:ext uri="{FF2B5EF4-FFF2-40B4-BE49-F238E27FC236}">
                <a16:creationId xmlns:a16="http://schemas.microsoft.com/office/drawing/2014/main" id="{3F4FC049-07B8-4079-B6FC-D34E39926660}"/>
              </a:ext>
            </a:extLst>
          </p:cNvPr>
          <p:cNvSpPr txBox="1"/>
          <p:nvPr/>
        </p:nvSpPr>
        <p:spPr>
          <a:xfrm>
            <a:off x="2027908" y="5378745"/>
            <a:ext cx="9957323" cy="1069524"/>
          </a:xfrm>
          <a:prstGeom prst="rect">
            <a:avLst/>
          </a:prstGeom>
          <a:solidFill>
            <a:srgbClr val="C2002F"/>
          </a:solidFill>
        </p:spPr>
        <p:txBody>
          <a:bodyPr wrap="square" rtlCol="0">
            <a:spAutoFit/>
          </a:bodyPr>
          <a:lstStyle/>
          <a:p>
            <a:pPr algn="ctr"/>
            <a:r>
              <a:rPr lang="en-US" sz="1270" dirty="0">
                <a:solidFill>
                  <a:schemeClr val="bg1"/>
                </a:solidFill>
              </a:rPr>
              <a:t>Alignment with Federal (MoLESS/PMEP and Provincial Skilling &amp; Migration-Related Priorities</a:t>
            </a:r>
          </a:p>
          <a:p>
            <a:pPr algn="ctr"/>
            <a:r>
              <a:rPr lang="en-US" sz="1270" b="1" dirty="0">
                <a:solidFill>
                  <a:schemeClr val="bg1"/>
                </a:solidFill>
              </a:rPr>
              <a:t>Goal: </a:t>
            </a:r>
            <a:r>
              <a:rPr lang="en-US" sz="1270" dirty="0">
                <a:solidFill>
                  <a:schemeClr val="bg1"/>
                </a:solidFill>
              </a:rPr>
              <a:t>Better train and place Nepalis in both domestic and international jobs</a:t>
            </a:r>
          </a:p>
          <a:p>
            <a:pPr algn="ctr"/>
            <a:r>
              <a:rPr lang="en-US" sz="1270" dirty="0">
                <a:solidFill>
                  <a:schemeClr val="bg1"/>
                </a:solidFill>
              </a:rPr>
              <a:t>Resulting in </a:t>
            </a:r>
            <a:r>
              <a:rPr lang="en-US" sz="1270" b="1" dirty="0">
                <a:solidFill>
                  <a:schemeClr val="bg1"/>
                </a:solidFill>
              </a:rPr>
              <a:t>90,000 Nepalis </a:t>
            </a:r>
            <a:r>
              <a:rPr lang="en-US" sz="1270" dirty="0">
                <a:solidFill>
                  <a:schemeClr val="bg1"/>
                </a:solidFill>
              </a:rPr>
              <a:t>with an increase in income of </a:t>
            </a:r>
            <a:r>
              <a:rPr lang="en-US" sz="1270" b="1" dirty="0">
                <a:solidFill>
                  <a:schemeClr val="bg1"/>
                </a:solidFill>
              </a:rPr>
              <a:t>at least 20% attributed to the project. </a:t>
            </a:r>
          </a:p>
          <a:p>
            <a:pPr marL="735136" lvl="1" indent="-259080" algn="ctr"/>
            <a:r>
              <a:rPr lang="en-US" sz="1270" b="1" dirty="0">
                <a:solidFill>
                  <a:schemeClr val="bg1"/>
                </a:solidFill>
              </a:rPr>
              <a:t>40% will be women </a:t>
            </a:r>
          </a:p>
          <a:p>
            <a:pPr marL="735136" lvl="1" indent="-259080" algn="ctr"/>
            <a:r>
              <a:rPr lang="en-US" sz="1270" b="1" dirty="0">
                <a:solidFill>
                  <a:schemeClr val="bg1"/>
                </a:solidFill>
              </a:rPr>
              <a:t>30% from Disadvantaged Groups (DAGs) including PwDs</a:t>
            </a:r>
          </a:p>
        </p:txBody>
      </p:sp>
      <p:sp>
        <p:nvSpPr>
          <p:cNvPr id="30" name="Oval 29">
            <a:extLst>
              <a:ext uri="{FF2B5EF4-FFF2-40B4-BE49-F238E27FC236}">
                <a16:creationId xmlns:a16="http://schemas.microsoft.com/office/drawing/2014/main" id="{DA7540F1-CD55-4033-9EEF-896F1AF85F8E}"/>
              </a:ext>
            </a:extLst>
          </p:cNvPr>
          <p:cNvSpPr/>
          <p:nvPr/>
        </p:nvSpPr>
        <p:spPr>
          <a:xfrm>
            <a:off x="5568593" y="3795109"/>
            <a:ext cx="1592207" cy="127599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79" b="1" dirty="0">
                <a:solidFill>
                  <a:sysClr val="windowText" lastClr="000000"/>
                </a:solidFill>
              </a:rPr>
              <a:t>Productive Investments</a:t>
            </a:r>
          </a:p>
        </p:txBody>
      </p:sp>
      <p:sp>
        <p:nvSpPr>
          <p:cNvPr id="31" name="Oval 30">
            <a:extLst>
              <a:ext uri="{FF2B5EF4-FFF2-40B4-BE49-F238E27FC236}">
                <a16:creationId xmlns:a16="http://schemas.microsoft.com/office/drawing/2014/main" id="{93F07590-445F-4ABB-ABCA-C4D431B7FF4B}"/>
              </a:ext>
            </a:extLst>
          </p:cNvPr>
          <p:cNvSpPr/>
          <p:nvPr/>
        </p:nvSpPr>
        <p:spPr>
          <a:xfrm>
            <a:off x="7164526" y="2438186"/>
            <a:ext cx="1304580" cy="1192234"/>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79" b="1" dirty="0">
                <a:solidFill>
                  <a:sysClr val="windowText" lastClr="000000"/>
                </a:solidFill>
              </a:rPr>
              <a:t>Reduce Cost </a:t>
            </a:r>
            <a:r>
              <a:rPr lang="en-US" sz="1179" b="1">
                <a:solidFill>
                  <a:sysClr val="windowText" lastClr="000000"/>
                </a:solidFill>
              </a:rPr>
              <a:t>of Migration/G2Gs</a:t>
            </a:r>
            <a:endParaRPr lang="en-US" sz="1179" b="1" dirty="0">
              <a:solidFill>
                <a:sysClr val="windowText" lastClr="000000"/>
              </a:solidFill>
            </a:endParaRPr>
          </a:p>
        </p:txBody>
      </p:sp>
      <p:sp>
        <p:nvSpPr>
          <p:cNvPr id="32" name="Oval 31">
            <a:extLst>
              <a:ext uri="{FF2B5EF4-FFF2-40B4-BE49-F238E27FC236}">
                <a16:creationId xmlns:a16="http://schemas.microsoft.com/office/drawing/2014/main" id="{45C08595-5048-44DE-8DD8-77E5DF464308}"/>
              </a:ext>
            </a:extLst>
          </p:cNvPr>
          <p:cNvSpPr/>
          <p:nvPr/>
        </p:nvSpPr>
        <p:spPr>
          <a:xfrm>
            <a:off x="5775095" y="2489648"/>
            <a:ext cx="1296508" cy="1184857"/>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79" b="1" dirty="0">
                <a:solidFill>
                  <a:sysClr val="windowText" lastClr="000000"/>
                </a:solidFill>
              </a:rPr>
              <a:t>Upskill Migrants</a:t>
            </a:r>
          </a:p>
        </p:txBody>
      </p:sp>
      <p:sp>
        <p:nvSpPr>
          <p:cNvPr id="33" name="Oval 32">
            <a:extLst>
              <a:ext uri="{FF2B5EF4-FFF2-40B4-BE49-F238E27FC236}">
                <a16:creationId xmlns:a16="http://schemas.microsoft.com/office/drawing/2014/main" id="{6C94F5E7-0EE0-4492-ACAE-CA041EBACC45}"/>
              </a:ext>
            </a:extLst>
          </p:cNvPr>
          <p:cNvSpPr/>
          <p:nvPr/>
        </p:nvSpPr>
        <p:spPr>
          <a:xfrm>
            <a:off x="7271222" y="3784243"/>
            <a:ext cx="1474903" cy="127599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79" b="1" dirty="0">
                <a:solidFill>
                  <a:sysClr val="windowText" lastClr="000000"/>
                </a:solidFill>
              </a:rPr>
              <a:t>Reduce Cost of Remittance</a:t>
            </a:r>
          </a:p>
        </p:txBody>
      </p:sp>
      <p:sp>
        <p:nvSpPr>
          <p:cNvPr id="35" name="TextBox 34">
            <a:extLst>
              <a:ext uri="{FF2B5EF4-FFF2-40B4-BE49-F238E27FC236}">
                <a16:creationId xmlns:a16="http://schemas.microsoft.com/office/drawing/2014/main" id="{95844E6E-E72F-4D9F-B7E6-A25C053038C5}"/>
              </a:ext>
            </a:extLst>
          </p:cNvPr>
          <p:cNvSpPr txBox="1"/>
          <p:nvPr/>
        </p:nvSpPr>
        <p:spPr>
          <a:xfrm>
            <a:off x="1519922" y="1762463"/>
            <a:ext cx="4491761" cy="483209"/>
          </a:xfrm>
          <a:prstGeom prst="rect">
            <a:avLst/>
          </a:prstGeom>
          <a:noFill/>
        </p:spPr>
        <p:txBody>
          <a:bodyPr wrap="square" rtlCol="0">
            <a:spAutoFit/>
          </a:bodyPr>
          <a:lstStyle/>
          <a:p>
            <a:r>
              <a:rPr lang="en-GB" sz="1270" b="1" dirty="0"/>
              <a:t>Component 1 – Expanded and Improved Skilling-based Jobs in Nepal</a:t>
            </a:r>
            <a:endParaRPr lang="en-US" sz="1270" b="1" dirty="0"/>
          </a:p>
        </p:txBody>
      </p:sp>
      <p:sp>
        <p:nvSpPr>
          <p:cNvPr id="18" name="TextBox 17">
            <a:extLst>
              <a:ext uri="{FF2B5EF4-FFF2-40B4-BE49-F238E27FC236}">
                <a16:creationId xmlns:a16="http://schemas.microsoft.com/office/drawing/2014/main" id="{6F16F90F-E4BF-4F90-A59D-B7EC1A112DCB}"/>
              </a:ext>
            </a:extLst>
          </p:cNvPr>
          <p:cNvSpPr txBox="1"/>
          <p:nvPr/>
        </p:nvSpPr>
        <p:spPr>
          <a:xfrm>
            <a:off x="6364695" y="1746461"/>
            <a:ext cx="4491761" cy="483209"/>
          </a:xfrm>
          <a:prstGeom prst="rect">
            <a:avLst/>
          </a:prstGeom>
          <a:noFill/>
        </p:spPr>
        <p:txBody>
          <a:bodyPr wrap="square" rtlCol="0">
            <a:spAutoFit/>
          </a:bodyPr>
          <a:lstStyle/>
          <a:p>
            <a:r>
              <a:rPr lang="en-US" sz="1270" b="1" dirty="0"/>
              <a:t>Component 2: Improved Financial Access, Jobs, and Enterprise Development for Migrants/Households </a:t>
            </a:r>
          </a:p>
        </p:txBody>
      </p:sp>
    </p:spTree>
    <p:extLst>
      <p:ext uri="{BB962C8B-B14F-4D97-AF65-F5344CB8AC3E}">
        <p14:creationId xmlns:p14="http://schemas.microsoft.com/office/powerpoint/2010/main" val="1303584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body" idx="3"/>
          </p:nvPr>
        </p:nvSpPr>
        <p:spPr>
          <a:xfrm>
            <a:off x="-39785" y="1240522"/>
            <a:ext cx="12492063" cy="461090"/>
          </a:xfrm>
          <a:prstGeom prst="rect">
            <a:avLst/>
          </a:prstGeom>
          <a:noFill/>
          <a:ln>
            <a:noFill/>
          </a:ln>
        </p:spPr>
        <p:txBody>
          <a:bodyPr spcFirstLastPara="1" wrap="square" lIns="94553" tIns="47265" rIns="94553" bIns="47265" anchor="b" anchorCtr="0">
            <a:noAutofit/>
          </a:bodyPr>
          <a:lstStyle/>
          <a:p>
            <a:pPr marL="0" indent="0">
              <a:spcBef>
                <a:spcPts val="0"/>
              </a:spcBef>
              <a:buSzPts val="3300"/>
            </a:pPr>
            <a:r>
              <a:rPr lang="en-US" sz="2400" dirty="0"/>
              <a:t>Approach: Shifting the Paradigm for Enterprise Growth-based Skilling &amp; Jobs </a:t>
            </a:r>
            <a:endParaRPr sz="2400" dirty="0"/>
          </a:p>
        </p:txBody>
      </p:sp>
      <p:sp>
        <p:nvSpPr>
          <p:cNvPr id="111" name="Google Shape;111;p2"/>
          <p:cNvSpPr/>
          <p:nvPr/>
        </p:nvSpPr>
        <p:spPr>
          <a:xfrm>
            <a:off x="159979" y="4604276"/>
            <a:ext cx="8973747" cy="1600622"/>
          </a:xfrm>
          <a:prstGeom prst="roundRect">
            <a:avLst>
              <a:gd name="adj" fmla="val 16667"/>
            </a:avLst>
          </a:prstGeom>
          <a:solidFill>
            <a:srgbClr val="B8E7FC"/>
          </a:solidFill>
          <a:ln>
            <a:noFill/>
          </a:ln>
        </p:spPr>
        <p:txBody>
          <a:bodyPr spcFirstLastPara="1" wrap="square" lIns="82901" tIns="41439" rIns="82901" bIns="41439" anchor="ctr" anchorCtr="0">
            <a:noAutofit/>
          </a:bodyPr>
          <a:lstStyle/>
          <a:p>
            <a:pPr algn="ctr"/>
            <a:endParaRPr sz="1632" b="1" dirty="0"/>
          </a:p>
          <a:p>
            <a:pPr algn="ctr"/>
            <a:r>
              <a:rPr lang="en-US" sz="1632" b="1" dirty="0"/>
              <a:t>Strategic Focus on Collaborations to Overcome Firm-level and Systemic Gaps </a:t>
            </a:r>
            <a:endParaRPr sz="1632" b="1" dirty="0"/>
          </a:p>
          <a:p>
            <a:pPr marL="414559" indent="-310920" algn="ctr">
              <a:buSzPts val="1800"/>
              <a:buChar char="•"/>
            </a:pPr>
            <a:r>
              <a:rPr lang="en-US" sz="1632" dirty="0"/>
              <a:t>Whole Ecosystem Vested- Public Private Partnerships; </a:t>
            </a:r>
            <a:r>
              <a:rPr lang="en-US" sz="1632" dirty="0">
                <a:solidFill>
                  <a:schemeClr val="dk1"/>
                </a:solidFill>
              </a:rPr>
              <a:t>Multi-Sectoral Collaborations; Private Sector Engagement; Replication and Scale up of partnerships by other actors</a:t>
            </a:r>
            <a:endParaRPr sz="1270" dirty="0">
              <a:solidFill>
                <a:schemeClr val="dk1"/>
              </a:solidFill>
            </a:endParaRPr>
          </a:p>
          <a:p>
            <a:pPr marL="310920" indent="-310920">
              <a:buClr>
                <a:schemeClr val="dk1"/>
              </a:buClr>
              <a:buSzPts val="1800"/>
              <a:buFont typeface="Arial"/>
              <a:buChar char="•"/>
            </a:pPr>
            <a:r>
              <a:rPr lang="en-US" sz="1632" dirty="0">
                <a:solidFill>
                  <a:schemeClr val="dk1"/>
                </a:solidFill>
              </a:rPr>
              <a:t>Integrated, Holistic Approach to Skilling and Placement for Sustained Job Creation and Enterprise Growth (including access to finance - skilling and entrepreneurship loans)</a:t>
            </a:r>
            <a:endParaRPr sz="1270" dirty="0"/>
          </a:p>
          <a:p>
            <a:pPr marL="310920" indent="-207279">
              <a:buClr>
                <a:schemeClr val="dk1"/>
              </a:buClr>
              <a:buSzPts val="1800"/>
            </a:pPr>
            <a:endParaRPr sz="1632" dirty="0"/>
          </a:p>
        </p:txBody>
      </p:sp>
      <p:grpSp>
        <p:nvGrpSpPr>
          <p:cNvPr id="112" name="Google Shape;112;p2"/>
          <p:cNvGrpSpPr/>
          <p:nvPr/>
        </p:nvGrpSpPr>
        <p:grpSpPr>
          <a:xfrm>
            <a:off x="590400" y="1701612"/>
            <a:ext cx="10556199" cy="1791859"/>
            <a:chOff x="650575" y="1952625"/>
            <a:chExt cx="11641600" cy="1976100"/>
          </a:xfrm>
        </p:grpSpPr>
        <p:sp>
          <p:nvSpPr>
            <p:cNvPr id="113" name="Google Shape;113;p2"/>
            <p:cNvSpPr/>
            <p:nvPr/>
          </p:nvSpPr>
          <p:spPr>
            <a:xfrm>
              <a:off x="650575" y="1952625"/>
              <a:ext cx="5690700" cy="1915200"/>
            </a:xfrm>
            <a:prstGeom prst="roundRect">
              <a:avLst>
                <a:gd name="adj" fmla="val 16667"/>
              </a:avLst>
            </a:prstGeom>
            <a:solidFill>
              <a:srgbClr val="DEF1D1"/>
            </a:solidFill>
            <a:ln>
              <a:noFill/>
            </a:ln>
          </p:spPr>
          <p:txBody>
            <a:bodyPr spcFirstLastPara="1" wrap="square" lIns="82901" tIns="41439" rIns="82901" bIns="41439" anchor="ctr" anchorCtr="0">
              <a:noAutofit/>
            </a:bodyPr>
            <a:lstStyle/>
            <a:p>
              <a:pPr algn="ctr"/>
              <a:r>
                <a:rPr lang="en-US" sz="1632" b="1" dirty="0"/>
                <a:t>Continuous Analysis: Emerging Worker Needs &amp; Structural Changes Across Industries</a:t>
              </a:r>
              <a:endParaRPr sz="1632" dirty="0"/>
            </a:p>
            <a:p>
              <a:pPr algn="ctr"/>
              <a:r>
                <a:rPr lang="en-US" sz="1632" dirty="0"/>
                <a:t>Demand-led Conversations; Understanding Skill Gaps, Firm Growth Needs &amp; Trajectories within Sectors/Firms</a:t>
              </a:r>
              <a:endParaRPr sz="1632" dirty="0"/>
            </a:p>
          </p:txBody>
        </p:sp>
        <p:sp>
          <p:nvSpPr>
            <p:cNvPr id="114" name="Google Shape;114;p2"/>
            <p:cNvSpPr/>
            <p:nvPr/>
          </p:nvSpPr>
          <p:spPr>
            <a:xfrm>
              <a:off x="6601475" y="1952625"/>
              <a:ext cx="5690700" cy="1976100"/>
            </a:xfrm>
            <a:prstGeom prst="roundRect">
              <a:avLst>
                <a:gd name="adj" fmla="val 16667"/>
              </a:avLst>
            </a:prstGeom>
            <a:solidFill>
              <a:srgbClr val="DEF1D1"/>
            </a:solidFill>
            <a:ln>
              <a:noFill/>
            </a:ln>
          </p:spPr>
          <p:txBody>
            <a:bodyPr spcFirstLastPara="1" wrap="square" lIns="82901" tIns="41439" rIns="82901" bIns="41439" anchor="ctr" anchorCtr="0">
              <a:noAutofit/>
            </a:bodyPr>
            <a:lstStyle/>
            <a:p>
              <a:pPr algn="ctr"/>
              <a:r>
                <a:rPr lang="en-US" sz="1632" b="1" dirty="0"/>
                <a:t>Overcoming Market Constraints with Innovative Employer-Led Skilling/Migration Models</a:t>
              </a:r>
              <a:r>
                <a:rPr lang="en-US" sz="1632" dirty="0"/>
                <a:t> </a:t>
              </a:r>
              <a:endParaRPr sz="1632" dirty="0"/>
            </a:p>
            <a:p>
              <a:pPr algn="ctr"/>
              <a:r>
                <a:rPr lang="en-US" sz="1632" dirty="0"/>
                <a:t>Industry &amp; Job Seeker-centric Approach, led by Employers; Co-Investment &amp; Sustainability Approach; </a:t>
              </a:r>
              <a:r>
                <a:rPr lang="en-US" sz="1632" dirty="0">
                  <a:solidFill>
                    <a:schemeClr val="dk1"/>
                  </a:solidFill>
                </a:rPr>
                <a:t>Brokering Demand/Supply through Innovations in Job-occupations, Delivery Modality and Technology</a:t>
              </a:r>
              <a:endParaRPr sz="1632" dirty="0"/>
            </a:p>
          </p:txBody>
        </p:sp>
      </p:grpSp>
      <p:sp>
        <p:nvSpPr>
          <p:cNvPr id="117" name="Google Shape;117;p2"/>
          <p:cNvSpPr/>
          <p:nvPr/>
        </p:nvSpPr>
        <p:spPr>
          <a:xfrm>
            <a:off x="2352782" y="3621968"/>
            <a:ext cx="7140539" cy="853811"/>
          </a:xfrm>
          <a:prstGeom prst="roundRect">
            <a:avLst>
              <a:gd name="adj" fmla="val 16667"/>
            </a:avLst>
          </a:prstGeom>
          <a:solidFill>
            <a:srgbClr val="F1D4D1"/>
          </a:solidFill>
          <a:ln>
            <a:noFill/>
          </a:ln>
        </p:spPr>
        <p:txBody>
          <a:bodyPr spcFirstLastPara="1" wrap="square" lIns="82901" tIns="41439" rIns="82901" bIns="41439" anchor="ctr" anchorCtr="0">
            <a:noAutofit/>
          </a:bodyPr>
          <a:lstStyle/>
          <a:p>
            <a:pPr algn="ctr"/>
            <a:r>
              <a:rPr lang="en-US" sz="2500" b="1" dirty="0">
                <a:solidFill>
                  <a:srgbClr val="FF0000"/>
                </a:solidFill>
              </a:rPr>
              <a:t>Dismantling Social Barriers:  Mainstreaming GESI and Safeguarding against SEAH</a:t>
            </a:r>
            <a:endParaRPr lang="en-US" sz="2500" dirty="0">
              <a:solidFill>
                <a:srgbClr val="FF0000"/>
              </a:solidFill>
            </a:endParaRPr>
          </a:p>
        </p:txBody>
      </p:sp>
      <p:sp>
        <p:nvSpPr>
          <p:cNvPr id="118" name="Google Shape;118;p2"/>
          <p:cNvSpPr/>
          <p:nvPr/>
        </p:nvSpPr>
        <p:spPr>
          <a:xfrm>
            <a:off x="9308386" y="4604276"/>
            <a:ext cx="2651716" cy="1600622"/>
          </a:xfrm>
          <a:prstGeom prst="roundRect">
            <a:avLst>
              <a:gd name="adj" fmla="val 16667"/>
            </a:avLst>
          </a:prstGeom>
          <a:solidFill>
            <a:srgbClr val="DEF1D1"/>
          </a:solidFill>
          <a:ln>
            <a:noFill/>
          </a:ln>
        </p:spPr>
        <p:txBody>
          <a:bodyPr spcFirstLastPara="1" wrap="square" lIns="82901" tIns="41439" rIns="82901" bIns="41439" anchor="ctr" anchorCtr="0">
            <a:noAutofit/>
          </a:bodyPr>
          <a:lstStyle/>
          <a:p>
            <a:pPr algn="ctr"/>
            <a:r>
              <a:rPr lang="en-US" sz="1632" b="1" dirty="0">
                <a:solidFill>
                  <a:schemeClr val="dk1"/>
                </a:solidFill>
              </a:rPr>
              <a:t>Learning, Knowledge Sharing, and Adaptive Management</a:t>
            </a:r>
            <a:r>
              <a:rPr lang="en-US" sz="1632" b="1" dirty="0"/>
              <a:t> Prioritized</a:t>
            </a:r>
            <a:endParaRPr sz="1632"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5B29ED-7D7F-40D3-98CD-C5E02498A38B}"/>
              </a:ext>
            </a:extLst>
          </p:cNvPr>
          <p:cNvSpPr>
            <a:spLocks noGrp="1"/>
          </p:cNvSpPr>
          <p:nvPr>
            <p:ph type="body" idx="3"/>
          </p:nvPr>
        </p:nvSpPr>
        <p:spPr>
          <a:xfrm>
            <a:off x="133351" y="1217484"/>
            <a:ext cx="11582400" cy="507110"/>
          </a:xfrm>
        </p:spPr>
        <p:txBody>
          <a:bodyPr/>
          <a:lstStyle/>
          <a:p>
            <a:r>
              <a:rPr lang="en-US" sz="2000" dirty="0">
                <a:latin typeface="Gill Sans"/>
                <a:ea typeface="Gill Sans"/>
                <a:cs typeface="Gill Sans"/>
                <a:sym typeface="Gill Sans"/>
              </a:rPr>
              <a:t>GESI How-</a:t>
            </a:r>
            <a:r>
              <a:rPr lang="en-US" sz="2000" dirty="0" err="1">
                <a:latin typeface="Gill Sans"/>
                <a:ea typeface="Gill Sans"/>
                <a:cs typeface="Gill Sans"/>
                <a:sym typeface="Gill Sans"/>
              </a:rPr>
              <a:t>Tos</a:t>
            </a:r>
            <a:r>
              <a:rPr lang="en-US" sz="2000" dirty="0">
                <a:latin typeface="Gill Sans"/>
                <a:ea typeface="Gill Sans"/>
                <a:cs typeface="Gill Sans"/>
                <a:sym typeface="Gill Sans"/>
              </a:rPr>
              <a:t>: From Research, Partnership Identification, Implementation to Evaluation</a:t>
            </a:r>
          </a:p>
        </p:txBody>
      </p:sp>
      <p:graphicFrame>
        <p:nvGraphicFramePr>
          <p:cNvPr id="6" name="Table 6">
            <a:extLst>
              <a:ext uri="{FF2B5EF4-FFF2-40B4-BE49-F238E27FC236}">
                <a16:creationId xmlns:a16="http://schemas.microsoft.com/office/drawing/2014/main" id="{D6040835-8CF7-4C90-95E5-7B0A8F548D16}"/>
              </a:ext>
            </a:extLst>
          </p:cNvPr>
          <p:cNvGraphicFramePr>
            <a:graphicFrameLocks noGrp="1"/>
          </p:cNvGraphicFramePr>
          <p:nvPr/>
        </p:nvGraphicFramePr>
        <p:xfrm>
          <a:off x="498475" y="1815041"/>
          <a:ext cx="3390900" cy="4389120"/>
        </p:xfrm>
        <a:graphic>
          <a:graphicData uri="http://schemas.openxmlformats.org/drawingml/2006/table">
            <a:tbl>
              <a:tblPr firstRow="1" bandRow="1">
                <a:tableStyleId>{8AAB3CA2-4D5D-4808-B0C0-688CE926A8BF}</a:tableStyleId>
              </a:tblPr>
              <a:tblGrid>
                <a:gridCol w="3390900">
                  <a:extLst>
                    <a:ext uri="{9D8B030D-6E8A-4147-A177-3AD203B41FA5}">
                      <a16:colId xmlns:a16="http://schemas.microsoft.com/office/drawing/2014/main" val="2601543486"/>
                    </a:ext>
                  </a:extLst>
                </a:gridCol>
              </a:tblGrid>
              <a:tr h="370840">
                <a:tc>
                  <a:txBody>
                    <a:bodyPr/>
                    <a:lstStyle/>
                    <a:p>
                      <a:pPr marL="0" marR="0" lvl="0" indent="0" algn="ctr" rtl="0">
                        <a:lnSpc>
                          <a:spcPct val="100000"/>
                        </a:lnSpc>
                        <a:spcBef>
                          <a:spcPts val="0"/>
                        </a:spcBef>
                        <a:spcAft>
                          <a:spcPts val="0"/>
                        </a:spcAft>
                        <a:buNone/>
                      </a:pPr>
                      <a:r>
                        <a:rPr lang="en-US" sz="1400" b="1" u="none" strike="noStrike" cap="none" dirty="0">
                          <a:solidFill>
                            <a:schemeClr val="dk1"/>
                          </a:solidFill>
                          <a:latin typeface="Gill Sans"/>
                          <a:sym typeface="Gill Sans"/>
                        </a:rPr>
                        <a:t>GESI</a:t>
                      </a:r>
                      <a:endParaRPr lang="en-US" dirty="0"/>
                    </a:p>
                    <a:p>
                      <a:pPr marL="0" marR="0" lvl="0" indent="0" algn="ctr" rtl="0">
                        <a:lnSpc>
                          <a:spcPct val="100000"/>
                        </a:lnSpc>
                        <a:spcBef>
                          <a:spcPts val="0"/>
                        </a:spcBef>
                        <a:spcAft>
                          <a:spcPts val="0"/>
                        </a:spcAft>
                        <a:buNone/>
                      </a:pPr>
                      <a:r>
                        <a:rPr lang="en-US" sz="1400" b="1" u="none" strike="noStrike" cap="none" dirty="0">
                          <a:solidFill>
                            <a:schemeClr val="dk1"/>
                          </a:solidFill>
                          <a:latin typeface="Gill Sans"/>
                          <a:sym typeface="Gill Sans"/>
                        </a:rPr>
                        <a:t>Assessment &amp; Intervention Design</a:t>
                      </a:r>
                      <a:endParaRPr lang="en-US" dirty="0"/>
                    </a:p>
                    <a:p>
                      <a:pPr algn="l"/>
                      <a:endParaRPr lang="en-US" dirty="0"/>
                    </a:p>
                  </a:txBody>
                  <a:tcPr/>
                </a:tc>
                <a:extLst>
                  <a:ext uri="{0D108BD9-81ED-4DB2-BD59-A6C34878D82A}">
                    <a16:rowId xmlns:a16="http://schemas.microsoft.com/office/drawing/2014/main" val="1911745136"/>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u="none" strike="noStrike" cap="none" dirty="0">
                          <a:solidFill>
                            <a:schemeClr val="tx1">
                              <a:lumMod val="65000"/>
                              <a:lumOff val="35000"/>
                            </a:schemeClr>
                          </a:solidFill>
                          <a:latin typeface="Gill Sans"/>
                          <a:ea typeface="Gill Sans"/>
                          <a:cs typeface="Gill Sans"/>
                          <a:sym typeface="Gill Sans"/>
                        </a:rPr>
                        <a:t>GESI Analysis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u="none" strike="noStrike" cap="none" dirty="0">
                          <a:solidFill>
                            <a:schemeClr val="tx1">
                              <a:lumMod val="65000"/>
                              <a:lumOff val="35000"/>
                            </a:schemeClr>
                          </a:solidFill>
                          <a:latin typeface="Gill Sans"/>
                          <a:ea typeface="Gill Sans"/>
                          <a:cs typeface="Gill Sans"/>
                          <a:sym typeface="Gill Sans"/>
                        </a:rPr>
                        <a:t>Sectoral Skill &amp; Job Market &amp; Migration </a:t>
                      </a:r>
                      <a:endParaRPr lang="en-US" dirty="0">
                        <a:solidFill>
                          <a:schemeClr val="tx1">
                            <a:lumMod val="65000"/>
                            <a:lumOff val="35000"/>
                          </a:schemeClr>
                        </a:solidFill>
                      </a:endParaRPr>
                    </a:p>
                  </a:txBody>
                  <a:tcPr/>
                </a:tc>
                <a:extLst>
                  <a:ext uri="{0D108BD9-81ED-4DB2-BD59-A6C34878D82A}">
                    <a16:rowId xmlns:a16="http://schemas.microsoft.com/office/drawing/2014/main" val="1166960296"/>
                  </a:ext>
                </a:extLst>
              </a:tr>
              <a:tr h="29506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u="none" strike="noStrike" cap="none" dirty="0">
                          <a:solidFill>
                            <a:schemeClr val="tx1">
                              <a:lumMod val="65000"/>
                              <a:lumOff val="35000"/>
                            </a:schemeClr>
                          </a:solidFill>
                          <a:latin typeface="Gill Sans"/>
                          <a:ea typeface="Gill Sans"/>
                          <a:cs typeface="Gill Sans"/>
                          <a:sym typeface="Gill Sans"/>
                        </a:rPr>
                        <a:t>Key Challenge Fund Investment Principle: Inclusion </a:t>
                      </a:r>
                    </a:p>
                    <a:p>
                      <a:pPr algn="ctr"/>
                      <a:endParaRPr lang="en-US" dirty="0">
                        <a:solidFill>
                          <a:schemeClr val="tx1">
                            <a:lumMod val="65000"/>
                            <a:lumOff val="35000"/>
                          </a:schemeClr>
                        </a:solidFill>
                      </a:endParaRPr>
                    </a:p>
                  </a:txBody>
                  <a:tcPr/>
                </a:tc>
                <a:extLst>
                  <a:ext uri="{0D108BD9-81ED-4DB2-BD59-A6C34878D82A}">
                    <a16:rowId xmlns:a16="http://schemas.microsoft.com/office/drawing/2014/main" val="453618194"/>
                  </a:ext>
                </a:extLst>
              </a:tr>
              <a:tr h="370840">
                <a:tc>
                  <a:txBody>
                    <a:bodyPr/>
                    <a:lstStyle/>
                    <a:p>
                      <a:pPr marL="0" marR="0" lvl="0" indent="0" algn="ctr" rtl="0">
                        <a:lnSpc>
                          <a:spcPct val="100000"/>
                        </a:lnSpc>
                        <a:spcBef>
                          <a:spcPts val="0"/>
                        </a:spcBef>
                        <a:spcAft>
                          <a:spcPts val="0"/>
                        </a:spcAft>
                        <a:buNone/>
                      </a:pPr>
                      <a:r>
                        <a:rPr lang="en-US" sz="1400" b="1" u="none" strike="noStrike" cap="none" dirty="0">
                          <a:solidFill>
                            <a:schemeClr val="tx1">
                              <a:lumMod val="65000"/>
                              <a:lumOff val="35000"/>
                            </a:schemeClr>
                          </a:solidFill>
                          <a:latin typeface="Gill Sans"/>
                          <a:ea typeface="Gill Sans"/>
                          <a:cs typeface="Gill Sans"/>
                          <a:sym typeface="Gill Sans"/>
                        </a:rPr>
                        <a:t>Rapid GESI assessment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1" u="none" strike="noStrike" cap="none" dirty="0">
                          <a:solidFill>
                            <a:schemeClr val="tx1">
                              <a:lumMod val="65000"/>
                              <a:lumOff val="35000"/>
                            </a:schemeClr>
                          </a:solidFill>
                          <a:latin typeface="Gill Sans"/>
                          <a:ea typeface="Gill Sans"/>
                          <a:cs typeface="Gill Sans"/>
                          <a:sym typeface="Gill Sans"/>
                        </a:rPr>
                        <a:t>Expression of Interest </a:t>
                      </a:r>
                      <a:r>
                        <a:rPr lang="en-US" sz="1400" b="0" u="none" strike="noStrike" cap="none" dirty="0">
                          <a:solidFill>
                            <a:schemeClr val="tx1">
                              <a:lumMod val="65000"/>
                              <a:lumOff val="35000"/>
                            </a:schemeClr>
                          </a:solidFill>
                          <a:latin typeface="Gill Sans"/>
                          <a:ea typeface="Gill Sans"/>
                          <a:cs typeface="Gill Sans"/>
                          <a:sym typeface="Gill Sans"/>
                        </a:rPr>
                        <a:t>phase</a:t>
                      </a:r>
                    </a:p>
                    <a:p>
                      <a:pPr algn="ctr"/>
                      <a:endParaRPr lang="en-US" dirty="0">
                        <a:solidFill>
                          <a:schemeClr val="tx1">
                            <a:lumMod val="65000"/>
                            <a:lumOff val="35000"/>
                          </a:schemeClr>
                        </a:solidFill>
                      </a:endParaRPr>
                    </a:p>
                  </a:txBody>
                  <a:tcPr/>
                </a:tc>
                <a:extLst>
                  <a:ext uri="{0D108BD9-81ED-4DB2-BD59-A6C34878D82A}">
                    <a16:rowId xmlns:a16="http://schemas.microsoft.com/office/drawing/2014/main" val="1615908731"/>
                  </a:ext>
                </a:extLst>
              </a:tr>
              <a:tr h="370840">
                <a:tc>
                  <a:txBody>
                    <a:bodyPr/>
                    <a:lstStyle/>
                    <a:p>
                      <a:pPr marL="0" marR="0" lvl="0" indent="0" algn="ctr" rtl="0">
                        <a:lnSpc>
                          <a:spcPct val="100000"/>
                        </a:lnSpc>
                        <a:spcBef>
                          <a:spcPts val="0"/>
                        </a:spcBef>
                        <a:spcAft>
                          <a:spcPts val="0"/>
                        </a:spcAft>
                        <a:buNone/>
                      </a:pPr>
                      <a:r>
                        <a:rPr lang="en-US" sz="1400" b="1" u="none" strike="noStrike" cap="none" dirty="0">
                          <a:solidFill>
                            <a:schemeClr val="tx1">
                              <a:lumMod val="65000"/>
                              <a:lumOff val="35000"/>
                            </a:schemeClr>
                          </a:solidFill>
                          <a:latin typeface="Gill Sans"/>
                          <a:ea typeface="Gill Sans"/>
                          <a:cs typeface="Gill Sans"/>
                          <a:sym typeface="Gill Sans"/>
                        </a:rPr>
                        <a:t>Deep-dive on GESI barriers/gaps</a:t>
                      </a:r>
                    </a:p>
                    <a:p>
                      <a:pPr marL="0" marR="0" lvl="0" indent="0" algn="ctr" rtl="0">
                        <a:lnSpc>
                          <a:spcPct val="100000"/>
                        </a:lnSpc>
                        <a:spcBef>
                          <a:spcPts val="0"/>
                        </a:spcBef>
                        <a:spcAft>
                          <a:spcPts val="0"/>
                        </a:spcAft>
                        <a:buNone/>
                      </a:pPr>
                      <a:r>
                        <a:rPr lang="en-US" sz="1400" b="0" i="1" u="none" strike="noStrike" cap="none" dirty="0">
                          <a:solidFill>
                            <a:schemeClr val="tx1">
                              <a:lumMod val="65000"/>
                              <a:lumOff val="35000"/>
                            </a:schemeClr>
                          </a:solidFill>
                          <a:latin typeface="Gill Sans"/>
                          <a:ea typeface="Gill Sans"/>
                          <a:cs typeface="Gill Sans"/>
                          <a:sym typeface="Gill Sans"/>
                        </a:rPr>
                        <a:t>Investment Application</a:t>
                      </a:r>
                      <a:endParaRPr lang="en-US" dirty="0">
                        <a:solidFill>
                          <a:schemeClr val="tx1">
                            <a:lumMod val="65000"/>
                            <a:lumOff val="35000"/>
                          </a:schemeClr>
                        </a:solidFill>
                      </a:endParaRPr>
                    </a:p>
                  </a:txBody>
                  <a:tcPr/>
                </a:tc>
                <a:extLst>
                  <a:ext uri="{0D108BD9-81ED-4DB2-BD59-A6C34878D82A}">
                    <a16:rowId xmlns:a16="http://schemas.microsoft.com/office/drawing/2014/main" val="89737238"/>
                  </a:ext>
                </a:extLst>
              </a:tr>
              <a:tr h="370840">
                <a:tc>
                  <a:txBody>
                    <a:bodyPr/>
                    <a:lstStyle/>
                    <a:p>
                      <a:pPr marL="0" marR="0" lvl="0" indent="0" algn="ctr" rtl="0">
                        <a:lnSpc>
                          <a:spcPct val="100000"/>
                        </a:lnSpc>
                        <a:spcBef>
                          <a:spcPts val="0"/>
                        </a:spcBef>
                        <a:spcAft>
                          <a:spcPts val="0"/>
                        </a:spcAft>
                        <a:buNone/>
                      </a:pPr>
                      <a:r>
                        <a:rPr lang="en-US" sz="1400" b="1" u="none" strike="noStrike" cap="none" dirty="0">
                          <a:solidFill>
                            <a:schemeClr val="tx1">
                              <a:lumMod val="65000"/>
                              <a:lumOff val="35000"/>
                            </a:schemeClr>
                          </a:solidFill>
                          <a:latin typeface="Gill Sans"/>
                          <a:ea typeface="Gill Sans"/>
                          <a:cs typeface="Gill Sans"/>
                          <a:sym typeface="Gill Sans"/>
                        </a:rPr>
                        <a:t>Co-create GESI interventions </a:t>
                      </a:r>
                    </a:p>
                    <a:p>
                      <a:pPr marL="0" marR="0" lvl="0" indent="0" algn="ctr" rtl="0">
                        <a:lnSpc>
                          <a:spcPct val="100000"/>
                        </a:lnSpc>
                        <a:spcBef>
                          <a:spcPts val="0"/>
                        </a:spcBef>
                        <a:spcAft>
                          <a:spcPts val="0"/>
                        </a:spcAft>
                        <a:buNone/>
                      </a:pPr>
                      <a:r>
                        <a:rPr lang="en-US" sz="1400" b="0" u="none" strike="noStrike" cap="none" dirty="0">
                          <a:solidFill>
                            <a:schemeClr val="tx1">
                              <a:lumMod val="65000"/>
                              <a:lumOff val="35000"/>
                            </a:schemeClr>
                          </a:solidFill>
                          <a:latin typeface="Gill Sans"/>
                          <a:ea typeface="Gill Sans"/>
                          <a:cs typeface="Gill Sans"/>
                          <a:sym typeface="Gill Sans"/>
                        </a:rPr>
                        <a:t>-Dedicated budget, activities, and staff</a:t>
                      </a:r>
                    </a:p>
                    <a:p>
                      <a:pPr marL="0" marR="0" lvl="0" indent="0" algn="ctr" rtl="0">
                        <a:lnSpc>
                          <a:spcPct val="100000"/>
                        </a:lnSpc>
                        <a:spcBef>
                          <a:spcPts val="0"/>
                        </a:spcBef>
                        <a:spcAft>
                          <a:spcPts val="0"/>
                        </a:spcAft>
                        <a:buNone/>
                      </a:pPr>
                      <a:r>
                        <a:rPr lang="en-US" sz="1400" b="0" i="1" u="none" strike="noStrike" cap="none" dirty="0">
                          <a:solidFill>
                            <a:schemeClr val="tx1">
                              <a:lumMod val="65000"/>
                              <a:lumOff val="35000"/>
                            </a:schemeClr>
                          </a:solidFill>
                          <a:latin typeface="Gill Sans"/>
                          <a:ea typeface="Gill Sans"/>
                          <a:cs typeface="Gill Sans"/>
                          <a:sym typeface="Gill Sans"/>
                        </a:rPr>
                        <a:t>Investment Application &amp; Work Plan</a:t>
                      </a:r>
                      <a:endParaRPr lang="en-US" sz="1400" i="1" u="none" strike="noStrike" cap="none" dirty="0">
                        <a:solidFill>
                          <a:schemeClr val="tx1">
                            <a:lumMod val="65000"/>
                            <a:lumOff val="35000"/>
                          </a:schemeClr>
                        </a:solidFill>
                        <a:latin typeface="Gill Sans"/>
                        <a:ea typeface="Gill Sans"/>
                        <a:cs typeface="Gill Sans"/>
                        <a:sym typeface="Gill Sans"/>
                      </a:endParaRPr>
                    </a:p>
                    <a:p>
                      <a:pPr algn="ctr"/>
                      <a:endParaRPr lang="en-US" dirty="0">
                        <a:solidFill>
                          <a:schemeClr val="tx1">
                            <a:lumMod val="65000"/>
                            <a:lumOff val="35000"/>
                          </a:schemeClr>
                        </a:solidFill>
                      </a:endParaRPr>
                    </a:p>
                  </a:txBody>
                  <a:tcPr/>
                </a:tc>
                <a:extLst>
                  <a:ext uri="{0D108BD9-81ED-4DB2-BD59-A6C34878D82A}">
                    <a16:rowId xmlns:a16="http://schemas.microsoft.com/office/drawing/2014/main" val="559744533"/>
                  </a:ext>
                </a:extLst>
              </a:tr>
            </a:tbl>
          </a:graphicData>
        </a:graphic>
      </p:graphicFrame>
      <p:graphicFrame>
        <p:nvGraphicFramePr>
          <p:cNvPr id="7" name="Table 7">
            <a:extLst>
              <a:ext uri="{FF2B5EF4-FFF2-40B4-BE49-F238E27FC236}">
                <a16:creationId xmlns:a16="http://schemas.microsoft.com/office/drawing/2014/main" id="{E23F6987-68C5-454F-B97C-1699C639A334}"/>
              </a:ext>
            </a:extLst>
          </p:cNvPr>
          <p:cNvGraphicFramePr>
            <a:graphicFrameLocks noGrp="1"/>
          </p:cNvGraphicFramePr>
          <p:nvPr>
            <p:extLst>
              <p:ext uri="{D42A27DB-BD31-4B8C-83A1-F6EECF244321}">
                <p14:modId xmlns:p14="http://schemas.microsoft.com/office/powerpoint/2010/main" val="518966514"/>
              </p:ext>
            </p:extLst>
          </p:nvPr>
        </p:nvGraphicFramePr>
        <p:xfrm>
          <a:off x="3926039" y="3898495"/>
          <a:ext cx="3390900" cy="2260600"/>
        </p:xfrm>
        <a:graphic>
          <a:graphicData uri="http://schemas.openxmlformats.org/drawingml/2006/table">
            <a:tbl>
              <a:tblPr firstRow="1" bandRow="1">
                <a:tableStyleId>{8AAB3CA2-4D5D-4808-B0C0-688CE926A8BF}</a:tableStyleId>
              </a:tblPr>
              <a:tblGrid>
                <a:gridCol w="3390900">
                  <a:extLst>
                    <a:ext uri="{9D8B030D-6E8A-4147-A177-3AD203B41FA5}">
                      <a16:colId xmlns:a16="http://schemas.microsoft.com/office/drawing/2014/main" val="793218099"/>
                    </a:ext>
                  </a:extLst>
                </a:gridCol>
              </a:tblGrid>
              <a:tr h="370840">
                <a:tc>
                  <a:txBody>
                    <a:bodyPr/>
                    <a:lstStyle/>
                    <a:p>
                      <a:pPr algn="ctr"/>
                      <a:r>
                        <a:rPr lang="en-US" dirty="0">
                          <a:solidFill>
                            <a:schemeClr val="tx1"/>
                          </a:solidFill>
                          <a:latin typeface="Gill Sans" panose="020B0604020202020204" charset="0"/>
                        </a:rPr>
                        <a:t>Ongoing Technical Assistance (TA)</a:t>
                      </a:r>
                    </a:p>
                  </a:txBody>
                  <a:tcPr/>
                </a:tc>
                <a:extLst>
                  <a:ext uri="{0D108BD9-81ED-4DB2-BD59-A6C34878D82A}">
                    <a16:rowId xmlns:a16="http://schemas.microsoft.com/office/drawing/2014/main" val="2508803693"/>
                  </a:ext>
                </a:extLst>
              </a:tr>
              <a:tr h="370840">
                <a:tc>
                  <a:txBody>
                    <a:bodyPr/>
                    <a:lstStyle/>
                    <a:p>
                      <a:pPr marL="0" marR="0" lvl="0" indent="0" algn="ctr" rtl="0">
                        <a:lnSpc>
                          <a:spcPct val="100000"/>
                        </a:lnSpc>
                        <a:spcBef>
                          <a:spcPts val="0"/>
                        </a:spcBef>
                        <a:spcAft>
                          <a:spcPts val="0"/>
                        </a:spcAft>
                        <a:buNone/>
                      </a:pPr>
                      <a:r>
                        <a:rPr lang="en-US" sz="1400" b="1" i="0" u="none" strike="noStrike" cap="none" dirty="0">
                          <a:solidFill>
                            <a:schemeClr val="tx1">
                              <a:lumMod val="65000"/>
                              <a:lumOff val="35000"/>
                            </a:schemeClr>
                          </a:solidFill>
                          <a:latin typeface="Gill Sans" panose="020B0604020202020204" charset="0"/>
                          <a:ea typeface="Gill Sans"/>
                          <a:cs typeface="Gill Sans"/>
                          <a:sym typeface="Gill Sans"/>
                        </a:rPr>
                        <a:t>Training &amp; Refreshers on GESI </a:t>
                      </a:r>
                    </a:p>
                    <a:p>
                      <a:pPr marL="0" marR="0" lvl="0" indent="0" algn="ctr" rtl="0">
                        <a:lnSpc>
                          <a:spcPct val="100000"/>
                        </a:lnSpc>
                        <a:spcBef>
                          <a:spcPts val="0"/>
                        </a:spcBef>
                        <a:spcAft>
                          <a:spcPts val="0"/>
                        </a:spcAft>
                        <a:buNone/>
                      </a:pPr>
                      <a:r>
                        <a:rPr lang="en-US" sz="1400" b="0" i="1" u="none" strike="noStrike" cap="none" dirty="0">
                          <a:solidFill>
                            <a:schemeClr val="tx1">
                              <a:lumMod val="65000"/>
                              <a:lumOff val="35000"/>
                            </a:schemeClr>
                          </a:solidFill>
                          <a:latin typeface="Gill Sans" panose="020B0604020202020204" charset="0"/>
                          <a:ea typeface="Gill Sans"/>
                          <a:cs typeface="Gill Sans"/>
                          <a:sym typeface="Gill Sans"/>
                        </a:rPr>
                        <a:t>Induction Workshop; Special GESI/Safeguarding Sessions</a:t>
                      </a:r>
                      <a:endParaRPr lang="en-US" sz="1400" i="1" u="none" strike="noStrike" cap="none" dirty="0">
                        <a:solidFill>
                          <a:schemeClr val="tx1">
                            <a:lumMod val="65000"/>
                            <a:lumOff val="35000"/>
                          </a:schemeClr>
                        </a:solidFill>
                        <a:latin typeface="Gill Sans" panose="020B0604020202020204" charset="0"/>
                        <a:ea typeface="Gill Sans"/>
                        <a:cs typeface="Gill Sans"/>
                        <a:sym typeface="Gill Sans"/>
                      </a:endParaRPr>
                    </a:p>
                    <a:p>
                      <a:pPr algn="ctr"/>
                      <a:endParaRPr lang="en-US" dirty="0">
                        <a:solidFill>
                          <a:schemeClr val="tx1">
                            <a:lumMod val="65000"/>
                            <a:lumOff val="35000"/>
                          </a:schemeClr>
                        </a:solidFill>
                        <a:latin typeface="Gill Sans" panose="020B0604020202020204" charset="0"/>
                      </a:endParaRPr>
                    </a:p>
                  </a:txBody>
                  <a:tcPr/>
                </a:tc>
                <a:extLst>
                  <a:ext uri="{0D108BD9-81ED-4DB2-BD59-A6C34878D82A}">
                    <a16:rowId xmlns:a16="http://schemas.microsoft.com/office/drawing/2014/main" val="796175090"/>
                  </a:ext>
                </a:extLst>
              </a:tr>
              <a:tr h="370840">
                <a:tc>
                  <a:txBody>
                    <a:bodyPr/>
                    <a:lstStyle/>
                    <a:p>
                      <a:pPr marL="0" marR="0" lvl="0" indent="0" algn="ctr" rtl="0">
                        <a:lnSpc>
                          <a:spcPct val="100000"/>
                        </a:lnSpc>
                        <a:spcBef>
                          <a:spcPts val="0"/>
                        </a:spcBef>
                        <a:spcAft>
                          <a:spcPts val="0"/>
                        </a:spcAft>
                        <a:buNone/>
                      </a:pPr>
                      <a:r>
                        <a:rPr lang="en-US" sz="1400" b="1" i="0" u="none" strike="noStrike" cap="none" dirty="0">
                          <a:solidFill>
                            <a:schemeClr val="tx1">
                              <a:lumMod val="65000"/>
                              <a:lumOff val="35000"/>
                            </a:schemeClr>
                          </a:solidFill>
                          <a:latin typeface="Gill Sans" panose="020B0604020202020204" charset="0"/>
                          <a:ea typeface="Gill Sans"/>
                          <a:cs typeface="Gill Sans"/>
                          <a:sym typeface="Gill Sans"/>
                        </a:rPr>
                        <a:t>Ongoing, flexible Technical </a:t>
                      </a:r>
                    </a:p>
                    <a:p>
                      <a:pPr marL="0" marR="0" lvl="0" indent="0" algn="ctr" rtl="0">
                        <a:lnSpc>
                          <a:spcPct val="100000"/>
                        </a:lnSpc>
                        <a:spcBef>
                          <a:spcPts val="0"/>
                        </a:spcBef>
                        <a:spcAft>
                          <a:spcPts val="0"/>
                        </a:spcAft>
                        <a:buNone/>
                      </a:pPr>
                      <a:r>
                        <a:rPr lang="en-US" sz="1400" b="1" i="0" u="none" strike="noStrike" cap="none" dirty="0">
                          <a:solidFill>
                            <a:schemeClr val="tx1">
                              <a:lumMod val="65000"/>
                              <a:lumOff val="35000"/>
                            </a:schemeClr>
                          </a:solidFill>
                          <a:latin typeface="Gill Sans" panose="020B0604020202020204" charset="0"/>
                          <a:ea typeface="Gill Sans"/>
                          <a:cs typeface="Gill Sans"/>
                          <a:sym typeface="Gill Sans"/>
                        </a:rPr>
                        <a:t>Advisory </a:t>
                      </a:r>
                    </a:p>
                    <a:p>
                      <a:pPr marL="0" marR="0" lvl="0" indent="0" algn="ctr" rtl="0">
                        <a:lnSpc>
                          <a:spcPct val="100000"/>
                        </a:lnSpc>
                        <a:spcBef>
                          <a:spcPts val="0"/>
                        </a:spcBef>
                        <a:spcAft>
                          <a:spcPts val="0"/>
                        </a:spcAft>
                        <a:buNone/>
                      </a:pPr>
                      <a:r>
                        <a:rPr lang="en-US" sz="1400" b="0" i="1" u="none" strike="noStrike" cap="none" dirty="0">
                          <a:solidFill>
                            <a:schemeClr val="tx1">
                              <a:lumMod val="65000"/>
                              <a:lumOff val="35000"/>
                            </a:schemeClr>
                          </a:solidFill>
                          <a:latin typeface="Gill Sans" panose="020B0604020202020204" charset="0"/>
                          <a:ea typeface="Gill Sans"/>
                          <a:cs typeface="Gill Sans"/>
                          <a:sym typeface="Gill Sans"/>
                        </a:rPr>
                        <a:t>Though-out Partnership; Peer-to-Peer Learning Session; Monthly Partner Meetings</a:t>
                      </a:r>
                      <a:endParaRPr lang="en-US" dirty="0">
                        <a:solidFill>
                          <a:schemeClr val="tx1">
                            <a:lumMod val="65000"/>
                            <a:lumOff val="35000"/>
                          </a:schemeClr>
                        </a:solidFill>
                        <a:latin typeface="Gill Sans" panose="020B0604020202020204" charset="0"/>
                      </a:endParaRPr>
                    </a:p>
                  </a:txBody>
                  <a:tcPr/>
                </a:tc>
                <a:extLst>
                  <a:ext uri="{0D108BD9-81ED-4DB2-BD59-A6C34878D82A}">
                    <a16:rowId xmlns:a16="http://schemas.microsoft.com/office/drawing/2014/main" val="1071620932"/>
                  </a:ext>
                </a:extLst>
              </a:tr>
            </a:tbl>
          </a:graphicData>
        </a:graphic>
      </p:graphicFrame>
      <p:graphicFrame>
        <p:nvGraphicFramePr>
          <p:cNvPr id="8" name="Table 8">
            <a:extLst>
              <a:ext uri="{FF2B5EF4-FFF2-40B4-BE49-F238E27FC236}">
                <a16:creationId xmlns:a16="http://schemas.microsoft.com/office/drawing/2014/main" id="{DDDCB67A-F862-4006-B0D7-1D06561AC1CB}"/>
              </a:ext>
            </a:extLst>
          </p:cNvPr>
          <p:cNvGraphicFramePr>
            <a:graphicFrameLocks noGrp="1"/>
          </p:cNvGraphicFramePr>
          <p:nvPr>
            <p:extLst>
              <p:ext uri="{D42A27DB-BD31-4B8C-83A1-F6EECF244321}">
                <p14:modId xmlns:p14="http://schemas.microsoft.com/office/powerpoint/2010/main" val="923342353"/>
              </p:ext>
            </p:extLst>
          </p:nvPr>
        </p:nvGraphicFramePr>
        <p:xfrm>
          <a:off x="7915274" y="1806573"/>
          <a:ext cx="3390900" cy="4624262"/>
        </p:xfrm>
        <a:graphic>
          <a:graphicData uri="http://schemas.openxmlformats.org/drawingml/2006/table">
            <a:tbl>
              <a:tblPr firstRow="1" bandRow="1">
                <a:tableStyleId>{8AAB3CA2-4D5D-4808-B0C0-688CE926A8BF}</a:tableStyleId>
              </a:tblPr>
              <a:tblGrid>
                <a:gridCol w="3390900">
                  <a:extLst>
                    <a:ext uri="{9D8B030D-6E8A-4147-A177-3AD203B41FA5}">
                      <a16:colId xmlns:a16="http://schemas.microsoft.com/office/drawing/2014/main" val="2535347887"/>
                    </a:ext>
                  </a:extLst>
                </a:gridCol>
              </a:tblGrid>
              <a:tr h="50329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dk1"/>
                          </a:solidFill>
                          <a:latin typeface="Gill Sans"/>
                          <a:sym typeface="Gill Sans"/>
                        </a:rPr>
                        <a:t>Monitoring, Evaluation, Learning (MEL) </a:t>
                      </a:r>
                      <a:endParaRPr lang="en-US" dirty="0"/>
                    </a:p>
                    <a:p>
                      <a:endParaRPr lang="en-US" dirty="0"/>
                    </a:p>
                  </a:txBody>
                  <a:tcPr/>
                </a:tc>
                <a:extLst>
                  <a:ext uri="{0D108BD9-81ED-4DB2-BD59-A6C34878D82A}">
                    <a16:rowId xmlns:a16="http://schemas.microsoft.com/office/drawing/2014/main" val="1287928021"/>
                  </a:ext>
                </a:extLst>
              </a:tr>
              <a:tr h="753302">
                <a:tc>
                  <a:txBody>
                    <a:bodyPr/>
                    <a:lstStyle/>
                    <a:p>
                      <a:pPr marL="0" marR="0" lvl="0" indent="0" algn="ctr" rtl="0">
                        <a:lnSpc>
                          <a:spcPct val="100000"/>
                        </a:lnSpc>
                        <a:spcBef>
                          <a:spcPts val="0"/>
                        </a:spcBef>
                        <a:spcAft>
                          <a:spcPts val="0"/>
                        </a:spcAft>
                        <a:buNone/>
                      </a:pPr>
                      <a:r>
                        <a:rPr lang="en-US" sz="1400" b="1" i="0" u="none" strike="noStrike" cap="none" dirty="0">
                          <a:solidFill>
                            <a:schemeClr val="tx1">
                              <a:lumMod val="65000"/>
                              <a:lumOff val="35000"/>
                            </a:schemeClr>
                          </a:solidFill>
                          <a:latin typeface="Gill Sans" panose="020B0604020202020204" charset="0"/>
                          <a:ea typeface="Gill Sans"/>
                          <a:cs typeface="Gill Sans"/>
                          <a:sym typeface="Gill Sans"/>
                        </a:rPr>
                        <a:t>Regular GESI Monitoring &amp; Reporting</a:t>
                      </a:r>
                    </a:p>
                    <a:p>
                      <a:pPr marL="0" marR="0" lvl="0" indent="0" algn="ctr" rtl="0">
                        <a:lnSpc>
                          <a:spcPct val="100000"/>
                        </a:lnSpc>
                        <a:spcBef>
                          <a:spcPts val="0"/>
                        </a:spcBef>
                        <a:spcAft>
                          <a:spcPts val="0"/>
                        </a:spcAft>
                        <a:buNone/>
                      </a:pPr>
                      <a:r>
                        <a:rPr lang="en-US" sz="1400" b="0" i="1" u="none" strike="noStrike" cap="none" dirty="0">
                          <a:solidFill>
                            <a:schemeClr val="tx1">
                              <a:lumMod val="65000"/>
                              <a:lumOff val="35000"/>
                            </a:schemeClr>
                          </a:solidFill>
                          <a:latin typeface="Gill Sans" panose="020B0604020202020204" charset="0"/>
                          <a:ea typeface="Gill Sans"/>
                          <a:cs typeface="Gill Sans"/>
                          <a:sym typeface="Gill Sans"/>
                        </a:rPr>
                        <a:t>Monthly Reports, Quarterly Reports</a:t>
                      </a:r>
                      <a:endParaRPr lang="en-US" sz="1400" b="1" i="1" u="none" strike="noStrike" cap="none" dirty="0">
                        <a:solidFill>
                          <a:schemeClr val="tx1">
                            <a:lumMod val="65000"/>
                            <a:lumOff val="35000"/>
                          </a:schemeClr>
                        </a:solidFill>
                        <a:latin typeface="Gill Sans" panose="020B0604020202020204" charset="0"/>
                        <a:ea typeface="Gill Sans"/>
                        <a:cs typeface="Gill Sans"/>
                        <a:sym typeface="Gill Sans"/>
                      </a:endParaRPr>
                    </a:p>
                    <a:p>
                      <a:endParaRPr lang="en-US" dirty="0">
                        <a:solidFill>
                          <a:schemeClr val="tx1">
                            <a:lumMod val="65000"/>
                            <a:lumOff val="35000"/>
                          </a:schemeClr>
                        </a:solidFill>
                        <a:latin typeface="Gill Sans" panose="020B0604020202020204" charset="0"/>
                      </a:endParaRPr>
                    </a:p>
                  </a:txBody>
                  <a:tcPr/>
                </a:tc>
                <a:extLst>
                  <a:ext uri="{0D108BD9-81ED-4DB2-BD59-A6C34878D82A}">
                    <a16:rowId xmlns:a16="http://schemas.microsoft.com/office/drawing/2014/main" val="3825799560"/>
                  </a:ext>
                </a:extLst>
              </a:tr>
              <a:tr h="710527">
                <a:tc>
                  <a:txBody>
                    <a:bodyPr/>
                    <a:lstStyle/>
                    <a:p>
                      <a:pPr algn="ctr"/>
                      <a:r>
                        <a:rPr lang="en-US" b="1" dirty="0">
                          <a:solidFill>
                            <a:schemeClr val="tx1">
                              <a:lumMod val="65000"/>
                              <a:lumOff val="35000"/>
                            </a:schemeClr>
                          </a:solidFill>
                          <a:latin typeface="Gill Sans" panose="020B0604020202020204" charset="0"/>
                        </a:rPr>
                        <a:t>Partner Progress Review and Planning Meetings</a:t>
                      </a:r>
                    </a:p>
                    <a:p>
                      <a:pPr algn="ctr"/>
                      <a:r>
                        <a:rPr lang="en-US" b="0" i="1" dirty="0">
                          <a:solidFill>
                            <a:schemeClr val="tx1">
                              <a:lumMod val="65000"/>
                              <a:lumOff val="35000"/>
                            </a:schemeClr>
                          </a:solidFill>
                          <a:latin typeface="Gill Sans" panose="020B0604020202020204" charset="0"/>
                        </a:rPr>
                        <a:t>Structured Monthly Meeting</a:t>
                      </a:r>
                    </a:p>
                  </a:txBody>
                  <a:tcPr/>
                </a:tc>
                <a:extLst>
                  <a:ext uri="{0D108BD9-81ED-4DB2-BD59-A6C34878D82A}">
                    <a16:rowId xmlns:a16="http://schemas.microsoft.com/office/drawing/2014/main" val="3608003032"/>
                  </a:ext>
                </a:extLst>
              </a:tr>
              <a:tr h="503290">
                <a:tc>
                  <a:txBody>
                    <a:bodyPr/>
                    <a:lstStyle/>
                    <a:p>
                      <a:pPr marL="0" marR="0" lvl="0" indent="0" algn="ctr" rtl="0">
                        <a:lnSpc>
                          <a:spcPct val="100000"/>
                        </a:lnSpc>
                        <a:spcBef>
                          <a:spcPts val="0"/>
                        </a:spcBef>
                        <a:spcAft>
                          <a:spcPts val="0"/>
                        </a:spcAft>
                        <a:buNone/>
                      </a:pPr>
                      <a:r>
                        <a:rPr lang="en-US" sz="1400" b="1" i="0" u="none" strike="noStrike" cap="none" dirty="0">
                          <a:solidFill>
                            <a:schemeClr val="tx1">
                              <a:lumMod val="65000"/>
                              <a:lumOff val="35000"/>
                            </a:schemeClr>
                          </a:solidFill>
                          <a:latin typeface="Gill Sans"/>
                          <a:ea typeface="Gill Sans"/>
                          <a:cs typeface="Gill Sans"/>
                          <a:sym typeface="Gill Sans"/>
                        </a:rPr>
                        <a:t>Performance Evaluation</a:t>
                      </a:r>
                    </a:p>
                    <a:p>
                      <a:pPr marL="0" marR="0" lvl="0" indent="0" algn="ctr" rtl="0">
                        <a:lnSpc>
                          <a:spcPct val="100000"/>
                        </a:lnSpc>
                        <a:spcBef>
                          <a:spcPts val="0"/>
                        </a:spcBef>
                        <a:spcAft>
                          <a:spcPts val="0"/>
                        </a:spcAft>
                        <a:buNone/>
                      </a:pPr>
                      <a:r>
                        <a:rPr lang="en-US" sz="1400" b="0" i="0" u="none" strike="noStrike" cap="none" dirty="0">
                          <a:solidFill>
                            <a:schemeClr val="tx1">
                              <a:lumMod val="65000"/>
                              <a:lumOff val="35000"/>
                            </a:schemeClr>
                          </a:solidFill>
                          <a:latin typeface="Gill Sans"/>
                          <a:ea typeface="Gill Sans"/>
                          <a:cs typeface="Gill Sans"/>
                          <a:sym typeface="Gill Sans"/>
                        </a:rPr>
                        <a:t>Against GESI Targets/Outcome </a:t>
                      </a:r>
                      <a:endParaRPr lang="en-US" sz="1400" b="1" i="0" u="none" strike="noStrike" cap="none" dirty="0">
                        <a:solidFill>
                          <a:schemeClr val="tx1">
                            <a:lumMod val="65000"/>
                            <a:lumOff val="35000"/>
                          </a:schemeClr>
                        </a:solidFill>
                        <a:latin typeface="Gill Sans"/>
                        <a:ea typeface="Gill Sans"/>
                        <a:cs typeface="Gill Sans"/>
                        <a:sym typeface="Gill Sans"/>
                      </a:endParaRPr>
                    </a:p>
                  </a:txBody>
                  <a:tcPr/>
                </a:tc>
                <a:extLst>
                  <a:ext uri="{0D108BD9-81ED-4DB2-BD59-A6C34878D82A}">
                    <a16:rowId xmlns:a16="http://schemas.microsoft.com/office/drawing/2014/main" val="4104225679"/>
                  </a:ext>
                </a:extLst>
              </a:tr>
              <a:tr h="917765">
                <a:tc>
                  <a:txBody>
                    <a:bodyPr/>
                    <a:lstStyle/>
                    <a:p>
                      <a:pPr marL="0" marR="0" lvl="0" indent="0" algn="ctr" rtl="0">
                        <a:lnSpc>
                          <a:spcPct val="100000"/>
                        </a:lnSpc>
                        <a:spcBef>
                          <a:spcPts val="0"/>
                        </a:spcBef>
                        <a:spcAft>
                          <a:spcPts val="0"/>
                        </a:spcAft>
                        <a:buNone/>
                      </a:pPr>
                      <a:r>
                        <a:rPr lang="en-US" sz="1400" b="1" u="none" strike="noStrike" cap="none" dirty="0">
                          <a:solidFill>
                            <a:schemeClr val="tx1">
                              <a:lumMod val="65000"/>
                              <a:lumOff val="35000"/>
                            </a:schemeClr>
                          </a:solidFill>
                          <a:latin typeface="Gill Sans"/>
                          <a:ea typeface="Gill Sans"/>
                          <a:cs typeface="Gill Sans"/>
                          <a:sym typeface="Gill Sans"/>
                        </a:rPr>
                        <a:t>Knowledge-Sharing</a:t>
                      </a:r>
                    </a:p>
                    <a:p>
                      <a:pPr marL="0" marR="0" lvl="0" indent="0" algn="ctr" rtl="0">
                        <a:lnSpc>
                          <a:spcPct val="100000"/>
                        </a:lnSpc>
                        <a:spcBef>
                          <a:spcPts val="0"/>
                        </a:spcBef>
                        <a:spcAft>
                          <a:spcPts val="0"/>
                        </a:spcAft>
                        <a:buNone/>
                      </a:pPr>
                      <a:r>
                        <a:rPr lang="en-US" sz="1400" u="none" strike="noStrike" cap="none" dirty="0">
                          <a:solidFill>
                            <a:schemeClr val="tx1">
                              <a:lumMod val="65000"/>
                              <a:lumOff val="35000"/>
                            </a:schemeClr>
                          </a:solidFill>
                          <a:latin typeface="Gill Sans"/>
                          <a:ea typeface="Gill Sans"/>
                          <a:cs typeface="Gill Sans"/>
                          <a:sym typeface="Gill Sans"/>
                        </a:rPr>
                        <a:t>- </a:t>
                      </a:r>
                      <a:r>
                        <a:rPr lang="en-US" sz="1400" b="0" u="none" strike="noStrike" cap="none" dirty="0">
                          <a:solidFill>
                            <a:schemeClr val="tx1">
                              <a:lumMod val="65000"/>
                              <a:lumOff val="35000"/>
                            </a:schemeClr>
                          </a:solidFill>
                          <a:latin typeface="Gill Sans"/>
                          <a:ea typeface="Gill Sans"/>
                          <a:cs typeface="Gill Sans"/>
                          <a:sym typeface="Gill Sans"/>
                        </a:rPr>
                        <a:t>Case Studies, Impact Stories, Social Media, Public Engagements &amp; Events </a:t>
                      </a:r>
                    </a:p>
                    <a:p>
                      <a:endParaRPr lang="en-US" dirty="0">
                        <a:solidFill>
                          <a:schemeClr val="tx1">
                            <a:lumMod val="65000"/>
                            <a:lumOff val="35000"/>
                          </a:schemeClr>
                        </a:solidFill>
                      </a:endParaRPr>
                    </a:p>
                  </a:txBody>
                  <a:tcPr/>
                </a:tc>
                <a:extLst>
                  <a:ext uri="{0D108BD9-81ED-4DB2-BD59-A6C34878D82A}">
                    <a16:rowId xmlns:a16="http://schemas.microsoft.com/office/drawing/2014/main" val="4198794714"/>
                  </a:ext>
                </a:extLst>
              </a:tr>
              <a:tr h="91776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u="none" strike="noStrike" cap="none" dirty="0">
                          <a:solidFill>
                            <a:schemeClr val="tx1">
                              <a:lumMod val="65000"/>
                              <a:lumOff val="35000"/>
                            </a:schemeClr>
                          </a:solidFill>
                          <a:latin typeface="Gill Sans"/>
                          <a:ea typeface="Gill Sans"/>
                          <a:cs typeface="Gill Sans"/>
                          <a:sym typeface="Gill Sans"/>
                        </a:rPr>
                        <a:t>Adaptive Management</a:t>
                      </a:r>
                    </a:p>
                    <a:p>
                      <a:pPr marL="0" marR="0" lvl="0" indent="0" algn="ctr" rtl="0">
                        <a:lnSpc>
                          <a:spcPct val="100000"/>
                        </a:lnSpc>
                        <a:spcBef>
                          <a:spcPts val="0"/>
                        </a:spcBef>
                        <a:spcAft>
                          <a:spcPts val="0"/>
                        </a:spcAft>
                        <a:buNone/>
                      </a:pPr>
                      <a:r>
                        <a:rPr lang="en-US" sz="1400" b="0" i="0" u="none" strike="noStrike" cap="none" dirty="0">
                          <a:solidFill>
                            <a:schemeClr val="tx1">
                              <a:lumMod val="65000"/>
                              <a:lumOff val="35000"/>
                            </a:schemeClr>
                          </a:solidFill>
                          <a:latin typeface="Gill Sans"/>
                          <a:ea typeface="Gill Sans"/>
                          <a:cs typeface="Gill Sans"/>
                          <a:sym typeface="Gill Sans"/>
                        </a:rPr>
                        <a:t>Increased &amp; expanded focus on women &amp; </a:t>
                      </a:r>
                      <a:r>
                        <a:rPr lang="en-US" sz="1400" b="0" i="0" u="none" strike="noStrike" cap="none" dirty="0" err="1">
                          <a:solidFill>
                            <a:schemeClr val="tx1">
                              <a:lumMod val="65000"/>
                              <a:lumOff val="35000"/>
                            </a:schemeClr>
                          </a:solidFill>
                          <a:latin typeface="Gill Sans"/>
                          <a:ea typeface="Gill Sans"/>
                          <a:cs typeface="Gill Sans"/>
                          <a:sym typeface="Gill Sans"/>
                        </a:rPr>
                        <a:t>PwDs</a:t>
                      </a:r>
                      <a:r>
                        <a:rPr lang="en-US" sz="1400" b="0" i="0" u="none" strike="noStrike" cap="none" dirty="0">
                          <a:solidFill>
                            <a:schemeClr val="tx1">
                              <a:lumMod val="65000"/>
                              <a:lumOff val="35000"/>
                            </a:schemeClr>
                          </a:solidFill>
                          <a:latin typeface="Gill Sans"/>
                          <a:ea typeface="Gill Sans"/>
                          <a:cs typeface="Gill Sans"/>
                          <a:sym typeface="Gill Sans"/>
                        </a:rPr>
                        <a:t> in all scaled-up partnerships</a:t>
                      </a:r>
                    </a:p>
                    <a:p>
                      <a:endParaRPr lang="en-US" dirty="0">
                        <a:solidFill>
                          <a:schemeClr val="tx1">
                            <a:lumMod val="65000"/>
                            <a:lumOff val="35000"/>
                          </a:schemeClr>
                        </a:solidFill>
                      </a:endParaRPr>
                    </a:p>
                  </a:txBody>
                  <a:tcPr/>
                </a:tc>
                <a:extLst>
                  <a:ext uri="{0D108BD9-81ED-4DB2-BD59-A6C34878D82A}">
                    <a16:rowId xmlns:a16="http://schemas.microsoft.com/office/drawing/2014/main" val="217863698"/>
                  </a:ext>
                </a:extLst>
              </a:tr>
            </a:tbl>
          </a:graphicData>
        </a:graphic>
      </p:graphicFrame>
      <p:sp>
        <p:nvSpPr>
          <p:cNvPr id="9" name="TextBox 8">
            <a:extLst>
              <a:ext uri="{FF2B5EF4-FFF2-40B4-BE49-F238E27FC236}">
                <a16:creationId xmlns:a16="http://schemas.microsoft.com/office/drawing/2014/main" id="{5E2989CA-E0BA-4D5A-85FA-5DED14DCEB28}"/>
              </a:ext>
            </a:extLst>
          </p:cNvPr>
          <p:cNvSpPr txBox="1"/>
          <p:nvPr/>
        </p:nvSpPr>
        <p:spPr>
          <a:xfrm>
            <a:off x="3926039" y="1815041"/>
            <a:ext cx="3626777" cy="1954381"/>
          </a:xfrm>
          <a:prstGeom prst="rect">
            <a:avLst/>
          </a:prstGeom>
          <a:solidFill>
            <a:schemeClr val="bg1">
              <a:lumMod val="85000"/>
            </a:schemeClr>
          </a:solidFill>
        </p:spPr>
        <p:txBody>
          <a:bodyPr wrap="square" rtlCol="0">
            <a:spAutoFit/>
          </a:bodyPr>
          <a:lstStyle/>
          <a:p>
            <a:pPr algn="just"/>
            <a:r>
              <a:rPr lang="en-US" sz="1100" b="1" i="0" dirty="0">
                <a:solidFill>
                  <a:srgbClr val="000000"/>
                </a:solidFill>
                <a:effectLst/>
                <a:latin typeface="Gill Sans" panose="020B0604020202020204" charset="0"/>
              </a:rPr>
              <a:t>CF GESI Criteria/Questions:</a:t>
            </a:r>
          </a:p>
          <a:p>
            <a:pPr marL="285750" indent="-285750" algn="just">
              <a:buFont typeface="Arial" panose="020B0604020202020204" pitchFamily="34" charset="0"/>
              <a:buChar char="•"/>
            </a:pPr>
            <a:r>
              <a:rPr lang="en-US" sz="1100" b="0" i="0" dirty="0">
                <a:solidFill>
                  <a:srgbClr val="000000"/>
                </a:solidFill>
                <a:effectLst/>
                <a:latin typeface="Gill Sans" panose="020B0604020202020204" charset="0"/>
              </a:rPr>
              <a:t>How are you addressing </a:t>
            </a:r>
            <a:r>
              <a:rPr lang="en-US" sz="1100" dirty="0">
                <a:latin typeface="Gill Sans" panose="020B0604020202020204" charset="0"/>
              </a:rPr>
              <a:t>GESI </a:t>
            </a:r>
            <a:r>
              <a:rPr lang="en-US" sz="1100" b="0" i="0" dirty="0">
                <a:solidFill>
                  <a:srgbClr val="000000"/>
                </a:solidFill>
                <a:effectLst/>
                <a:latin typeface="Gill Sans" panose="020B0604020202020204" charset="0"/>
              </a:rPr>
              <a:t>barriers and encouraging participation of GESI target groups to better access market-based livelihood services? </a:t>
            </a:r>
          </a:p>
          <a:p>
            <a:pPr marL="285750" indent="-285750" algn="just">
              <a:buFont typeface="Arial" panose="020B0604020202020204" pitchFamily="34" charset="0"/>
              <a:buChar char="•"/>
            </a:pPr>
            <a:r>
              <a:rPr lang="en-US" sz="1100" b="0" i="0" dirty="0">
                <a:solidFill>
                  <a:srgbClr val="000000"/>
                </a:solidFill>
                <a:effectLst/>
                <a:latin typeface="Gill Sans" panose="020B0604020202020204" charset="0"/>
              </a:rPr>
              <a:t>In what capacities are GESI groups included in your application design and plan?</a:t>
            </a:r>
          </a:p>
          <a:p>
            <a:pPr marL="285750" indent="-285750" algn="just">
              <a:buFont typeface="Arial" panose="020B0604020202020204" pitchFamily="34" charset="0"/>
              <a:buChar char="•"/>
            </a:pPr>
            <a:r>
              <a:rPr lang="en-US" sz="1100" b="0" i="0" dirty="0">
                <a:solidFill>
                  <a:srgbClr val="000000"/>
                </a:solidFill>
                <a:effectLst/>
                <a:latin typeface="Gill Sans" panose="020B0604020202020204" charset="0"/>
              </a:rPr>
              <a:t>How are you promoting new non-stereotypical job roles for women, and excluded groups?</a:t>
            </a:r>
          </a:p>
          <a:p>
            <a:pPr marL="285750" indent="-285750" algn="just">
              <a:buFont typeface="Arial" panose="020B0604020202020204" pitchFamily="34" charset="0"/>
              <a:buChar char="•"/>
            </a:pPr>
            <a:r>
              <a:rPr lang="en-US" sz="1100" b="0" i="0" dirty="0">
                <a:solidFill>
                  <a:srgbClr val="000000"/>
                </a:solidFill>
                <a:effectLst/>
                <a:latin typeface="Gill Sans" panose="020B0604020202020204" charset="0"/>
              </a:rPr>
              <a:t>How will your intervention encourage wider adoption of inclusion-building practices and policies by/within the sector/industry?</a:t>
            </a:r>
          </a:p>
        </p:txBody>
      </p:sp>
      <p:pic>
        <p:nvPicPr>
          <p:cNvPr id="10" name="Google Shape;180;p4">
            <a:extLst>
              <a:ext uri="{FF2B5EF4-FFF2-40B4-BE49-F238E27FC236}">
                <a16:creationId xmlns:a16="http://schemas.microsoft.com/office/drawing/2014/main" id="{965B1EF6-8808-43EE-B4F2-1EFF6130603C}"/>
              </a:ext>
            </a:extLst>
          </p:cNvPr>
          <p:cNvPicPr preferRelativeResize="0"/>
          <p:nvPr/>
        </p:nvPicPr>
        <p:blipFill rotWithShape="1">
          <a:blip r:embed="rId3">
            <a:alphaModFix/>
          </a:blip>
          <a:srcRect t="26823" r="3742" b="10131"/>
          <a:stretch/>
        </p:blipFill>
        <p:spPr>
          <a:xfrm>
            <a:off x="3926039" y="1806573"/>
            <a:ext cx="7479478" cy="4541230"/>
          </a:xfrm>
          <a:prstGeom prst="rect">
            <a:avLst/>
          </a:prstGeom>
          <a:noFill/>
          <a:ln>
            <a:noFill/>
          </a:ln>
        </p:spPr>
      </p:pic>
    </p:spTree>
    <p:extLst>
      <p:ext uri="{BB962C8B-B14F-4D97-AF65-F5344CB8AC3E}">
        <p14:creationId xmlns:p14="http://schemas.microsoft.com/office/powerpoint/2010/main" val="41370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8" name="Google Shape;268;p7" descr="A picture containing text, orange&#10;&#10;Description automatically generated"/>
          <p:cNvPicPr preferRelativeResize="0"/>
          <p:nvPr/>
        </p:nvPicPr>
        <p:blipFill rotWithShape="1">
          <a:blip r:embed="rId3">
            <a:alphaModFix/>
          </a:blip>
          <a:srcRect t="3057" b="490"/>
          <a:stretch/>
        </p:blipFill>
        <p:spPr>
          <a:xfrm>
            <a:off x="42829" y="1724661"/>
            <a:ext cx="2325258" cy="2242713"/>
          </a:xfrm>
          <a:prstGeom prst="rect">
            <a:avLst/>
          </a:prstGeom>
          <a:noFill/>
          <a:ln>
            <a:noFill/>
          </a:ln>
        </p:spPr>
      </p:pic>
      <p:sp>
        <p:nvSpPr>
          <p:cNvPr id="264" name="Google Shape;264;p7"/>
          <p:cNvSpPr txBox="1">
            <a:spLocks noGrp="1"/>
          </p:cNvSpPr>
          <p:nvPr>
            <p:ph type="body" idx="3"/>
          </p:nvPr>
        </p:nvSpPr>
        <p:spPr>
          <a:xfrm>
            <a:off x="-82870" y="1161645"/>
            <a:ext cx="11604300" cy="507000"/>
          </a:xfrm>
          <a:prstGeom prst="rect">
            <a:avLst/>
          </a:prstGeom>
          <a:noFill/>
          <a:ln>
            <a:noFill/>
          </a:ln>
        </p:spPr>
        <p:txBody>
          <a:bodyPr spcFirstLastPara="1" wrap="square" lIns="104275" tIns="52125" rIns="104275" bIns="52125" anchor="b" anchorCtr="0">
            <a:noAutofit/>
          </a:bodyPr>
          <a:lstStyle/>
          <a:p>
            <a:pPr marL="0" lvl="0" indent="0" algn="l" rtl="0">
              <a:lnSpc>
                <a:spcPct val="100000"/>
              </a:lnSpc>
              <a:spcBef>
                <a:spcPts val="0"/>
              </a:spcBef>
              <a:spcAft>
                <a:spcPts val="0"/>
              </a:spcAft>
              <a:buClr>
                <a:schemeClr val="lt1"/>
              </a:buClr>
              <a:buSzPts val="2399"/>
              <a:buNone/>
            </a:pPr>
            <a:r>
              <a:rPr lang="en-US" sz="2200" dirty="0">
                <a:solidFill>
                  <a:schemeClr val="lt1"/>
                </a:solidFill>
                <a:latin typeface="Gill Sans"/>
                <a:ea typeface="Gill Sans"/>
                <a:cs typeface="Gill Sans"/>
                <a:sym typeface="Gill Sans"/>
              </a:rPr>
              <a:t>GESI Mainstreaming: </a:t>
            </a:r>
            <a:r>
              <a:rPr lang="en-US" sz="2200" dirty="0">
                <a:solidFill>
                  <a:schemeClr val="lt1"/>
                </a:solidFill>
                <a:latin typeface="Gill Sans"/>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Morang Earth Movers (MEPL)</a:t>
            </a:r>
            <a:r>
              <a:rPr lang="en-US" sz="2200" dirty="0">
                <a:solidFill>
                  <a:schemeClr val="lt1"/>
                </a:solidFill>
                <a:latin typeface="Gill Sans"/>
                <a:ea typeface="Gill Sans"/>
                <a:cs typeface="Gill Sans"/>
                <a:sym typeface="Gill Sans"/>
              </a:rPr>
              <a:t>, Construction Sector</a:t>
            </a:r>
            <a:endParaRPr sz="2200" dirty="0">
              <a:solidFill>
                <a:schemeClr val="lt1"/>
              </a:solidFill>
              <a:latin typeface="Gill Sans"/>
              <a:ea typeface="Gill Sans"/>
              <a:cs typeface="Gill Sans"/>
              <a:sym typeface="Gill Sans"/>
            </a:endParaRPr>
          </a:p>
        </p:txBody>
      </p:sp>
      <p:pic>
        <p:nvPicPr>
          <p:cNvPr id="265" name="Google Shape;265;p7"/>
          <p:cNvPicPr preferRelativeResize="0"/>
          <p:nvPr/>
        </p:nvPicPr>
        <p:blipFill rotWithShape="1">
          <a:blip r:embed="rId4">
            <a:alphaModFix/>
          </a:blip>
          <a:srcRect/>
          <a:stretch/>
        </p:blipFill>
        <p:spPr>
          <a:xfrm>
            <a:off x="5614171" y="1805888"/>
            <a:ext cx="3117602" cy="2080247"/>
          </a:xfrm>
          <a:prstGeom prst="rect">
            <a:avLst/>
          </a:prstGeom>
          <a:noFill/>
          <a:ln>
            <a:noFill/>
          </a:ln>
        </p:spPr>
      </p:pic>
      <p:graphicFrame>
        <p:nvGraphicFramePr>
          <p:cNvPr id="266" name="Google Shape;266;p7"/>
          <p:cNvGraphicFramePr/>
          <p:nvPr>
            <p:extLst>
              <p:ext uri="{D42A27DB-BD31-4B8C-83A1-F6EECF244321}">
                <p14:modId xmlns:p14="http://schemas.microsoft.com/office/powerpoint/2010/main" val="2130182092"/>
              </p:ext>
            </p:extLst>
          </p:nvPr>
        </p:nvGraphicFramePr>
        <p:xfrm>
          <a:off x="131176" y="3841775"/>
          <a:ext cx="12060823" cy="3054710"/>
        </p:xfrm>
        <a:graphic>
          <a:graphicData uri="http://schemas.openxmlformats.org/drawingml/2006/table">
            <a:tbl>
              <a:tblPr firstRow="1" bandRow="1">
                <a:noFill/>
                <a:tableStyleId>{8AAB3CA2-4D5D-4808-B0C0-688CE926A8BF}</a:tableStyleId>
              </a:tblPr>
              <a:tblGrid>
                <a:gridCol w="2252428">
                  <a:extLst>
                    <a:ext uri="{9D8B030D-6E8A-4147-A177-3AD203B41FA5}">
                      <a16:colId xmlns:a16="http://schemas.microsoft.com/office/drawing/2014/main" val="20000"/>
                    </a:ext>
                  </a:extLst>
                </a:gridCol>
                <a:gridCol w="5455578">
                  <a:extLst>
                    <a:ext uri="{9D8B030D-6E8A-4147-A177-3AD203B41FA5}">
                      <a16:colId xmlns:a16="http://schemas.microsoft.com/office/drawing/2014/main" val="20001"/>
                    </a:ext>
                  </a:extLst>
                </a:gridCol>
                <a:gridCol w="2116476">
                  <a:extLst>
                    <a:ext uri="{9D8B030D-6E8A-4147-A177-3AD203B41FA5}">
                      <a16:colId xmlns:a16="http://schemas.microsoft.com/office/drawing/2014/main" val="20002"/>
                    </a:ext>
                  </a:extLst>
                </a:gridCol>
                <a:gridCol w="2236341">
                  <a:extLst>
                    <a:ext uri="{9D8B030D-6E8A-4147-A177-3AD203B41FA5}">
                      <a16:colId xmlns:a16="http://schemas.microsoft.com/office/drawing/2014/main" val="20003"/>
                    </a:ext>
                  </a:extLst>
                </a:gridCol>
              </a:tblGrid>
              <a:tr h="280377">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dirty="0">
                        <a:solidFill>
                          <a:schemeClr val="dk1"/>
                        </a:solidFill>
                        <a:latin typeface="Gill Sans"/>
                        <a:ea typeface="Gill Sans"/>
                        <a:cs typeface="Gill Sans"/>
                        <a:sym typeface="Gill Sans"/>
                      </a:endParaRPr>
                    </a:p>
                  </a:txBody>
                  <a:tcPr marL="91450" marR="91450" marT="45725" marB="45725"/>
                </a:tc>
                <a:tc gridSpan="3">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Gill Sans"/>
                          <a:ea typeface="Gill Sans"/>
                          <a:cs typeface="Gill Sans"/>
                          <a:sym typeface="Gill Sans"/>
                        </a:rPr>
                        <a:t>                                                                         INTERVENTIONS</a:t>
                      </a:r>
                      <a:endParaRPr sz="1200" u="none" strike="noStrike" cap="none" dirty="0">
                        <a:solidFill>
                          <a:schemeClr val="dk1"/>
                        </a:solidFill>
                        <a:latin typeface="Gill Sans"/>
                        <a:ea typeface="Gill Sans"/>
                        <a:cs typeface="Gill Sans"/>
                        <a:sym typeface="Gill Sans"/>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160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Gill Sans"/>
                          <a:ea typeface="Gill Sans"/>
                          <a:cs typeface="Gill Sans"/>
                          <a:sym typeface="Gill Sans"/>
                        </a:rPr>
                        <a:t>Constraints</a:t>
                      </a:r>
                      <a:endParaRPr sz="1200" b="1" u="none" strike="noStrike" cap="none" dirty="0">
                        <a:solidFill>
                          <a:schemeClr val="dk1"/>
                        </a:solidFill>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highlight>
                            <a:srgbClr val="FF0000"/>
                          </a:highlight>
                          <a:latin typeface="Gill Sans"/>
                          <a:ea typeface="Gill Sans"/>
                          <a:cs typeface="Gill Sans"/>
                          <a:sym typeface="Gill Sans"/>
                        </a:rPr>
                        <a:t>Assets, Service, Opportunity</a:t>
                      </a:r>
                      <a:endParaRPr sz="1200" b="1" u="none" strike="noStrike" cap="none" dirty="0">
                        <a:solidFill>
                          <a:schemeClr val="bg1"/>
                        </a:solidFill>
                        <a:highlight>
                          <a:srgbClr val="FF0000"/>
                        </a:highlight>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bg1"/>
                          </a:solidFill>
                          <a:highlight>
                            <a:srgbClr val="FF0000"/>
                          </a:highlight>
                          <a:latin typeface="Gill Sans"/>
                          <a:ea typeface="Gill Sans"/>
                          <a:cs typeface="Gill Sans"/>
                          <a:sym typeface="Gill Sans"/>
                        </a:rPr>
                        <a:t>Voice and Agency</a:t>
                      </a:r>
                      <a:endParaRPr sz="1200" b="1" u="none" strike="noStrike" cap="none">
                        <a:solidFill>
                          <a:schemeClr val="bg1"/>
                        </a:solidFill>
                        <a:highlight>
                          <a:srgbClr val="FF0000"/>
                        </a:highlight>
                        <a:latin typeface="Gill Sans"/>
                        <a:ea typeface="Gill Sans"/>
                        <a:cs typeface="Gill Sans"/>
                        <a:sym typeface="Gill Sans"/>
                      </a:endParaRPr>
                    </a:p>
                  </a:txBody>
                  <a:tcPr marL="91450" marR="91450" marT="45725" marB="45725"/>
                </a:tc>
                <a:tc>
                  <a:txBody>
                    <a:bodyPr/>
                    <a:lstStyle/>
                    <a:p>
                      <a:pPr marL="285750" marR="0" lvl="0" indent="-20955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highlight>
                            <a:srgbClr val="FF0000"/>
                          </a:highlight>
                          <a:latin typeface="Gill Sans"/>
                          <a:ea typeface="Gill Sans"/>
                          <a:cs typeface="Gill Sans"/>
                          <a:sym typeface="Gill Sans"/>
                        </a:rPr>
                        <a:t>Enabling Environment: Formal &amp; Information Institutions </a:t>
                      </a:r>
                      <a:endParaRPr sz="1200" b="1" u="none" strike="noStrike" cap="none" dirty="0">
                        <a:solidFill>
                          <a:schemeClr val="bg1"/>
                        </a:solidFill>
                        <a:highlight>
                          <a:srgbClr val="FF0000"/>
                        </a:highlight>
                        <a:latin typeface="Gill Sans"/>
                        <a:ea typeface="Gill Sans"/>
                        <a:cs typeface="Gill Sans"/>
                        <a:sym typeface="Gill Sans"/>
                      </a:endParaRPr>
                    </a:p>
                  </a:txBody>
                  <a:tcPr marL="91450" marR="91450" marT="45725" marB="45725"/>
                </a:tc>
                <a:extLst>
                  <a:ext uri="{0D108BD9-81ED-4DB2-BD59-A6C34878D82A}">
                    <a16:rowId xmlns:a16="http://schemas.microsoft.com/office/drawing/2014/main" val="10001"/>
                  </a:ext>
                </a:extLst>
              </a:tr>
              <a:tr h="435226">
                <a:tc rowSpan="2">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Inequitable Geographic Access </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Financial gap </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Information Asymmetry</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Gender Stereotypes</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Lack of Sensitivity from training providers/instructors</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Absence of supportive services</a:t>
                      </a:r>
                      <a:endParaRPr sz="1100" u="none" strike="noStrike" cap="none" dirty="0">
                        <a:solidFill>
                          <a:schemeClr val="dk1"/>
                        </a:solidFill>
                        <a:latin typeface="Gill Sans"/>
                        <a:ea typeface="Gill Sans"/>
                        <a:cs typeface="Gill Sans"/>
                        <a:sym typeface="Gill Sans"/>
                      </a:endParaRPr>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chemeClr val="dk1"/>
                          </a:solidFill>
                          <a:latin typeface="Gill Sans"/>
                          <a:ea typeface="Gill Sans"/>
                          <a:cs typeface="Gill Sans"/>
                          <a:sym typeface="Gill Sans"/>
                        </a:rPr>
                        <a:t>Training </a:t>
                      </a:r>
                      <a:r>
                        <a:rPr lang="en-US" sz="1100" b="1" u="none" strike="noStrike" cap="none" dirty="0">
                          <a:latin typeface="Gill Sans"/>
                          <a:ea typeface="Gill Sans"/>
                          <a:cs typeface="Gill Sans"/>
                          <a:sym typeface="Gill Sans"/>
                        </a:rPr>
                        <a:t>infrastructure expanded</a:t>
                      </a:r>
                      <a:r>
                        <a:rPr lang="en-US" sz="1100" u="none" strike="noStrike" cap="none" dirty="0">
                          <a:latin typeface="Gill Sans"/>
                          <a:ea typeface="Gill Sans"/>
                          <a:cs typeface="Gill Sans"/>
                          <a:sym typeface="Gill Sans"/>
                        </a:rPr>
                        <a:t> in Nepalgunj &amp; Janakpur to </a:t>
                      </a:r>
                      <a:r>
                        <a:rPr lang="en-US" sz="1100" b="1" u="none" strike="noStrike" cap="none" dirty="0">
                          <a:latin typeface="Gill Sans"/>
                          <a:ea typeface="Gill Sans"/>
                          <a:cs typeface="Gill Sans"/>
                          <a:sym typeface="Gill Sans"/>
                        </a:rPr>
                        <a:t>improve access </a:t>
                      </a:r>
                      <a:r>
                        <a:rPr lang="en-US" sz="1100" u="none" strike="noStrike" cap="none" dirty="0">
                          <a:latin typeface="Gill Sans"/>
                          <a:ea typeface="Gill Sans"/>
                          <a:cs typeface="Gill Sans"/>
                          <a:sym typeface="Gill Sans"/>
                        </a:rPr>
                        <a:t>for women &amp; DAGs</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chemeClr val="dk1"/>
                          </a:solidFill>
                          <a:latin typeface="Gill Sans"/>
                          <a:ea typeface="Gill Sans"/>
                          <a:cs typeface="Gill Sans"/>
                          <a:sym typeface="Gill Sans"/>
                        </a:rPr>
                        <a:t>Scholarship Fund</a:t>
                      </a:r>
                      <a:r>
                        <a:rPr lang="en-US" sz="1100" u="none" strike="noStrike" cap="none" dirty="0">
                          <a:solidFill>
                            <a:schemeClr val="dk1"/>
                          </a:solidFill>
                          <a:latin typeface="Gill Sans"/>
                          <a:ea typeface="Gill Sans"/>
                          <a:cs typeface="Gill Sans"/>
                          <a:sym typeface="Gill Sans"/>
                        </a:rPr>
                        <a:t> launched by MEPL’s </a:t>
                      </a:r>
                      <a:r>
                        <a:rPr lang="en-US" sz="1100" u="none" strike="noStrike" cap="none" dirty="0">
                          <a:latin typeface="Gill Sans"/>
                          <a:ea typeface="Gill Sans"/>
                          <a:cs typeface="Gill Sans"/>
                          <a:sym typeface="Gill Sans"/>
                        </a:rPr>
                        <a:t>F</a:t>
                      </a:r>
                      <a:r>
                        <a:rPr lang="en-US" sz="1100" u="none" strike="noStrike" cap="none" dirty="0">
                          <a:solidFill>
                            <a:schemeClr val="dk1"/>
                          </a:solidFill>
                          <a:latin typeface="Gill Sans"/>
                          <a:ea typeface="Gill Sans"/>
                          <a:cs typeface="Gill Sans"/>
                          <a:sym typeface="Gill Sans"/>
                        </a:rPr>
                        <a:t>oundation</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chemeClr val="dk1"/>
                          </a:solidFill>
                          <a:latin typeface="Gill Sans"/>
                          <a:ea typeface="Gill Sans"/>
                          <a:cs typeface="Gill Sans"/>
                          <a:sym typeface="Gill Sans"/>
                        </a:rPr>
                        <a:t>Co-funding leveraged</a:t>
                      </a:r>
                      <a:r>
                        <a:rPr lang="en-US" sz="1100" u="none" strike="noStrike" cap="none" dirty="0">
                          <a:solidFill>
                            <a:schemeClr val="dk1"/>
                          </a:solidFill>
                          <a:latin typeface="Gill Sans"/>
                          <a:ea typeface="Gill Sans"/>
                          <a:cs typeface="Gill Sans"/>
                          <a:sym typeface="Gill Sans"/>
                        </a:rPr>
                        <a:t> from </a:t>
                      </a:r>
                      <a:r>
                        <a:rPr lang="en-US" sz="1100" b="1" u="none" strike="noStrike" cap="none" dirty="0">
                          <a:solidFill>
                            <a:schemeClr val="dk1"/>
                          </a:solidFill>
                          <a:latin typeface="Gill Sans"/>
                          <a:ea typeface="Gill Sans"/>
                          <a:cs typeface="Gill Sans"/>
                          <a:sym typeface="Gill Sans"/>
                        </a:rPr>
                        <a:t>11 Municipalities</a:t>
                      </a:r>
                      <a:r>
                        <a:rPr lang="en-US" sz="1100" u="none" strike="noStrike" cap="none" dirty="0">
                          <a:solidFill>
                            <a:schemeClr val="dk1"/>
                          </a:solidFill>
                          <a:latin typeface="Gill Sans"/>
                          <a:ea typeface="Gill Sans"/>
                          <a:cs typeface="Gill Sans"/>
                          <a:sym typeface="Gill Sans"/>
                        </a:rPr>
                        <a:t> and </a:t>
                      </a:r>
                      <a:r>
                        <a:rPr lang="en-US" sz="1100" b="1" u="none" strike="noStrike" cap="none" dirty="0">
                          <a:solidFill>
                            <a:schemeClr val="dk1"/>
                          </a:solidFill>
                          <a:latin typeface="Gill Sans"/>
                          <a:ea typeface="Gill Sans"/>
                          <a:cs typeface="Gill Sans"/>
                          <a:sym typeface="Gill Sans"/>
                        </a:rPr>
                        <a:t>14 CBOs/NGOs</a:t>
                      </a:r>
                      <a:r>
                        <a:rPr lang="en-US" sz="1100" u="none" strike="noStrike" cap="none" dirty="0">
                          <a:solidFill>
                            <a:schemeClr val="dk1"/>
                          </a:solidFill>
                          <a:latin typeface="Gill Sans"/>
                          <a:ea typeface="Gill Sans"/>
                          <a:cs typeface="Gill Sans"/>
                          <a:sym typeface="Gill Sans"/>
                        </a:rPr>
                        <a:t> </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Gill Sans"/>
                          <a:ea typeface="Gill Sans"/>
                          <a:cs typeface="Gill Sans"/>
                          <a:sym typeface="Gill Sans"/>
                        </a:rPr>
                        <a:t>GESI-intentional m</a:t>
                      </a:r>
                      <a:r>
                        <a:rPr lang="en-US" sz="1100" b="1" u="none" strike="noStrike" cap="none" dirty="0">
                          <a:solidFill>
                            <a:schemeClr val="dk1"/>
                          </a:solidFill>
                          <a:latin typeface="Gill Sans"/>
                          <a:ea typeface="Gill Sans"/>
                          <a:cs typeface="Gill Sans"/>
                          <a:sym typeface="Gill Sans"/>
                        </a:rPr>
                        <a:t>arketing </a:t>
                      </a:r>
                      <a:r>
                        <a:rPr lang="en-US" sz="1100" b="1" u="none" strike="noStrike" cap="none" dirty="0">
                          <a:latin typeface="Gill Sans"/>
                          <a:ea typeface="Gill Sans"/>
                          <a:cs typeface="Gill Sans"/>
                          <a:sym typeface="Gill Sans"/>
                        </a:rPr>
                        <a:t>m</a:t>
                      </a:r>
                      <a:r>
                        <a:rPr lang="en-US" sz="1100" b="1" u="none" strike="noStrike" cap="none" dirty="0">
                          <a:solidFill>
                            <a:schemeClr val="dk1"/>
                          </a:solidFill>
                          <a:latin typeface="Gill Sans"/>
                          <a:ea typeface="Gill Sans"/>
                          <a:cs typeface="Gill Sans"/>
                          <a:sym typeface="Gill Sans"/>
                        </a:rPr>
                        <a:t>aterials</a:t>
                      </a:r>
                      <a:endParaRPr sz="1100" b="1"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Gill Sans"/>
                          <a:ea typeface="Gill Sans"/>
                          <a:cs typeface="Gill Sans"/>
                          <a:sym typeface="Gill Sans"/>
                        </a:rPr>
                        <a:t>Accommodation provision </a:t>
                      </a:r>
                      <a:r>
                        <a:rPr lang="en-US" sz="1100" u="none" strike="noStrike" cap="none" dirty="0">
                          <a:latin typeface="Gill Sans"/>
                          <a:ea typeface="Gill Sans"/>
                          <a:cs typeface="Gill Sans"/>
                          <a:sym typeface="Gill Sans"/>
                        </a:rPr>
                        <a:t>for women (relocation challenge)</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Gill Sans"/>
                          <a:ea typeface="Gill Sans"/>
                          <a:cs typeface="Gill Sans"/>
                          <a:sym typeface="Gill Sans"/>
                        </a:rPr>
                        <a:t>Extensive outreach</a:t>
                      </a:r>
                      <a:r>
                        <a:rPr lang="en-US" sz="1100" u="none" strike="noStrike" cap="none" dirty="0">
                          <a:latin typeface="Gill Sans"/>
                          <a:ea typeface="Gill Sans"/>
                          <a:cs typeface="Gill Sans"/>
                          <a:sym typeface="Gill Sans"/>
                        </a:rPr>
                        <a:t>: social media, local </a:t>
                      </a:r>
                      <a:r>
                        <a:rPr lang="en-US" sz="1100" u="none" strike="noStrike" cap="none" dirty="0" err="1">
                          <a:latin typeface="Gill Sans"/>
                          <a:ea typeface="Gill Sans"/>
                          <a:cs typeface="Gill Sans"/>
                          <a:sym typeface="Gill Sans"/>
                        </a:rPr>
                        <a:t>GoN</a:t>
                      </a:r>
                      <a:r>
                        <a:rPr lang="en-US" sz="1100" u="none" strike="noStrike" cap="none" dirty="0">
                          <a:latin typeface="Gill Sans"/>
                          <a:ea typeface="Gill Sans"/>
                          <a:cs typeface="Gill Sans"/>
                          <a:sym typeface="Gill Sans"/>
                        </a:rPr>
                        <a:t>, NGOs, community mobilization</a:t>
                      </a:r>
                      <a:endParaRPr sz="1100" u="none" strike="noStrike" cap="none" dirty="0">
                        <a:latin typeface="Gill Sans"/>
                        <a:ea typeface="Gill Sans"/>
                        <a:cs typeface="Gill Sans"/>
                        <a:sym typeface="Gill Sans"/>
                      </a:endParaRPr>
                    </a:p>
                  </a:txBody>
                  <a:tcPr marL="91450" marR="91450" marT="45725" marB="45725"/>
                </a:tc>
                <a:tc rowSpan="2">
                  <a:txBody>
                    <a:bodyPr/>
                    <a:lstStyle/>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latin typeface="Gill Sans"/>
                          <a:ea typeface="Gill Sans"/>
                          <a:cs typeface="Gill Sans"/>
                          <a:sym typeface="Gill Sans"/>
                        </a:rPr>
                        <a:t>Enabling more women (graduates) as operators and trainers: </a:t>
                      </a:r>
                      <a:r>
                        <a:rPr lang="en-US" sz="1100" b="1" u="none" strike="noStrike" cap="none" dirty="0">
                          <a:latin typeface="Gill Sans"/>
                          <a:ea typeface="Gill Sans"/>
                          <a:cs typeface="Gill Sans"/>
                          <a:sym typeface="Gill Sans"/>
                        </a:rPr>
                        <a:t>promoting role models</a:t>
                      </a:r>
                      <a:r>
                        <a:rPr lang="en-US" sz="1100" u="none" strike="noStrike" cap="none" dirty="0">
                          <a:latin typeface="Gill Sans"/>
                          <a:ea typeface="Gill Sans"/>
                          <a:cs typeface="Gill Sans"/>
                          <a:sym typeface="Gill Sans"/>
                        </a:rPr>
                        <a:t>.</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chemeClr val="dk1"/>
                          </a:solidFill>
                          <a:latin typeface="Gill Sans"/>
                          <a:ea typeface="Gill Sans"/>
                          <a:cs typeface="Gill Sans"/>
                          <a:sym typeface="Gill Sans"/>
                        </a:rPr>
                        <a:t>Training Instructor sensitized</a:t>
                      </a:r>
                      <a:r>
                        <a:rPr lang="en-US" sz="1100" u="none" strike="noStrike" cap="none" dirty="0">
                          <a:solidFill>
                            <a:schemeClr val="dk1"/>
                          </a:solidFill>
                          <a:latin typeface="Gill Sans"/>
                          <a:ea typeface="Gill Sans"/>
                          <a:cs typeface="Gill Sans"/>
                          <a:sym typeface="Gill Sans"/>
                        </a:rPr>
                        <a:t> on GESI and Safeguarding.</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chemeClr val="dk1"/>
                          </a:solidFill>
                          <a:latin typeface="Gill Sans"/>
                          <a:ea typeface="Gill Sans"/>
                          <a:cs typeface="Gill Sans"/>
                          <a:sym typeface="Gill Sans"/>
                        </a:rPr>
                        <a:t>Safeguarding</a:t>
                      </a:r>
                      <a:r>
                        <a:rPr lang="en-US" sz="1100" u="none" strike="noStrike" cap="none" dirty="0">
                          <a:solidFill>
                            <a:schemeClr val="dk1"/>
                          </a:solidFill>
                          <a:latin typeface="Gill Sans"/>
                          <a:ea typeface="Gill Sans"/>
                          <a:cs typeface="Gill Sans"/>
                          <a:sym typeface="Gill Sans"/>
                        </a:rPr>
                        <a:t> and </a:t>
                      </a:r>
                      <a:r>
                        <a:rPr lang="en-US" sz="1100" b="1" u="none" strike="noStrike" cap="none" dirty="0">
                          <a:solidFill>
                            <a:schemeClr val="dk1"/>
                          </a:solidFill>
                          <a:latin typeface="Gill Sans"/>
                          <a:ea typeface="Gill Sans"/>
                          <a:cs typeface="Gill Sans"/>
                          <a:sym typeface="Gill Sans"/>
                        </a:rPr>
                        <a:t>Inclusion messages</a:t>
                      </a:r>
                      <a:r>
                        <a:rPr lang="en-US" sz="1100" u="none" strike="noStrike" cap="none" dirty="0">
                          <a:solidFill>
                            <a:schemeClr val="dk1"/>
                          </a:solidFill>
                          <a:latin typeface="Gill Sans"/>
                          <a:ea typeface="Gill Sans"/>
                          <a:cs typeface="Gill Sans"/>
                          <a:sym typeface="Gill Sans"/>
                        </a:rPr>
                        <a:t> integrated in </a:t>
                      </a:r>
                      <a:r>
                        <a:rPr lang="en-US" sz="1100" b="1" u="none" strike="noStrike" cap="none" dirty="0">
                          <a:solidFill>
                            <a:schemeClr val="dk1"/>
                          </a:solidFill>
                          <a:latin typeface="Gill Sans"/>
                          <a:ea typeface="Gill Sans"/>
                          <a:cs typeface="Gill Sans"/>
                          <a:sym typeface="Gill Sans"/>
                        </a:rPr>
                        <a:t>skilling curricula</a:t>
                      </a:r>
                      <a:r>
                        <a:rPr lang="en-US" sz="1100" u="none" strike="noStrike" cap="none" dirty="0">
                          <a:solidFill>
                            <a:schemeClr val="dk1"/>
                          </a:solidFill>
                          <a:latin typeface="Gill Sans"/>
                          <a:ea typeface="Gill Sans"/>
                          <a:cs typeface="Gill Sans"/>
                          <a:sym typeface="Gill Sans"/>
                        </a:rPr>
                        <a:t>. </a:t>
                      </a:r>
                      <a:endParaRPr sz="1100" u="none" strike="noStrike" cap="none" dirty="0">
                        <a:latin typeface="Gill Sans"/>
                        <a:ea typeface="Gill Sans"/>
                        <a:cs typeface="Gill Sans"/>
                        <a:sym typeface="Gill Sans"/>
                      </a:endParaRPr>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chemeClr val="dk1"/>
                          </a:solidFill>
                          <a:latin typeface="Gill Sans"/>
                          <a:ea typeface="Gill Sans"/>
                          <a:cs typeface="Gill Sans"/>
                          <a:sym typeface="Gill Sans"/>
                        </a:rPr>
                        <a:t>Targeted outreach to build greater </a:t>
                      </a:r>
                      <a:r>
                        <a:rPr lang="en-US" sz="1100" b="1" u="none" strike="noStrike" cap="none" dirty="0">
                          <a:latin typeface="Gill Sans"/>
                          <a:ea typeface="Gill Sans"/>
                          <a:cs typeface="Gill Sans"/>
                          <a:sym typeface="Gill Sans"/>
                        </a:rPr>
                        <a:t>awareness, interest, and referral linkages</a:t>
                      </a:r>
                      <a:r>
                        <a:rPr lang="en-US" sz="1100" u="none" strike="noStrike" cap="none" dirty="0">
                          <a:latin typeface="Gill Sans"/>
                          <a:ea typeface="Gill Sans"/>
                          <a:cs typeface="Gill Sans"/>
                          <a:sym typeface="Gill Sans"/>
                        </a:rPr>
                        <a:t> via local organizations-to change norms about suitability and desirability of work. e.g. USAID’s Hamro Samman project, </a:t>
                      </a:r>
                      <a:r>
                        <a:rPr lang="en-US" sz="1100" u="none" strike="noStrike" cap="none" dirty="0" err="1">
                          <a:latin typeface="Gill Sans"/>
                          <a:ea typeface="Gill Sans"/>
                          <a:cs typeface="Gill Sans"/>
                          <a:sym typeface="Gill Sans"/>
                        </a:rPr>
                        <a:t>Maiti</a:t>
                      </a:r>
                      <a:r>
                        <a:rPr lang="en-US" sz="1100" u="none" strike="noStrike" cap="none" dirty="0">
                          <a:latin typeface="Gill Sans"/>
                          <a:ea typeface="Gill Sans"/>
                          <a:cs typeface="Gill Sans"/>
                          <a:sym typeface="Gill Sans"/>
                        </a:rPr>
                        <a:t> Nepal)</a:t>
                      </a:r>
                      <a:r>
                        <a:rPr lang="en-US" sz="1100" u="none" strike="noStrike" cap="none" dirty="0">
                          <a:solidFill>
                            <a:schemeClr val="dk1"/>
                          </a:solidFill>
                          <a:latin typeface="Gill Sans"/>
                          <a:ea typeface="Gill Sans"/>
                          <a:cs typeface="Gill Sans"/>
                          <a:sym typeface="Gill Sans"/>
                        </a:rPr>
                        <a:t> </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lang="en-US" sz="1100" b="1"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chemeClr val="dk1"/>
                          </a:solidFill>
                          <a:latin typeface="Gill Sans"/>
                          <a:ea typeface="Gill Sans"/>
                          <a:cs typeface="Gill Sans"/>
                          <a:sym typeface="Gill Sans"/>
                        </a:rPr>
                        <a:t>More women recruited in team and as instructors.</a:t>
                      </a:r>
                      <a:endParaRPr sz="1100" b="1" u="none" strike="noStrike" cap="none" dirty="0">
                        <a:solidFill>
                          <a:schemeClr val="dk1"/>
                        </a:solidFill>
                        <a:latin typeface="Gill Sans"/>
                        <a:ea typeface="Gill Sans"/>
                        <a:cs typeface="Gill Sans"/>
                        <a:sym typeface="Gill Sans"/>
                      </a:endParaRPr>
                    </a:p>
                  </a:txBody>
                  <a:tcPr marL="91450" marR="91450" marT="45725" marB="45725"/>
                </a:tc>
                <a:extLst>
                  <a:ext uri="{0D108BD9-81ED-4DB2-BD59-A6C34878D82A}">
                    <a16:rowId xmlns:a16="http://schemas.microsoft.com/office/drawing/2014/main" val="10002"/>
                  </a:ext>
                </a:extLst>
              </a:tr>
              <a:tr h="169901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pic>
        <p:nvPicPr>
          <p:cNvPr id="267" name="Google Shape;267;p7" descr="A picture containing floor, indoor, person&#10;&#10;Description automatically generated"/>
          <p:cNvPicPr preferRelativeResize="0"/>
          <p:nvPr/>
        </p:nvPicPr>
        <p:blipFill rotWithShape="1">
          <a:blip r:embed="rId5">
            <a:alphaModFix/>
          </a:blip>
          <a:srcRect l="8255" r="10004" b="15016"/>
          <a:stretch/>
        </p:blipFill>
        <p:spPr>
          <a:xfrm>
            <a:off x="8860700" y="1805888"/>
            <a:ext cx="2998101" cy="2080252"/>
          </a:xfrm>
          <a:prstGeom prst="rect">
            <a:avLst/>
          </a:prstGeom>
          <a:noFill/>
          <a:ln>
            <a:noFill/>
          </a:ln>
        </p:spPr>
      </p:pic>
      <p:pic>
        <p:nvPicPr>
          <p:cNvPr id="269" name="Google Shape;269;p7"/>
          <p:cNvPicPr preferRelativeResize="0"/>
          <p:nvPr/>
        </p:nvPicPr>
        <p:blipFill rotWithShape="1">
          <a:blip r:embed="rId6">
            <a:alphaModFix/>
          </a:blip>
          <a:srcRect/>
          <a:stretch/>
        </p:blipFill>
        <p:spPr>
          <a:xfrm>
            <a:off x="2520487" y="1876975"/>
            <a:ext cx="2941286" cy="1963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e6e9035fcd_0_23"/>
          <p:cNvSpPr txBox="1">
            <a:spLocks noGrp="1"/>
          </p:cNvSpPr>
          <p:nvPr>
            <p:ph type="body" idx="3"/>
          </p:nvPr>
        </p:nvSpPr>
        <p:spPr>
          <a:xfrm>
            <a:off x="609600" y="1217475"/>
            <a:ext cx="10876500" cy="507000"/>
          </a:xfrm>
          <a:prstGeom prst="rect">
            <a:avLst/>
          </a:prstGeom>
          <a:noFill/>
          <a:ln>
            <a:noFill/>
          </a:ln>
        </p:spPr>
        <p:txBody>
          <a:bodyPr spcFirstLastPara="1" wrap="square" lIns="104275" tIns="52125" rIns="104275" bIns="52125" anchor="b" anchorCtr="0">
            <a:noAutofit/>
          </a:bodyPr>
          <a:lstStyle/>
          <a:p>
            <a:pPr marL="0" lvl="0" indent="0" algn="l" rtl="0">
              <a:lnSpc>
                <a:spcPct val="100000"/>
              </a:lnSpc>
              <a:spcBef>
                <a:spcPts val="0"/>
              </a:spcBef>
              <a:spcAft>
                <a:spcPts val="0"/>
              </a:spcAft>
              <a:buSzPts val="3079"/>
              <a:buNone/>
            </a:pPr>
            <a:r>
              <a:rPr lang="en-US" sz="2200" dirty="0">
                <a:solidFill>
                  <a:schemeClr val="lt1"/>
                </a:solidFill>
                <a:latin typeface="Gill Sans"/>
                <a:ea typeface="Gill Sans"/>
                <a:cs typeface="Gill Sans"/>
                <a:sym typeface="Gill Sans"/>
              </a:rPr>
              <a:t>GESI Integration: Label STEP, Manufacturing Sector (Carpet)</a:t>
            </a:r>
            <a:endParaRPr dirty="0"/>
          </a:p>
        </p:txBody>
      </p:sp>
      <p:graphicFrame>
        <p:nvGraphicFramePr>
          <p:cNvPr id="276" name="Google Shape;276;ge6e9035fcd_0_23"/>
          <p:cNvGraphicFramePr/>
          <p:nvPr>
            <p:extLst>
              <p:ext uri="{D42A27DB-BD31-4B8C-83A1-F6EECF244321}">
                <p14:modId xmlns:p14="http://schemas.microsoft.com/office/powerpoint/2010/main" val="229995908"/>
              </p:ext>
            </p:extLst>
          </p:nvPr>
        </p:nvGraphicFramePr>
        <p:xfrm>
          <a:off x="3331418" y="2106238"/>
          <a:ext cx="8736550" cy="3749070"/>
        </p:xfrm>
        <a:graphic>
          <a:graphicData uri="http://schemas.openxmlformats.org/drawingml/2006/table">
            <a:tbl>
              <a:tblPr firstRow="1" bandRow="1">
                <a:noFill/>
                <a:tableStyleId>{8AAB3CA2-4D5D-4808-B0C0-688CE926A8BF}</a:tableStyleId>
              </a:tblPr>
              <a:tblGrid>
                <a:gridCol w="2120000">
                  <a:extLst>
                    <a:ext uri="{9D8B030D-6E8A-4147-A177-3AD203B41FA5}">
                      <a16:colId xmlns:a16="http://schemas.microsoft.com/office/drawing/2014/main" val="20000"/>
                    </a:ext>
                  </a:extLst>
                </a:gridCol>
                <a:gridCol w="3589840">
                  <a:extLst>
                    <a:ext uri="{9D8B030D-6E8A-4147-A177-3AD203B41FA5}">
                      <a16:colId xmlns:a16="http://schemas.microsoft.com/office/drawing/2014/main" val="20001"/>
                    </a:ext>
                  </a:extLst>
                </a:gridCol>
                <a:gridCol w="1115710">
                  <a:extLst>
                    <a:ext uri="{9D8B030D-6E8A-4147-A177-3AD203B41FA5}">
                      <a16:colId xmlns:a16="http://schemas.microsoft.com/office/drawing/2014/main" val="20002"/>
                    </a:ext>
                  </a:extLst>
                </a:gridCol>
                <a:gridCol w="1911000">
                  <a:extLst>
                    <a:ext uri="{9D8B030D-6E8A-4147-A177-3AD203B41FA5}">
                      <a16:colId xmlns:a16="http://schemas.microsoft.com/office/drawing/2014/main" val="20003"/>
                    </a:ext>
                  </a:extLst>
                </a:gridCol>
              </a:tblGrid>
              <a:tr h="257861">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chemeClr val="dk1"/>
                        </a:solidFill>
                        <a:latin typeface="Arial"/>
                        <a:ea typeface="Arial"/>
                        <a:cs typeface="Arial"/>
                        <a:sym typeface="Arial"/>
                      </a:endParaRPr>
                    </a:p>
                  </a:txBody>
                  <a:tcPr marL="91450" marR="91450" marT="45725" marB="45725"/>
                </a:tc>
                <a:tc gridSpan="3">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Gill Sans"/>
                          <a:ea typeface="Gill Sans"/>
                          <a:cs typeface="Gill Sans"/>
                          <a:sym typeface="Gill Sans"/>
                        </a:rPr>
                        <a:t>                               </a:t>
                      </a:r>
                      <a:r>
                        <a:rPr lang="en-US" sz="1200" u="none" strike="noStrike" cap="none">
                          <a:solidFill>
                            <a:schemeClr val="dk1"/>
                          </a:solidFill>
                          <a:latin typeface="Gill Sans"/>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INTERVENTIONS</a:t>
                      </a:r>
                      <a:endParaRPr sz="1200" u="none" strike="noStrike" cap="none">
                        <a:solidFill>
                          <a:schemeClr val="dk1"/>
                        </a:solidFill>
                        <a:latin typeface="Gill Sans"/>
                        <a:ea typeface="Gill Sans"/>
                        <a:cs typeface="Gill Sans"/>
                        <a:sym typeface="Gill Sans"/>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73564">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Constraints</a:t>
                      </a:r>
                      <a:endParaRPr sz="1200" b="1" u="none" strike="noStrike" cap="none">
                        <a:solidFill>
                          <a:schemeClr val="dk1"/>
                        </a:solidFill>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Assets, Service, Opportunity</a:t>
                      </a:r>
                      <a:endParaRPr sz="1200" b="1" u="none" strike="noStrike" cap="none">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Voice and Agency</a:t>
                      </a:r>
                      <a:endParaRPr sz="1200" b="1" u="none" strike="noStrike" cap="none">
                        <a:latin typeface="Gill Sans"/>
                        <a:ea typeface="Gill Sans"/>
                        <a:cs typeface="Gill Sans"/>
                        <a:sym typeface="Gill Sans"/>
                      </a:endParaRPr>
                    </a:p>
                  </a:txBody>
                  <a:tcPr marL="91450" marR="91450" marT="45725" marB="45725"/>
                </a:tc>
                <a:tc>
                  <a:txBody>
                    <a:bodyPr/>
                    <a:lstStyle/>
                    <a:p>
                      <a:pPr marL="285750" marR="0" lvl="0" indent="-20955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Enabling Environment: Formal &amp; Information Institutions </a:t>
                      </a:r>
                      <a:endParaRPr sz="1200" b="1" u="none" strike="noStrike" cap="none">
                        <a:solidFill>
                          <a:schemeClr val="dk1"/>
                        </a:solidFill>
                        <a:latin typeface="Gill Sans"/>
                        <a:ea typeface="Gill Sans"/>
                        <a:cs typeface="Gill Sans"/>
                        <a:sym typeface="Gill Sans"/>
                      </a:endParaRPr>
                    </a:p>
                  </a:txBody>
                  <a:tcPr marL="91450" marR="91450" marT="45725" marB="45725"/>
                </a:tc>
                <a:extLst>
                  <a:ext uri="{0D108BD9-81ED-4DB2-BD59-A6C34878D82A}">
                    <a16:rowId xmlns:a16="http://schemas.microsoft.com/office/drawing/2014/main" val="10001"/>
                  </a:ext>
                </a:extLst>
              </a:tr>
              <a:tr h="142875">
                <a:tc rowSpan="2">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Gill Sans"/>
                          <a:ea typeface="Gill Sans"/>
                          <a:cs typeface="Gill Sans"/>
                          <a:sym typeface="Gill Sans"/>
                        </a:rPr>
                        <a:t>Inequitable geographic access </a:t>
                      </a:r>
                      <a:endParaRPr sz="12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Gill Sans"/>
                          <a:ea typeface="Gill Sans"/>
                          <a:cs typeface="Gill Sans"/>
                          <a:sym typeface="Gill Sans"/>
                        </a:rPr>
                        <a:t>Information </a:t>
                      </a:r>
                      <a:r>
                        <a:rPr lang="en-US" sz="1200" u="none" strike="noStrike" cap="none" dirty="0">
                          <a:latin typeface="Gill Sans"/>
                          <a:ea typeface="Gill Sans"/>
                          <a:cs typeface="Gill Sans"/>
                          <a:sym typeface="Gill Sans"/>
                        </a:rPr>
                        <a:t>a</a:t>
                      </a:r>
                      <a:r>
                        <a:rPr lang="en-US" sz="1200" u="none" strike="noStrike" cap="none" dirty="0">
                          <a:solidFill>
                            <a:schemeClr val="dk1"/>
                          </a:solidFill>
                          <a:latin typeface="Gill Sans"/>
                          <a:ea typeface="Gill Sans"/>
                          <a:cs typeface="Gill Sans"/>
                          <a:sym typeface="Gill Sans"/>
                        </a:rPr>
                        <a:t>symmetry</a:t>
                      </a:r>
                      <a:endParaRPr sz="12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Gill Sans"/>
                          <a:ea typeface="Gill Sans"/>
                          <a:cs typeface="Gill Sans"/>
                          <a:sym typeface="Gill Sans"/>
                        </a:rPr>
                        <a:t>Lack of </a:t>
                      </a:r>
                      <a:r>
                        <a:rPr lang="en-US" sz="1200" u="none" strike="noStrike" cap="none" dirty="0">
                          <a:latin typeface="Gill Sans"/>
                          <a:ea typeface="Gill Sans"/>
                          <a:cs typeface="Gill Sans"/>
                          <a:sym typeface="Gill Sans"/>
                        </a:rPr>
                        <a:t>s</a:t>
                      </a:r>
                      <a:r>
                        <a:rPr lang="en-US" sz="1200" u="none" strike="noStrike" cap="none" dirty="0">
                          <a:solidFill>
                            <a:schemeClr val="dk1"/>
                          </a:solidFill>
                          <a:latin typeface="Gill Sans"/>
                          <a:ea typeface="Gill Sans"/>
                          <a:cs typeface="Gill Sans"/>
                          <a:sym typeface="Gill Sans"/>
                        </a:rPr>
                        <a:t>ensitivity from training providers/instructors</a:t>
                      </a: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Gill Sans"/>
                          <a:ea typeface="Gill Sans"/>
                          <a:cs typeface="Gill Sans"/>
                          <a:sym typeface="Gill Sans"/>
                        </a:rPr>
                        <a:t>Absence of supportive services</a:t>
                      </a: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200"/>
                        <a:buFont typeface="Arial"/>
                        <a:buNone/>
                      </a:pPr>
                      <a:r>
                        <a:rPr lang="en-US" sz="1200" u="none" strike="noStrike" cap="none" dirty="0">
                          <a:latin typeface="Gill Sans"/>
                          <a:ea typeface="Gill Sans"/>
                          <a:cs typeface="Gill Sans"/>
                          <a:sym typeface="Gill Sans"/>
                        </a:rPr>
                        <a:t>Lack of perceived dignity of </a:t>
                      </a:r>
                      <a:r>
                        <a:rPr lang="en-US" sz="1200" u="none" strike="noStrike" cap="none" dirty="0" err="1">
                          <a:latin typeface="Gill Sans"/>
                          <a:ea typeface="Gill Sans"/>
                          <a:cs typeface="Gill Sans"/>
                          <a:sym typeface="Gill Sans"/>
                        </a:rPr>
                        <a:t>labour</a:t>
                      </a:r>
                      <a:r>
                        <a:rPr lang="en-US" sz="1200" u="none" strike="noStrike" cap="none" dirty="0">
                          <a:latin typeface="Gill Sans"/>
                          <a:ea typeface="Gill Sans"/>
                          <a:cs typeface="Gill Sans"/>
                          <a:sym typeface="Gill Sans"/>
                        </a:rPr>
                        <a:t>.</a:t>
                      </a:r>
                      <a:endParaRPr sz="1200" b="1" u="none" strike="noStrike" cap="none" dirty="0">
                        <a:solidFill>
                          <a:schemeClr val="lt1"/>
                        </a:solidFill>
                      </a:endParaRPr>
                    </a:p>
                    <a:p>
                      <a:pPr marL="0" marR="0" lvl="0" indent="0" algn="l" rtl="0">
                        <a:lnSpc>
                          <a:spcPct val="100000"/>
                        </a:lnSpc>
                        <a:spcBef>
                          <a:spcPts val="0"/>
                        </a:spcBef>
                        <a:spcAft>
                          <a:spcPts val="0"/>
                        </a:spcAft>
                        <a:buClr>
                          <a:schemeClr val="dk1"/>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100"/>
                        <a:buFont typeface="Arial"/>
                        <a:buNone/>
                      </a:pPr>
                      <a:r>
                        <a:rPr lang="en-US" sz="1200" u="none" strike="noStrike" cap="none" dirty="0">
                          <a:latin typeface="Gill Sans"/>
                          <a:ea typeface="Gill Sans"/>
                          <a:cs typeface="Gill Sans"/>
                          <a:sym typeface="Gill Sans"/>
                        </a:rPr>
                        <a:t>Financial gap. </a:t>
                      </a:r>
                      <a:r>
                        <a:rPr lang="en-US" sz="1200" u="none" strike="noStrike" cap="none" dirty="0">
                          <a:solidFill>
                            <a:schemeClr val="dk1"/>
                          </a:solidFill>
                          <a:latin typeface="Gill Sans"/>
                          <a:ea typeface="Gill Sans"/>
                          <a:cs typeface="Gill Sans"/>
                          <a:sym typeface="Gill Sans"/>
                        </a:rPr>
                        <a:t> </a:t>
                      </a:r>
                      <a:endParaRPr sz="1200" u="none" strike="noStrike" cap="none" dirty="0">
                        <a:solidFill>
                          <a:schemeClr val="dk1"/>
                        </a:solidFill>
                        <a:latin typeface="Gill Sans"/>
                        <a:ea typeface="Gill Sans"/>
                        <a:cs typeface="Gill Sans"/>
                        <a:sym typeface="Gill Sans"/>
                      </a:endParaRPr>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Decentralized weaving workshops to Province 2, Sarlahi - </a:t>
                      </a:r>
                      <a:r>
                        <a:rPr lang="en-US" sz="1200" u="none" strike="noStrike" cap="none">
                          <a:latin typeface="Gill Sans"/>
                          <a:ea typeface="Gill Sans"/>
                          <a:cs typeface="Gill Sans"/>
                          <a:sym typeface="Gill Sans"/>
                        </a:rPr>
                        <a:t>“access at doorstep”</a:t>
                      </a:r>
                      <a:endParaRPr sz="12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International-quality competency standard, industry-led skilling </a:t>
                      </a:r>
                      <a:r>
                        <a:rPr lang="en-US" sz="1200" u="none" strike="noStrike" cap="none">
                          <a:latin typeface="Gill Sans"/>
                          <a:ea typeface="Gill Sans"/>
                          <a:cs typeface="Gill Sans"/>
                          <a:sym typeface="Gill Sans"/>
                        </a:rPr>
                        <a:t>and</a:t>
                      </a:r>
                      <a:r>
                        <a:rPr lang="en-US" sz="1200" b="1" u="none" strike="noStrike" cap="none">
                          <a:latin typeface="Gill Sans"/>
                          <a:ea typeface="Gill Sans"/>
                          <a:cs typeface="Gill Sans"/>
                          <a:sym typeface="Gill Sans"/>
                        </a:rPr>
                        <a:t> certification introduced </a:t>
                      </a:r>
                      <a:r>
                        <a:rPr lang="en-US" sz="1200" u="none" strike="noStrike" cap="none">
                          <a:latin typeface="Gill Sans"/>
                          <a:ea typeface="Gill Sans"/>
                          <a:cs typeface="Gill Sans"/>
                          <a:sym typeface="Gill Sans"/>
                        </a:rPr>
                        <a:t>to build qualified and committed weavers.</a:t>
                      </a:r>
                      <a:endParaRPr sz="1200" u="none" strike="noStrike" cap="none">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200"/>
                        <a:buFont typeface="Arial"/>
                        <a:buNone/>
                      </a:pPr>
                      <a:endParaRPr sz="12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Increased engagement of women in graphical design, leadership roles</a:t>
                      </a:r>
                      <a:r>
                        <a:rPr lang="en-US" sz="1200" u="none" strike="noStrike" cap="none">
                          <a:latin typeface="Gill Sans"/>
                          <a:ea typeface="Gill Sans"/>
                          <a:cs typeface="Gill Sans"/>
                          <a:sym typeface="Gill Sans"/>
                        </a:rPr>
                        <a:t>, including  as instructors. </a:t>
                      </a:r>
                      <a:endParaRPr sz="12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Linkage with Banks</a:t>
                      </a:r>
                      <a:r>
                        <a:rPr lang="en-US" sz="1200" u="none" strike="noStrike" cap="none">
                          <a:latin typeface="Gill Sans"/>
                          <a:ea typeface="Gill Sans"/>
                          <a:cs typeface="Gill Sans"/>
                          <a:sym typeface="Gill Sans"/>
                        </a:rPr>
                        <a:t> (Prabhu Bank) to</a:t>
                      </a:r>
                      <a:r>
                        <a:rPr lang="en-US" sz="1200" b="1" u="none" strike="noStrike" cap="none">
                          <a:latin typeface="Gill Sans"/>
                          <a:ea typeface="Gill Sans"/>
                          <a:cs typeface="Gill Sans"/>
                          <a:sym typeface="Gill Sans"/>
                        </a:rPr>
                        <a:t> enable productive utilization of remittance</a:t>
                      </a:r>
                      <a:r>
                        <a:rPr lang="en-US" sz="1200" u="none" strike="noStrike" cap="none">
                          <a:latin typeface="Gill Sans"/>
                          <a:ea typeface="Gill Sans"/>
                          <a:cs typeface="Gill Sans"/>
                          <a:sym typeface="Gill Sans"/>
                        </a:rPr>
                        <a:t> for locally-based weaving workshops set-up. </a:t>
                      </a:r>
                      <a:endParaRPr sz="1200" u="none" strike="noStrike" cap="none">
                        <a:latin typeface="Gill Sans"/>
                        <a:ea typeface="Gill Sans"/>
                        <a:cs typeface="Gill Sans"/>
                        <a:sym typeface="Gill Sans"/>
                      </a:endParaRPr>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Gill Sans"/>
                          <a:ea typeface="Gill Sans"/>
                          <a:cs typeface="Gill Sans"/>
                          <a:sym typeface="Gill Sans"/>
                        </a:rPr>
                        <a:t>Promotion of weaving as a dignified and artistic role.</a:t>
                      </a:r>
                      <a:endParaRPr sz="1200" u="none" strike="noStrike" cap="none">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200"/>
                        <a:buFont typeface="Arial"/>
                        <a:buNone/>
                      </a:pPr>
                      <a:endParaRPr sz="12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Integration of financial and business literacy </a:t>
                      </a:r>
                      <a:r>
                        <a:rPr lang="en-US" sz="1200" u="none" strike="noStrike" cap="none">
                          <a:latin typeface="Gill Sans"/>
                          <a:ea typeface="Gill Sans"/>
                          <a:cs typeface="Gill Sans"/>
                          <a:sym typeface="Gill Sans"/>
                        </a:rPr>
                        <a:t>to build economic understanding.</a:t>
                      </a:r>
                      <a:endParaRPr sz="1200" u="none" strike="noStrike" cap="none">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200"/>
                        <a:buFont typeface="Arial"/>
                        <a:buNone/>
                      </a:pPr>
                      <a:endParaRPr sz="12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Gill Sans"/>
                        <a:ea typeface="Gill Sans"/>
                        <a:cs typeface="Gill Sans"/>
                        <a:sym typeface="Gill Sans"/>
                      </a:endParaRPr>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Gill Sans"/>
                          <a:ea typeface="Gill Sans"/>
                          <a:cs typeface="Gill Sans"/>
                          <a:sym typeface="Gill Sans"/>
                        </a:rPr>
                        <a:t>Introduction to concept of Artisan Village, brining carpet industry to home of the weavers. </a:t>
                      </a:r>
                      <a:endParaRPr sz="1200" u="none" strike="noStrike" cap="none" dirty="0">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Gill Sans"/>
                          <a:ea typeface="Gill Sans"/>
                          <a:cs typeface="Gill Sans"/>
                          <a:sym typeface="Gill Sans"/>
                        </a:rPr>
                        <a:t>Integration of GESI and safeguarding measures, coupled with visits from international designers, has ensured decent and dignified work and is changing and shaping weaver’s notion of weaving as high valued work</a:t>
                      </a:r>
                      <a:endParaRPr sz="1200" u="none" strike="noStrike" cap="none" dirty="0">
                        <a:latin typeface="Gill Sans"/>
                        <a:ea typeface="Gill Sans"/>
                        <a:cs typeface="Gill Sans"/>
                        <a:sym typeface="Gill Sans"/>
                      </a:endParaRPr>
                    </a:p>
                  </a:txBody>
                  <a:tcPr marL="91450" marR="91450" marT="45725" marB="45725"/>
                </a:tc>
                <a:extLst>
                  <a:ext uri="{0D108BD9-81ED-4DB2-BD59-A6C34878D82A}">
                    <a16:rowId xmlns:a16="http://schemas.microsoft.com/office/drawing/2014/main" val="10002"/>
                  </a:ext>
                </a:extLst>
              </a:tr>
              <a:tr h="23497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pic>
        <p:nvPicPr>
          <p:cNvPr id="277" name="Google Shape;277;ge6e9035fcd_0_23" descr="A picture containing person, person&#10;&#10;Description automatically generated"/>
          <p:cNvPicPr preferRelativeResize="0"/>
          <p:nvPr/>
        </p:nvPicPr>
        <p:blipFill rotWithShape="1">
          <a:blip r:embed="rId3">
            <a:alphaModFix/>
          </a:blip>
          <a:srcRect t="-3440" b="15443"/>
          <a:stretch/>
        </p:blipFill>
        <p:spPr>
          <a:xfrm>
            <a:off x="124032" y="1609512"/>
            <a:ext cx="3028536" cy="2664875"/>
          </a:xfrm>
          <a:prstGeom prst="rect">
            <a:avLst/>
          </a:prstGeom>
          <a:noFill/>
          <a:ln>
            <a:noFill/>
          </a:ln>
        </p:spPr>
      </p:pic>
      <p:pic>
        <p:nvPicPr>
          <p:cNvPr id="3" name="Picture 2">
            <a:extLst>
              <a:ext uri="{FF2B5EF4-FFF2-40B4-BE49-F238E27FC236}">
                <a16:creationId xmlns:a16="http://schemas.microsoft.com/office/drawing/2014/main" id="{50A7BC7E-4D05-4733-8549-FE36B2FD2CC0}"/>
              </a:ext>
            </a:extLst>
          </p:cNvPr>
          <p:cNvPicPr>
            <a:picLocks noChangeAspect="1"/>
          </p:cNvPicPr>
          <p:nvPr/>
        </p:nvPicPr>
        <p:blipFill>
          <a:blip r:embed="rId4"/>
          <a:stretch>
            <a:fillRect/>
          </a:stretch>
        </p:blipFill>
        <p:spPr>
          <a:xfrm>
            <a:off x="180446" y="4357636"/>
            <a:ext cx="2915708" cy="20123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9"/>
          <p:cNvSpPr txBox="1">
            <a:spLocks noGrp="1"/>
          </p:cNvSpPr>
          <p:nvPr>
            <p:ph type="body" idx="3"/>
          </p:nvPr>
        </p:nvSpPr>
        <p:spPr>
          <a:xfrm>
            <a:off x="0" y="1217475"/>
            <a:ext cx="11486100" cy="507000"/>
          </a:xfrm>
          <a:prstGeom prst="rect">
            <a:avLst/>
          </a:prstGeom>
          <a:noFill/>
          <a:ln>
            <a:noFill/>
          </a:ln>
        </p:spPr>
        <p:txBody>
          <a:bodyPr spcFirstLastPara="1" wrap="square" lIns="104275" tIns="52125" rIns="104275" bIns="52125" anchor="b" anchorCtr="0">
            <a:noAutofit/>
          </a:bodyPr>
          <a:lstStyle/>
          <a:p>
            <a:pPr marL="0" lvl="0" indent="0" algn="l" rtl="0">
              <a:lnSpc>
                <a:spcPct val="100000"/>
              </a:lnSpc>
              <a:spcBef>
                <a:spcPts val="0"/>
              </a:spcBef>
              <a:spcAft>
                <a:spcPts val="0"/>
              </a:spcAft>
              <a:buSzPts val="3079"/>
              <a:buNone/>
            </a:pPr>
            <a:r>
              <a:rPr lang="en-US" sz="2200" dirty="0">
                <a:solidFill>
                  <a:schemeClr val="lt1"/>
                </a:solidFill>
                <a:latin typeface="Gill Sans"/>
                <a:ea typeface="Gill Sans"/>
                <a:cs typeface="Gill Sans"/>
                <a:sym typeface="Gill Sans"/>
              </a:rPr>
              <a:t>GESI Mainstreaming: </a:t>
            </a:r>
            <a:r>
              <a:rPr lang="en-US" sz="2200" dirty="0" err="1">
                <a:solidFill>
                  <a:schemeClr val="lt1"/>
                </a:solidFill>
                <a:latin typeface="Gill Sans"/>
                <a:ea typeface="Gill Sans"/>
                <a:cs typeface="Gill Sans"/>
                <a:sym typeface="Gill Sans"/>
              </a:rPr>
              <a:t>Shreenagar</a:t>
            </a:r>
            <a:r>
              <a:rPr lang="en-US" sz="2200" dirty="0">
                <a:solidFill>
                  <a:schemeClr val="lt1"/>
                </a:solidFill>
                <a:latin typeface="Gill Sans"/>
                <a:ea typeface="Gill Sans"/>
                <a:cs typeface="Gill Sans"/>
                <a:sym typeface="Gill Sans"/>
              </a:rPr>
              <a:t> </a:t>
            </a:r>
            <a:r>
              <a:rPr lang="en-US" sz="2200" dirty="0" err="1">
                <a:solidFill>
                  <a:schemeClr val="lt1"/>
                </a:solidFill>
                <a:latin typeface="Gill Sans"/>
                <a:ea typeface="Gill Sans"/>
                <a:cs typeface="Gill Sans"/>
                <a:sym typeface="Gill Sans"/>
              </a:rPr>
              <a:t>Agro</a:t>
            </a:r>
            <a:r>
              <a:rPr lang="en-US" sz="2200" dirty="0">
                <a:solidFill>
                  <a:schemeClr val="lt1"/>
                </a:solidFill>
                <a:latin typeface="Gill Sans"/>
                <a:ea typeface="Gill Sans"/>
                <a:cs typeface="Gill Sans"/>
                <a:sym typeface="Gill Sans"/>
              </a:rPr>
              <a:t> Farm &amp; </a:t>
            </a:r>
            <a:r>
              <a:rPr lang="en-US" sz="2200" dirty="0" err="1">
                <a:solidFill>
                  <a:schemeClr val="lt1"/>
                </a:solidFill>
                <a:latin typeface="Gill Sans"/>
                <a:ea typeface="Gill Sans"/>
                <a:cs typeface="Gill Sans"/>
                <a:sym typeface="Gill Sans"/>
              </a:rPr>
              <a:t>Kheti</a:t>
            </a:r>
            <a:r>
              <a:rPr lang="en-US" sz="2200" dirty="0">
                <a:solidFill>
                  <a:schemeClr val="lt1"/>
                </a:solidFill>
                <a:latin typeface="Gill Sans"/>
                <a:ea typeface="Gill Sans"/>
                <a:cs typeface="Gill Sans"/>
                <a:sym typeface="Gill Sans"/>
              </a:rPr>
              <a:t>, Agriculture Sector</a:t>
            </a:r>
            <a:endParaRPr dirty="0"/>
          </a:p>
        </p:txBody>
      </p:sp>
      <p:graphicFrame>
        <p:nvGraphicFramePr>
          <p:cNvPr id="294" name="Google Shape;294;p9"/>
          <p:cNvGraphicFramePr/>
          <p:nvPr>
            <p:extLst>
              <p:ext uri="{D42A27DB-BD31-4B8C-83A1-F6EECF244321}">
                <p14:modId xmlns:p14="http://schemas.microsoft.com/office/powerpoint/2010/main" val="2278492385"/>
              </p:ext>
            </p:extLst>
          </p:nvPr>
        </p:nvGraphicFramePr>
        <p:xfrm>
          <a:off x="4501542" y="2102288"/>
          <a:ext cx="7109450" cy="3750560"/>
        </p:xfrm>
        <a:graphic>
          <a:graphicData uri="http://schemas.openxmlformats.org/drawingml/2006/table">
            <a:tbl>
              <a:tblPr firstRow="1" bandRow="1">
                <a:noFill/>
                <a:tableStyleId>{8AAB3CA2-4D5D-4808-B0C0-688CE926A8BF}</a:tableStyleId>
              </a:tblPr>
              <a:tblGrid>
                <a:gridCol w="1806791">
                  <a:extLst>
                    <a:ext uri="{9D8B030D-6E8A-4147-A177-3AD203B41FA5}">
                      <a16:colId xmlns:a16="http://schemas.microsoft.com/office/drawing/2014/main" val="20000"/>
                    </a:ext>
                  </a:extLst>
                </a:gridCol>
                <a:gridCol w="2344109">
                  <a:extLst>
                    <a:ext uri="{9D8B030D-6E8A-4147-A177-3AD203B41FA5}">
                      <a16:colId xmlns:a16="http://schemas.microsoft.com/office/drawing/2014/main" val="20001"/>
                    </a:ext>
                  </a:extLst>
                </a:gridCol>
                <a:gridCol w="842475">
                  <a:extLst>
                    <a:ext uri="{9D8B030D-6E8A-4147-A177-3AD203B41FA5}">
                      <a16:colId xmlns:a16="http://schemas.microsoft.com/office/drawing/2014/main" val="20002"/>
                    </a:ext>
                  </a:extLst>
                </a:gridCol>
                <a:gridCol w="2116075">
                  <a:extLst>
                    <a:ext uri="{9D8B030D-6E8A-4147-A177-3AD203B41FA5}">
                      <a16:colId xmlns:a16="http://schemas.microsoft.com/office/drawing/2014/main" val="20003"/>
                    </a:ext>
                  </a:extLst>
                </a:gridCol>
              </a:tblGrid>
              <a:tr h="295054">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chemeClr val="dk1"/>
                        </a:solidFill>
                        <a:latin typeface="Arial"/>
                        <a:ea typeface="Arial"/>
                        <a:cs typeface="Arial"/>
                        <a:sym typeface="Arial"/>
                      </a:endParaRPr>
                    </a:p>
                  </a:txBody>
                  <a:tcPr marL="91450" marR="91450" marT="45725" marB="45725"/>
                </a:tc>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Gill Sans"/>
                          <a:ea typeface="Gill Sans"/>
                          <a:cs typeface="Gill Sans"/>
                          <a:sym typeface="Gill Sans"/>
                        </a:rPr>
                        <a:t>INTERVENTIONS</a:t>
                      </a:r>
                      <a:endParaRPr sz="1200" u="none" strike="noStrike" cap="none">
                        <a:solidFill>
                          <a:schemeClr val="dk1"/>
                        </a:solidFill>
                        <a:latin typeface="Gill Sans"/>
                        <a:ea typeface="Gill Sans"/>
                        <a:cs typeface="Gill Sans"/>
                        <a:sym typeface="Gill Sans"/>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2689">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Constraints</a:t>
                      </a:r>
                      <a:endParaRPr sz="1200" b="1" u="none" strike="noStrike" cap="none">
                        <a:solidFill>
                          <a:schemeClr val="dk1"/>
                        </a:solidFill>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Assets, Service, Opportunity</a:t>
                      </a:r>
                      <a:endParaRPr sz="1200" b="1" u="none" strike="noStrike" cap="none">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Voice and Agency</a:t>
                      </a:r>
                      <a:endParaRPr sz="1200" b="1" u="none" strike="noStrike" cap="none">
                        <a:latin typeface="Gill Sans"/>
                        <a:ea typeface="Gill Sans"/>
                        <a:cs typeface="Gill Sans"/>
                        <a:sym typeface="Gill Sans"/>
                      </a:endParaRPr>
                    </a:p>
                  </a:txBody>
                  <a:tcPr marL="91450" marR="91450" marT="45725" marB="45725"/>
                </a:tc>
                <a:tc>
                  <a:txBody>
                    <a:bodyPr/>
                    <a:lstStyle/>
                    <a:p>
                      <a:pPr marL="285750" marR="0" lvl="0" indent="-20955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Enabling Environment: Formal &amp; Information Institutions </a:t>
                      </a:r>
                      <a:endParaRPr sz="1200" b="1" u="none" strike="noStrike" cap="none">
                        <a:solidFill>
                          <a:schemeClr val="dk1"/>
                        </a:solidFill>
                        <a:latin typeface="Gill Sans"/>
                        <a:ea typeface="Gill Sans"/>
                        <a:cs typeface="Gill Sans"/>
                        <a:sym typeface="Gill Sans"/>
                      </a:endParaRPr>
                    </a:p>
                  </a:txBody>
                  <a:tcPr marL="91450" marR="91450" marT="45725" marB="45725"/>
                </a:tc>
                <a:extLst>
                  <a:ext uri="{0D108BD9-81ED-4DB2-BD59-A6C34878D82A}">
                    <a16:rowId xmlns:a16="http://schemas.microsoft.com/office/drawing/2014/main" val="10001"/>
                  </a:ext>
                </a:extLst>
              </a:tr>
              <a:tr h="2815416">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Inequitable geographical access</a:t>
                      </a:r>
                      <a:endParaRPr dirty="0"/>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Financial gap </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Skilling gap</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Lack of gender friendly  </a:t>
                      </a:r>
                      <a:r>
                        <a:rPr lang="en-US" sz="1100" u="none" strike="noStrike" cap="none" dirty="0" err="1">
                          <a:latin typeface="Gill Sans"/>
                          <a:ea typeface="Gill Sans"/>
                          <a:cs typeface="Gill Sans"/>
                          <a:sym typeface="Gill Sans"/>
                        </a:rPr>
                        <a:t>agri</a:t>
                      </a:r>
                      <a:r>
                        <a:rPr lang="en-US" sz="1100" u="none" strike="noStrike" cap="none" dirty="0">
                          <a:latin typeface="Gill Sans"/>
                          <a:ea typeface="Gill Sans"/>
                          <a:cs typeface="Gill Sans"/>
                          <a:sym typeface="Gill Sans"/>
                        </a:rPr>
                        <a:t>-technology (increased drudgery); lack of harvesting solutions</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br>
                        <a:rPr lang="en-US" sz="1100" u="none" strike="noStrike" cap="none" dirty="0">
                          <a:latin typeface="Gill Sans"/>
                          <a:ea typeface="Gill Sans"/>
                          <a:cs typeface="Gill Sans"/>
                          <a:sym typeface="Gill Sans"/>
                        </a:rPr>
                      </a:br>
                      <a:r>
                        <a:rPr lang="en-US" sz="1100" u="none" strike="noStrike" cap="none" dirty="0">
                          <a:latin typeface="Gill Sans"/>
                          <a:ea typeface="Gill Sans"/>
                          <a:cs typeface="Gill Sans"/>
                          <a:sym typeface="Gill Sans"/>
                        </a:rPr>
                        <a:t>Absence of linkage to market</a:t>
                      </a:r>
                      <a:endParaRPr dirty="0"/>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Lack of transportation</a:t>
                      </a:r>
                      <a:endParaRPr sz="1100" u="none" strike="noStrike" cap="none" dirty="0">
                        <a:solidFill>
                          <a:schemeClr val="dk1"/>
                        </a:solidFill>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u="none" strike="noStrike" cap="none" dirty="0">
                          <a:solidFill>
                            <a:schemeClr val="dk1"/>
                          </a:solidFill>
                          <a:latin typeface="Gill Sans"/>
                          <a:ea typeface="Gill Sans"/>
                          <a:cs typeface="Gill Sans"/>
                          <a:sym typeface="Gill Sans"/>
                        </a:rPr>
                        <a:t>State-of-the-art skilling facility and lab constructed in Province 5.</a:t>
                      </a:r>
                      <a:endParaRPr dirty="0"/>
                    </a:p>
                    <a:p>
                      <a:pPr marL="0" marR="0" lvl="0" indent="0" algn="l" rtl="0">
                        <a:lnSpc>
                          <a:spcPct val="100000"/>
                        </a:lnSpc>
                        <a:spcBef>
                          <a:spcPts val="0"/>
                        </a:spcBef>
                        <a:spcAft>
                          <a:spcPts val="0"/>
                        </a:spcAft>
                        <a:buClr>
                          <a:srgbClr val="000000"/>
                        </a:buClr>
                        <a:buSzPts val="1100"/>
                        <a:buFont typeface="Arial"/>
                        <a:buNone/>
                      </a:pPr>
                      <a:endParaRPr sz="1100" b="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0" u="none" strike="noStrike" cap="none" dirty="0">
                          <a:solidFill>
                            <a:schemeClr val="dk1"/>
                          </a:solidFill>
                          <a:latin typeface="Gill Sans"/>
                          <a:ea typeface="Gill Sans"/>
                          <a:cs typeface="Gill Sans"/>
                          <a:sym typeface="Gill Sans"/>
                        </a:rPr>
                        <a:t>Access to gender friendly technologies</a:t>
                      </a:r>
                      <a:endParaRPr sz="1100" b="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Farmer-oriented practical skilling</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Improved market linkages </a:t>
                      </a: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End-to-end solutions for farmers and small </a:t>
                      </a:r>
                      <a:r>
                        <a:rPr lang="en-US" sz="1100" u="none" strike="noStrike" cap="none" dirty="0" err="1">
                          <a:latin typeface="Gill Sans"/>
                          <a:ea typeface="Gill Sans"/>
                          <a:cs typeface="Gill Sans"/>
                          <a:sym typeface="Gill Sans"/>
                        </a:rPr>
                        <a:t>agri</a:t>
                      </a:r>
                      <a:r>
                        <a:rPr lang="en-US" sz="1100" u="none" strike="noStrike" cap="none" dirty="0">
                          <a:latin typeface="Gill Sans"/>
                          <a:ea typeface="Gill Sans"/>
                          <a:cs typeface="Gill Sans"/>
                          <a:sym typeface="Gill Sans"/>
                        </a:rPr>
                        <a:t>-enterprises, connecting farmers directly with consumers.</a:t>
                      </a:r>
                      <a:endParaRPr dirty="0"/>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Skilling targeted towards PWDs</a:t>
                      </a:r>
                      <a:endParaRPr sz="1100" u="none" strike="noStrike" cap="none" dirty="0">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Gill Sans"/>
                          <a:ea typeface="Gill Sans"/>
                          <a:cs typeface="Gill Sans"/>
                          <a:sym typeface="Gill Sans"/>
                        </a:rPr>
                        <a:t>Integration of soft skills during. </a:t>
                      </a:r>
                      <a:endParaRPr sz="1100"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Linking supply-demand side through empowering more farmers to use digital technologies.</a:t>
                      </a:r>
                      <a:endParaRPr dirty="0"/>
                    </a:p>
                    <a:p>
                      <a:pPr marL="0" marR="0" lvl="0" indent="0" algn="l" rtl="0">
                        <a:lnSpc>
                          <a:spcPct val="100000"/>
                        </a:lnSpc>
                        <a:spcBef>
                          <a:spcPts val="0"/>
                        </a:spcBef>
                        <a:spcAft>
                          <a:spcPts val="0"/>
                        </a:spcAft>
                        <a:buClr>
                          <a:srgbClr val="000000"/>
                        </a:buClr>
                        <a:buSzPts val="1100"/>
                        <a:buFont typeface="Arial"/>
                        <a:buNone/>
                      </a:pP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Introduction of e-learning platforms to enhance access of returnee migrants &amp; migrants based in India, Malaysia and Saudi Arabia. </a:t>
                      </a:r>
                      <a:endParaRPr dirty="0"/>
                    </a:p>
                    <a:p>
                      <a:pPr marL="0" marR="0" lvl="0" indent="0" algn="l" rtl="0">
                        <a:lnSpc>
                          <a:spcPct val="100000"/>
                        </a:lnSpc>
                        <a:spcBef>
                          <a:spcPts val="0"/>
                        </a:spcBef>
                        <a:spcAft>
                          <a:spcPts val="0"/>
                        </a:spcAft>
                        <a:buClr>
                          <a:srgbClr val="000000"/>
                        </a:buClr>
                        <a:buSzPts val="1100"/>
                        <a:buFont typeface="Arial"/>
                        <a:buNone/>
                      </a:pP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Boarding facilities for farm employees to restrict movement (in light of pandemic).</a:t>
                      </a:r>
                      <a:endParaRPr dirty="0"/>
                    </a:p>
                  </a:txBody>
                  <a:tcPr marL="91450" marR="91450" marT="45725" marB="45725"/>
                </a:tc>
                <a:extLst>
                  <a:ext uri="{0D108BD9-81ED-4DB2-BD59-A6C34878D82A}">
                    <a16:rowId xmlns:a16="http://schemas.microsoft.com/office/drawing/2014/main" val="10002"/>
                  </a:ext>
                </a:extLst>
              </a:tr>
            </a:tbl>
          </a:graphicData>
        </a:graphic>
      </p:graphicFrame>
      <p:pic>
        <p:nvPicPr>
          <p:cNvPr id="297" name="Google Shape;297;p9" descr="A picture containing text&#10;&#10;Description automatically generated"/>
          <p:cNvPicPr preferRelativeResize="0"/>
          <p:nvPr/>
        </p:nvPicPr>
        <p:blipFill rotWithShape="1">
          <a:blip r:embed="rId3">
            <a:alphaModFix/>
          </a:blip>
          <a:srcRect l="3060" t="6152" r="62339" b="7323"/>
          <a:stretch/>
        </p:blipFill>
        <p:spPr>
          <a:xfrm>
            <a:off x="394251" y="1912187"/>
            <a:ext cx="3834849" cy="4130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e6e9035fcd_0_16"/>
          <p:cNvSpPr txBox="1">
            <a:spLocks noGrp="1"/>
          </p:cNvSpPr>
          <p:nvPr>
            <p:ph type="body" idx="3"/>
          </p:nvPr>
        </p:nvSpPr>
        <p:spPr>
          <a:xfrm>
            <a:off x="0" y="1217475"/>
            <a:ext cx="11486100" cy="507000"/>
          </a:xfrm>
          <a:prstGeom prst="rect">
            <a:avLst/>
          </a:prstGeom>
          <a:noFill/>
          <a:ln>
            <a:noFill/>
          </a:ln>
        </p:spPr>
        <p:txBody>
          <a:bodyPr spcFirstLastPara="1" wrap="square" lIns="104275" tIns="52125" rIns="104275" bIns="52125" anchor="b" anchorCtr="0">
            <a:noAutofit/>
          </a:bodyPr>
          <a:lstStyle/>
          <a:p>
            <a:pPr marL="0" lvl="0" indent="0" algn="l" rtl="0">
              <a:lnSpc>
                <a:spcPct val="100000"/>
              </a:lnSpc>
              <a:spcBef>
                <a:spcPts val="0"/>
              </a:spcBef>
              <a:spcAft>
                <a:spcPts val="0"/>
              </a:spcAft>
              <a:buSzPts val="3079"/>
              <a:buNone/>
            </a:pPr>
            <a:r>
              <a:rPr lang="en-US" sz="2200" dirty="0">
                <a:solidFill>
                  <a:schemeClr val="lt1"/>
                </a:solidFill>
                <a:latin typeface="Gill Sans"/>
                <a:ea typeface="Gill Sans"/>
                <a:cs typeface="Gill Sans"/>
                <a:sym typeface="Gill Sans"/>
              </a:rPr>
              <a:t>GESI Mainstreaming: </a:t>
            </a:r>
            <a:r>
              <a:rPr lang="en-US" sz="2200" dirty="0" err="1">
                <a:solidFill>
                  <a:schemeClr val="lt1"/>
                </a:solidFill>
                <a:latin typeface="Gill Sans"/>
                <a:ea typeface="Gill Sans"/>
                <a:cs typeface="Gill Sans"/>
                <a:sym typeface="Gill Sans"/>
              </a:rPr>
              <a:t>Upaya</a:t>
            </a:r>
            <a:r>
              <a:rPr lang="en-US" sz="2200" dirty="0">
                <a:solidFill>
                  <a:schemeClr val="lt1"/>
                </a:solidFill>
                <a:latin typeface="Gill Sans"/>
                <a:ea typeface="Gill Sans"/>
                <a:cs typeface="Gill Sans"/>
                <a:sym typeface="Gill Sans"/>
              </a:rPr>
              <a:t> City Cargo, Cross-Cutting</a:t>
            </a:r>
            <a:endParaRPr dirty="0"/>
          </a:p>
        </p:txBody>
      </p:sp>
      <p:graphicFrame>
        <p:nvGraphicFramePr>
          <p:cNvPr id="315" name="Google Shape;315;ge6e9035fcd_0_16"/>
          <p:cNvGraphicFramePr/>
          <p:nvPr>
            <p:extLst>
              <p:ext uri="{D42A27DB-BD31-4B8C-83A1-F6EECF244321}">
                <p14:modId xmlns:p14="http://schemas.microsoft.com/office/powerpoint/2010/main" val="690456872"/>
              </p:ext>
            </p:extLst>
          </p:nvPr>
        </p:nvGraphicFramePr>
        <p:xfrm>
          <a:off x="85725" y="1676850"/>
          <a:ext cx="7324743" cy="4821470"/>
        </p:xfrm>
        <a:graphic>
          <a:graphicData uri="http://schemas.openxmlformats.org/drawingml/2006/table">
            <a:tbl>
              <a:tblPr firstRow="1" bandRow="1">
                <a:noFill/>
                <a:tableStyleId>{8AAB3CA2-4D5D-4808-B0C0-688CE926A8BF}</a:tableStyleId>
              </a:tblPr>
              <a:tblGrid>
                <a:gridCol w="1076325">
                  <a:extLst>
                    <a:ext uri="{9D8B030D-6E8A-4147-A177-3AD203B41FA5}">
                      <a16:colId xmlns:a16="http://schemas.microsoft.com/office/drawing/2014/main" val="20000"/>
                    </a:ext>
                  </a:extLst>
                </a:gridCol>
                <a:gridCol w="1816724">
                  <a:extLst>
                    <a:ext uri="{9D8B030D-6E8A-4147-A177-3AD203B41FA5}">
                      <a16:colId xmlns:a16="http://schemas.microsoft.com/office/drawing/2014/main" val="20001"/>
                    </a:ext>
                  </a:extLst>
                </a:gridCol>
                <a:gridCol w="1079707">
                  <a:extLst>
                    <a:ext uri="{9D8B030D-6E8A-4147-A177-3AD203B41FA5}">
                      <a16:colId xmlns:a16="http://schemas.microsoft.com/office/drawing/2014/main" val="20002"/>
                    </a:ext>
                  </a:extLst>
                </a:gridCol>
                <a:gridCol w="3351987">
                  <a:extLst>
                    <a:ext uri="{9D8B030D-6E8A-4147-A177-3AD203B41FA5}">
                      <a16:colId xmlns:a16="http://schemas.microsoft.com/office/drawing/2014/main" val="20003"/>
                    </a:ext>
                  </a:extLst>
                </a:gridCol>
              </a:tblGrid>
              <a:tr h="397850">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chemeClr val="dk1"/>
                        </a:solidFill>
                        <a:latin typeface="Arial"/>
                        <a:ea typeface="Arial"/>
                        <a:cs typeface="Arial"/>
                        <a:sym typeface="Arial"/>
                      </a:endParaRPr>
                    </a:p>
                  </a:txBody>
                  <a:tcPr marL="91450" marR="91450" marT="45725" marB="45725"/>
                </a:tc>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Gill Sans"/>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INTERVENTIONS</a:t>
                      </a:r>
                      <a:endParaRPr sz="1200" u="none" strike="noStrike" cap="none" dirty="0">
                        <a:solidFill>
                          <a:schemeClr val="dk1"/>
                        </a:solidFill>
                        <a:latin typeface="Gill Sans"/>
                        <a:ea typeface="Gill Sans"/>
                        <a:cs typeface="Gill Sans"/>
                        <a:sym typeface="Gill Sans"/>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812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Gill Sans"/>
                          <a:ea typeface="Gill Sans"/>
                          <a:cs typeface="Gill Sans"/>
                          <a:sym typeface="Gill Sans"/>
                        </a:rPr>
                        <a:t>Constraints</a:t>
                      </a:r>
                      <a:endParaRPr sz="1200" b="1" u="none" strike="noStrike" cap="none" dirty="0">
                        <a:solidFill>
                          <a:schemeClr val="dk1"/>
                        </a:solidFill>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Gill Sans"/>
                          <a:ea typeface="Gill Sans"/>
                          <a:cs typeface="Gill Sans"/>
                          <a:sym typeface="Gill Sans"/>
                        </a:rPr>
                        <a:t>Assets, Service, Opportunity</a:t>
                      </a:r>
                      <a:endParaRPr sz="1200" b="1" u="none" strike="noStrike" cap="none" dirty="0">
                        <a:latin typeface="Gill Sans"/>
                        <a:ea typeface="Gill Sans"/>
                        <a:cs typeface="Gill Sans"/>
                        <a:sym typeface="Gill Sans"/>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Voice and Agency</a:t>
                      </a:r>
                      <a:endParaRPr sz="1200" b="1" u="none" strike="noStrike" cap="none">
                        <a:latin typeface="Gill Sans"/>
                        <a:ea typeface="Gill Sans"/>
                        <a:cs typeface="Gill Sans"/>
                        <a:sym typeface="Gill Sans"/>
                      </a:endParaRPr>
                    </a:p>
                  </a:txBody>
                  <a:tcPr marL="91450" marR="91450" marT="45725" marB="45725"/>
                </a:tc>
                <a:tc>
                  <a:txBody>
                    <a:bodyPr/>
                    <a:lstStyle/>
                    <a:p>
                      <a:pPr marL="285750" marR="0" lvl="0" indent="-209550" algn="ctr" rtl="0">
                        <a:lnSpc>
                          <a:spcPct val="100000"/>
                        </a:lnSpc>
                        <a:spcBef>
                          <a:spcPts val="0"/>
                        </a:spcBef>
                        <a:spcAft>
                          <a:spcPts val="0"/>
                        </a:spcAft>
                        <a:buClr>
                          <a:srgbClr val="000000"/>
                        </a:buClr>
                        <a:buSzPts val="1200"/>
                        <a:buFont typeface="Arial"/>
                        <a:buNone/>
                      </a:pPr>
                      <a:r>
                        <a:rPr lang="en-US" sz="1200" b="1" u="none" strike="noStrike" cap="none">
                          <a:latin typeface="Gill Sans"/>
                          <a:ea typeface="Gill Sans"/>
                          <a:cs typeface="Gill Sans"/>
                          <a:sym typeface="Gill Sans"/>
                        </a:rPr>
                        <a:t>Enabling Environment: Formal &amp; Information Institutions </a:t>
                      </a:r>
                      <a:endParaRPr sz="1200" b="1" u="none" strike="noStrike" cap="none">
                        <a:solidFill>
                          <a:schemeClr val="dk1"/>
                        </a:solidFill>
                        <a:latin typeface="Gill Sans"/>
                        <a:ea typeface="Gill Sans"/>
                        <a:cs typeface="Gill Sans"/>
                        <a:sym typeface="Gill Sans"/>
                      </a:endParaRPr>
                    </a:p>
                  </a:txBody>
                  <a:tcPr marL="91450" marR="91450" marT="45725" marB="45725"/>
                </a:tc>
                <a:extLst>
                  <a:ext uri="{0D108BD9-81ED-4DB2-BD59-A6C34878D82A}">
                    <a16:rowId xmlns:a16="http://schemas.microsoft.com/office/drawing/2014/main" val="10001"/>
                  </a:ext>
                </a:extLst>
              </a:tr>
              <a:tr h="32769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Financial gap </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Information Asymmetry</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Gender Stereotypes</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br>
                        <a:rPr lang="en-US" sz="1100" u="none" strike="noStrike" cap="none" dirty="0">
                          <a:latin typeface="Gill Sans"/>
                          <a:ea typeface="Gill Sans"/>
                          <a:cs typeface="Gill Sans"/>
                          <a:sym typeface="Gill Sans"/>
                        </a:rPr>
                      </a:br>
                      <a:r>
                        <a:rPr lang="en-US" sz="1100" u="none" strike="noStrike" cap="none" dirty="0">
                          <a:latin typeface="Gill Sans"/>
                          <a:ea typeface="Gill Sans"/>
                          <a:cs typeface="Gill Sans"/>
                          <a:sym typeface="Gill Sans"/>
                        </a:rPr>
                        <a:t>Absence of supportive services</a:t>
                      </a: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 </a:t>
                      </a:r>
                      <a:endParaRPr sz="1100" u="none" strike="noStrike" cap="none" dirty="0">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100"/>
                        <a:buFont typeface="Arial"/>
                        <a:buNone/>
                      </a:pPr>
                      <a:endParaRPr sz="1100" u="none" strike="noStrike" cap="none" dirty="0">
                        <a:solidFill>
                          <a:schemeClr val="dk1"/>
                        </a:solidFill>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 </a:t>
                      </a:r>
                      <a:r>
                        <a:rPr lang="en-US" sz="1100" b="1" u="none" strike="noStrike" cap="none" dirty="0">
                          <a:solidFill>
                            <a:schemeClr val="dk1"/>
                          </a:solidFill>
                          <a:latin typeface="Gill Sans"/>
                          <a:ea typeface="Gill Sans"/>
                          <a:cs typeface="Gill Sans"/>
                          <a:sym typeface="Gill Sans"/>
                        </a:rPr>
                        <a:t>Expanded infrastructure to underse</a:t>
                      </a:r>
                      <a:r>
                        <a:rPr lang="en-US" sz="1100" b="1" u="none" strike="noStrike" cap="none" dirty="0">
                          <a:latin typeface="Gill Sans"/>
                          <a:ea typeface="Gill Sans"/>
                          <a:cs typeface="Gill Sans"/>
                          <a:sym typeface="Gill Sans"/>
                        </a:rPr>
                        <a:t>rved regions: </a:t>
                      </a:r>
                      <a:r>
                        <a:rPr lang="en-US" sz="1100" u="none" strike="noStrike" cap="none" dirty="0">
                          <a:latin typeface="Gill Sans"/>
                          <a:ea typeface="Gill Sans"/>
                          <a:cs typeface="Gill Sans"/>
                          <a:sym typeface="Gill Sans"/>
                        </a:rPr>
                        <a:t>Butwal, </a:t>
                      </a:r>
                      <a:r>
                        <a:rPr lang="en-US" sz="1100" u="none" strike="noStrike" cap="none" dirty="0" err="1">
                          <a:latin typeface="Gill Sans"/>
                          <a:ea typeface="Gill Sans"/>
                          <a:cs typeface="Gill Sans"/>
                          <a:sym typeface="Gill Sans"/>
                        </a:rPr>
                        <a:t>Bhairawa</a:t>
                      </a:r>
                      <a:r>
                        <a:rPr lang="en-US" sz="1100" u="none" strike="noStrike" cap="none" dirty="0">
                          <a:latin typeface="Gill Sans"/>
                          <a:ea typeface="Gill Sans"/>
                          <a:cs typeface="Gill Sans"/>
                          <a:sym typeface="Gill Sans"/>
                        </a:rPr>
                        <a:t>, and Pokhara (address inequitable access gaps)</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dirty="0">
                          <a:latin typeface="Gill Sans"/>
                          <a:ea typeface="Gill Sans"/>
                          <a:cs typeface="Gill Sans"/>
                          <a:sym typeface="Gill Sans"/>
                        </a:rPr>
                        <a:t>Flexible, higher pay</a:t>
                      </a:r>
                      <a:r>
                        <a:rPr lang="en-US" sz="1200" u="none" strike="noStrike" cap="none" dirty="0">
                          <a:latin typeface="Gill Sans"/>
                          <a:ea typeface="Gill Sans"/>
                          <a:cs typeface="Gill Sans"/>
                          <a:sym typeface="Gill Sans"/>
                        </a:rPr>
                        <a:t> for women.</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latin typeface="Gill Sans"/>
                          <a:ea typeface="Gill Sans"/>
                          <a:cs typeface="Gill Sans"/>
                          <a:sym typeface="Gill Sans"/>
                        </a:rPr>
                        <a:t>Use o</a:t>
                      </a:r>
                      <a:r>
                        <a:rPr lang="en-US" sz="1100" b="1" u="none" strike="noStrike" cap="none" dirty="0">
                          <a:latin typeface="Gill Sans"/>
                          <a:ea typeface="Gill Sans"/>
                          <a:cs typeface="Gill Sans"/>
                          <a:sym typeface="Gill Sans"/>
                        </a:rPr>
                        <a:t>f </a:t>
                      </a:r>
                      <a:r>
                        <a:rPr lang="en-US" sz="1200" b="1" u="none" strike="noStrike" cap="none" dirty="0">
                          <a:latin typeface="Gill Sans"/>
                          <a:ea typeface="Gill Sans"/>
                          <a:cs typeface="Gill Sans"/>
                          <a:sym typeface="Gill Sans"/>
                        </a:rPr>
                        <a:t>GESI-intentional communications and marketing approach and materials</a:t>
                      </a:r>
                      <a:r>
                        <a:rPr lang="en-US" sz="1200" u="none" strike="noStrike" cap="none" dirty="0">
                          <a:latin typeface="Gill Sans"/>
                          <a:ea typeface="Gill Sans"/>
                          <a:cs typeface="Gill Sans"/>
                          <a:sym typeface="Gill Sans"/>
                        </a:rPr>
                        <a:t>. </a:t>
                      </a: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dirty="0">
                          <a:latin typeface="Gill Sans"/>
                          <a:ea typeface="Gill Sans"/>
                          <a:cs typeface="Gill Sans"/>
                          <a:sym typeface="Gill Sans"/>
                        </a:rPr>
                        <a:t>Financing arrangement </a:t>
                      </a:r>
                      <a:r>
                        <a:rPr lang="en-US" sz="1200" u="none" strike="noStrike" cap="none" dirty="0">
                          <a:latin typeface="Gill Sans"/>
                          <a:ea typeface="Gill Sans"/>
                          <a:cs typeface="Gill Sans"/>
                          <a:sym typeface="Gill Sans"/>
                        </a:rPr>
                        <a:t>from Kumari Bank to acquire 2 and 4-wheelers (asset acquisition)  </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latin typeface="Gill Sans"/>
                          <a:ea typeface="Gill Sans"/>
                          <a:cs typeface="Gill Sans"/>
                          <a:sym typeface="Gill Sans"/>
                        </a:rPr>
                        <a:t>Promoting role models: </a:t>
                      </a:r>
                      <a:r>
                        <a:rPr lang="en-US" sz="1100" u="none" strike="noStrike" cap="none">
                          <a:latin typeface="Gill Sans"/>
                          <a:ea typeface="Gill Sans"/>
                          <a:cs typeface="Gill Sans"/>
                          <a:sym typeface="Gill Sans"/>
                        </a:rPr>
                        <a:t>increased visibility of women drivers.</a:t>
                      </a:r>
                      <a:endParaRPr sz="11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Gill Sans"/>
                          <a:ea typeface="Gill Sans"/>
                          <a:cs typeface="Gill Sans"/>
                          <a:sym typeface="Gill Sans"/>
                        </a:rPr>
                        <a:t>Team sensitized on GESI and Safeguarding</a:t>
                      </a:r>
                      <a:r>
                        <a:rPr lang="en-US" sz="1100" u="none" strike="noStrike" cap="none">
                          <a:latin typeface="Gill Sans"/>
                          <a:ea typeface="Gill Sans"/>
                          <a:cs typeface="Gill Sans"/>
                          <a:sym typeface="Gill Sans"/>
                        </a:rPr>
                        <a:t>.</a:t>
                      </a:r>
                      <a:endParaRPr sz="11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Gill Sans"/>
                          <a:ea typeface="Gill Sans"/>
                          <a:cs typeface="Gill Sans"/>
                          <a:sym typeface="Gill Sans"/>
                        </a:rPr>
                        <a:t>Safeguarding and Inclusion messages integrated in skilling curricula.</a:t>
                      </a:r>
                      <a:endParaRPr sz="1100"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Gill Sans"/>
                          <a:ea typeface="Gill Sans"/>
                          <a:cs typeface="Gill Sans"/>
                          <a:sym typeface="Gill Sans"/>
                        </a:rPr>
                        <a:t>Stronger livelihood ecosystem built</a:t>
                      </a:r>
                      <a:r>
                        <a:rPr lang="en-US" sz="1100" u="none" strike="noStrike" cap="none" dirty="0">
                          <a:latin typeface="Gill Sans"/>
                          <a:ea typeface="Gill Sans"/>
                          <a:cs typeface="Gill Sans"/>
                          <a:sym typeface="Gill Sans"/>
                        </a:rPr>
                        <a:t> for women and DAGs via c</a:t>
                      </a:r>
                      <a:r>
                        <a:rPr lang="en-US" sz="1100" u="none" strike="noStrike" cap="none" dirty="0">
                          <a:solidFill>
                            <a:schemeClr val="dk1"/>
                          </a:solidFill>
                          <a:latin typeface="Gill Sans"/>
                          <a:ea typeface="Gill Sans"/>
                          <a:cs typeface="Gill Sans"/>
                          <a:sym typeface="Gill Sans"/>
                        </a:rPr>
                        <a:t>ol</a:t>
                      </a:r>
                      <a:r>
                        <a:rPr lang="en-US" sz="1100" u="none" strike="noStrike" cap="none" dirty="0">
                          <a:latin typeface="Gill Sans"/>
                          <a:ea typeface="Gill Sans"/>
                          <a:cs typeface="Gill Sans"/>
                          <a:sym typeface="Gill Sans"/>
                        </a:rPr>
                        <a:t>laborative partnerships with vehicle dealers (</a:t>
                      </a:r>
                      <a:r>
                        <a:rPr lang="en-US" sz="1100" u="none" strike="noStrike" cap="none" dirty="0" err="1">
                          <a:latin typeface="Gill Sans"/>
                          <a:ea typeface="Gill Sans"/>
                          <a:cs typeface="Gill Sans"/>
                          <a:sym typeface="Gill Sans"/>
                        </a:rPr>
                        <a:t>Sipradi</a:t>
                      </a:r>
                      <a:r>
                        <a:rPr lang="en-US" sz="1100" u="none" strike="noStrike" cap="none" dirty="0">
                          <a:latin typeface="Gill Sans"/>
                          <a:ea typeface="Gill Sans"/>
                          <a:cs typeface="Gill Sans"/>
                          <a:sym typeface="Gill Sans"/>
                        </a:rPr>
                        <a:t> &amp; Thee Go), bank (Kumari), and trainers.</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b="1"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Gill Sans"/>
                          <a:ea typeface="Gill Sans"/>
                          <a:cs typeface="Gill Sans"/>
                          <a:sym typeface="Gill Sans"/>
                        </a:rPr>
                        <a:t>Safeguarding/helpline button in app </a:t>
                      </a:r>
                      <a:r>
                        <a:rPr lang="en-US" sz="1100" u="none" strike="noStrike" cap="none" dirty="0">
                          <a:latin typeface="Gill Sans"/>
                          <a:ea typeface="Gill Sans"/>
                          <a:cs typeface="Gill Sans"/>
                          <a:sym typeface="Gill Sans"/>
                        </a:rPr>
                        <a:t>for emergencies to </a:t>
                      </a:r>
                      <a:r>
                        <a:rPr lang="en-US" sz="1100" u="none" strike="noStrike" cap="none" dirty="0" err="1">
                          <a:latin typeface="Gill Sans"/>
                          <a:ea typeface="Gill Sans"/>
                          <a:cs typeface="Gill Sans"/>
                          <a:sym typeface="Gill Sans"/>
                        </a:rPr>
                        <a:t>prioritise</a:t>
                      </a:r>
                      <a:r>
                        <a:rPr lang="en-US" sz="1100" u="none" strike="noStrike" cap="none" dirty="0">
                          <a:latin typeface="Gill Sans"/>
                          <a:ea typeface="Gill Sans"/>
                          <a:cs typeface="Gill Sans"/>
                          <a:sym typeface="Gill Sans"/>
                        </a:rPr>
                        <a:t> the safety of driver/rider partners. </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Gill Sans"/>
                          <a:ea typeface="Gill Sans"/>
                          <a:cs typeface="Gill Sans"/>
                          <a:sym typeface="Gill Sans"/>
                        </a:rPr>
                        <a:t>Referral linkages established</a:t>
                      </a:r>
                      <a:r>
                        <a:rPr lang="en-US" sz="1100" u="none" strike="noStrike" cap="none" dirty="0">
                          <a:latin typeface="Gill Sans"/>
                          <a:ea typeface="Gill Sans"/>
                          <a:cs typeface="Gill Sans"/>
                          <a:sym typeface="Gill Sans"/>
                        </a:rPr>
                        <a:t> via </a:t>
                      </a:r>
                      <a:r>
                        <a:rPr lang="en-US" sz="1100" b="1" u="none" strike="noStrike" cap="none" dirty="0">
                          <a:latin typeface="Gill Sans"/>
                          <a:ea typeface="Gill Sans"/>
                          <a:cs typeface="Gill Sans"/>
                          <a:sym typeface="Gill Sans"/>
                        </a:rPr>
                        <a:t>t</a:t>
                      </a:r>
                      <a:r>
                        <a:rPr lang="en-US" sz="1100" b="1" u="none" strike="noStrike" cap="none" dirty="0">
                          <a:solidFill>
                            <a:schemeClr val="dk1"/>
                          </a:solidFill>
                          <a:latin typeface="Gill Sans"/>
                          <a:ea typeface="Gill Sans"/>
                          <a:cs typeface="Gill Sans"/>
                          <a:sym typeface="Gill Sans"/>
                        </a:rPr>
                        <a:t>argeted outreach and mobilizing of local </a:t>
                      </a:r>
                      <a:r>
                        <a:rPr lang="en-US" sz="1100" b="1" u="none" strike="noStrike" cap="none" dirty="0">
                          <a:latin typeface="Gill Sans"/>
                          <a:ea typeface="Gill Sans"/>
                          <a:cs typeface="Gill Sans"/>
                          <a:sym typeface="Gill Sans"/>
                        </a:rPr>
                        <a:t>NGOs </a:t>
                      </a:r>
                      <a:r>
                        <a:rPr lang="en-US" sz="1100" u="none" strike="noStrike" cap="none" dirty="0">
                          <a:latin typeface="Gill Sans"/>
                          <a:ea typeface="Gill Sans"/>
                          <a:cs typeface="Gill Sans"/>
                          <a:sym typeface="Gill Sans"/>
                        </a:rPr>
                        <a:t>and </a:t>
                      </a:r>
                      <a:r>
                        <a:rPr lang="en-US" sz="1100" b="1" u="none" strike="noStrike" cap="none" dirty="0">
                          <a:latin typeface="Gill Sans"/>
                          <a:ea typeface="Gill Sans"/>
                          <a:cs typeface="Gill Sans"/>
                          <a:sym typeface="Gill Sans"/>
                        </a:rPr>
                        <a:t>local transportation hubs </a:t>
                      </a:r>
                      <a:r>
                        <a:rPr lang="en-US" sz="1100" u="none" strike="noStrike" cap="none" dirty="0">
                          <a:solidFill>
                            <a:schemeClr val="dk1"/>
                          </a:solidFill>
                          <a:latin typeface="Gill Sans"/>
                          <a:ea typeface="Gill Sans"/>
                          <a:cs typeface="Gill Sans"/>
                          <a:sym typeface="Gill Sans"/>
                        </a:rPr>
                        <a:t>to build greater </a:t>
                      </a:r>
                      <a:r>
                        <a:rPr lang="en-US" sz="1100" u="none" strike="noStrike" cap="none" dirty="0">
                          <a:latin typeface="Gill Sans"/>
                          <a:ea typeface="Gill Sans"/>
                          <a:cs typeface="Gill Sans"/>
                          <a:sym typeface="Gill Sans"/>
                        </a:rPr>
                        <a:t>awareness and interest (change norms about suitability and desirability of work)</a:t>
                      </a:r>
                      <a:r>
                        <a:rPr lang="en-US" sz="1100" u="none" strike="noStrike" cap="none" dirty="0">
                          <a:solidFill>
                            <a:schemeClr val="dk1"/>
                          </a:solidFill>
                          <a:latin typeface="Gill Sans"/>
                          <a:ea typeface="Gill Sans"/>
                          <a:cs typeface="Gill Sans"/>
                          <a:sym typeface="Gill Sans"/>
                        </a:rPr>
                        <a:t>.</a:t>
                      </a: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Gill Sans"/>
                          <a:ea typeface="Gill Sans"/>
                          <a:cs typeface="Gill Sans"/>
                          <a:sym typeface="Gill Sans"/>
                        </a:rPr>
                        <a:t>More women recruited in team and as instructors.</a:t>
                      </a:r>
                      <a:endParaRPr dirty="0"/>
                    </a:p>
                    <a:p>
                      <a:pPr marL="0" marR="0" lvl="0" indent="0" algn="l" rtl="0">
                        <a:lnSpc>
                          <a:spcPct val="100000"/>
                        </a:lnSpc>
                        <a:spcBef>
                          <a:spcPts val="0"/>
                        </a:spcBef>
                        <a:spcAft>
                          <a:spcPts val="0"/>
                        </a:spcAft>
                        <a:buClr>
                          <a:srgbClr val="000000"/>
                        </a:buClr>
                        <a:buSzPts val="1100"/>
                        <a:buFont typeface="Arial"/>
                        <a:buNone/>
                      </a:pPr>
                      <a:endParaRPr sz="110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Gill Sans"/>
                          <a:ea typeface="Gill Sans"/>
                          <a:cs typeface="Gill Sans"/>
                          <a:sym typeface="Gill Sans"/>
                        </a:rPr>
                        <a:t>Extensive, targeted outreach</a:t>
                      </a:r>
                      <a:r>
                        <a:rPr lang="en-US" sz="1100" u="none" strike="noStrike" cap="none" dirty="0">
                          <a:latin typeface="Gill Sans"/>
                          <a:ea typeface="Gill Sans"/>
                          <a:cs typeface="Gill Sans"/>
                          <a:sym typeface="Gill Sans"/>
                        </a:rPr>
                        <a:t>: social media, local </a:t>
                      </a:r>
                      <a:r>
                        <a:rPr lang="en-US" sz="1100" u="none" strike="noStrike" cap="none" dirty="0" err="1">
                          <a:latin typeface="Gill Sans"/>
                          <a:ea typeface="Gill Sans"/>
                          <a:cs typeface="Gill Sans"/>
                          <a:sym typeface="Gill Sans"/>
                        </a:rPr>
                        <a:t>GoN</a:t>
                      </a:r>
                      <a:r>
                        <a:rPr lang="en-US" sz="1100" u="none" strike="noStrike" cap="none" dirty="0">
                          <a:latin typeface="Gill Sans"/>
                          <a:ea typeface="Gill Sans"/>
                          <a:cs typeface="Gill Sans"/>
                          <a:sym typeface="Gill Sans"/>
                        </a:rPr>
                        <a:t>, NGOs, community mobilization (information asymmetry)</a:t>
                      </a:r>
                      <a:endParaRPr sz="1100" u="none" strike="noStrike" cap="none" dirty="0">
                        <a:solidFill>
                          <a:schemeClr val="dk1"/>
                        </a:solidFill>
                        <a:latin typeface="Gill Sans"/>
                        <a:ea typeface="Gill Sans"/>
                        <a:cs typeface="Gill Sans"/>
                        <a:sym typeface="Gill Sans"/>
                      </a:endParaRPr>
                    </a:p>
                  </a:txBody>
                  <a:tcPr marL="91450" marR="91450" marT="45725" marB="45725"/>
                </a:tc>
                <a:extLst>
                  <a:ext uri="{0D108BD9-81ED-4DB2-BD59-A6C34878D82A}">
                    <a16:rowId xmlns:a16="http://schemas.microsoft.com/office/drawing/2014/main" val="10002"/>
                  </a:ext>
                </a:extLst>
              </a:tr>
            </a:tbl>
          </a:graphicData>
        </a:graphic>
      </p:graphicFrame>
      <p:pic>
        <p:nvPicPr>
          <p:cNvPr id="318" name="Google Shape;318;ge6e9035fcd_0_16"/>
          <p:cNvPicPr preferRelativeResize="0"/>
          <p:nvPr/>
        </p:nvPicPr>
        <p:blipFill rotWithShape="1">
          <a:blip r:embed="rId3">
            <a:alphaModFix/>
          </a:blip>
          <a:srcRect/>
          <a:stretch/>
        </p:blipFill>
        <p:spPr>
          <a:xfrm>
            <a:off x="7496193" y="2058871"/>
            <a:ext cx="4391026" cy="40574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a:spLocks noGrp="1"/>
          </p:cNvSpPr>
          <p:nvPr>
            <p:ph type="body" idx="3"/>
          </p:nvPr>
        </p:nvSpPr>
        <p:spPr>
          <a:xfrm>
            <a:off x="229458" y="1221764"/>
            <a:ext cx="8737500" cy="507000"/>
          </a:xfrm>
          <a:prstGeom prst="rect">
            <a:avLst/>
          </a:prstGeom>
          <a:noFill/>
          <a:ln>
            <a:noFill/>
          </a:ln>
        </p:spPr>
        <p:txBody>
          <a:bodyPr spcFirstLastPara="1" wrap="square" lIns="104275" tIns="52125" rIns="104275" bIns="52125" anchor="b" anchorCtr="0">
            <a:noAutofit/>
          </a:bodyPr>
          <a:lstStyle/>
          <a:p>
            <a:pPr marL="0" lvl="0" indent="0" algn="l" rtl="0">
              <a:lnSpc>
                <a:spcPct val="100000"/>
              </a:lnSpc>
              <a:spcBef>
                <a:spcPts val="616"/>
              </a:spcBef>
              <a:spcAft>
                <a:spcPts val="0"/>
              </a:spcAft>
              <a:buSzPts val="3079"/>
              <a:buNone/>
            </a:pPr>
            <a:r>
              <a:rPr lang="en-US" dirty="0">
                <a:latin typeface="Gill Sans"/>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GESI Good Practices/Lessons </a:t>
            </a:r>
            <a:endParaRPr dirty="0">
              <a:latin typeface="Gill Sans"/>
              <a:ea typeface="Gill Sans"/>
              <a:cs typeface="Gill Sans"/>
              <a:sym typeface="Gill Sans"/>
            </a:endParaRPr>
          </a:p>
        </p:txBody>
      </p:sp>
      <p:sp>
        <p:nvSpPr>
          <p:cNvPr id="3" name="Rectangle 2">
            <a:extLst>
              <a:ext uri="{FF2B5EF4-FFF2-40B4-BE49-F238E27FC236}">
                <a16:creationId xmlns:a16="http://schemas.microsoft.com/office/drawing/2014/main" id="{D82A0F6B-36F4-497B-AB48-3492551C0912}"/>
              </a:ext>
            </a:extLst>
          </p:cNvPr>
          <p:cNvSpPr/>
          <p:nvPr/>
        </p:nvSpPr>
        <p:spPr>
          <a:xfrm>
            <a:off x="1" y="1728763"/>
            <a:ext cx="7921486" cy="4612401"/>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b="1" dirty="0">
                <a:solidFill>
                  <a:schemeClr val="tx1">
                    <a:lumMod val="75000"/>
                    <a:lumOff val="25000"/>
                  </a:schemeClr>
                </a:solidFill>
                <a:latin typeface="Gill Sans" panose="020B0604020202020204" charset="0"/>
              </a:rPr>
              <a:t>Start with analysis</a:t>
            </a:r>
            <a:r>
              <a:rPr lang="en-US" dirty="0">
                <a:solidFill>
                  <a:schemeClr val="tx1">
                    <a:lumMod val="75000"/>
                    <a:lumOff val="25000"/>
                  </a:schemeClr>
                </a:solidFill>
                <a:latin typeface="Gill Sans" panose="020B0604020202020204" charset="0"/>
              </a:rPr>
              <a:t>– expand understanding of GESI gaps/barriers and opportunities</a:t>
            </a:r>
          </a:p>
          <a:p>
            <a:pPr marL="342900" indent="-342900">
              <a:buFont typeface="+mj-lt"/>
              <a:buAutoNum type="arabicPeriod"/>
            </a:pPr>
            <a:r>
              <a:rPr lang="en-US" sz="1400" b="1" dirty="0">
                <a:solidFill>
                  <a:schemeClr val="tx1">
                    <a:lumMod val="75000"/>
                    <a:lumOff val="25000"/>
                  </a:schemeClr>
                </a:solidFill>
                <a:latin typeface="Gill Sans"/>
                <a:ea typeface="Gill Sans"/>
                <a:cs typeface="Gill Sans"/>
                <a:sym typeface="Gill Sans"/>
              </a:rPr>
              <a:t>Gravitate towards partners who demonstrate strong GESI potential-</a:t>
            </a:r>
            <a:r>
              <a:rPr lang="en-US" sz="1400" dirty="0">
                <a:solidFill>
                  <a:schemeClr val="tx1">
                    <a:lumMod val="75000"/>
                    <a:lumOff val="25000"/>
                  </a:schemeClr>
                </a:solidFill>
                <a:latin typeface="Gill Sans"/>
                <a:ea typeface="Gill Sans"/>
                <a:cs typeface="Gill Sans"/>
                <a:sym typeface="Gill Sans"/>
              </a:rPr>
              <a:t>cemented by making inclusion a key investment criteria </a:t>
            </a:r>
            <a:endParaRPr lang="en-US" dirty="0">
              <a:solidFill>
                <a:schemeClr val="tx1">
                  <a:lumMod val="75000"/>
                  <a:lumOff val="25000"/>
                </a:schemeClr>
              </a:solidFill>
              <a:latin typeface="Gill Sans" panose="020B0604020202020204" charset="0"/>
            </a:endParaRPr>
          </a:p>
          <a:p>
            <a:pPr marL="342900" indent="-342900">
              <a:buFont typeface="+mj-lt"/>
              <a:buAutoNum type="arabicPeriod"/>
            </a:pPr>
            <a:r>
              <a:rPr lang="en-US" b="1" dirty="0">
                <a:solidFill>
                  <a:schemeClr val="tx1">
                    <a:lumMod val="75000"/>
                    <a:lumOff val="25000"/>
                  </a:schemeClr>
                </a:solidFill>
                <a:latin typeface="Gill Sans" panose="020B0604020202020204" charset="0"/>
              </a:rPr>
              <a:t>Co-create GESI-intentional intervention with the partner</a:t>
            </a:r>
            <a:r>
              <a:rPr lang="en-US" dirty="0">
                <a:solidFill>
                  <a:schemeClr val="tx1">
                    <a:lumMod val="75000"/>
                    <a:lumOff val="25000"/>
                  </a:schemeClr>
                </a:solidFill>
                <a:latin typeface="Gill Sans" panose="020B0604020202020204" charset="0"/>
              </a:rPr>
              <a:t>–helps deepen GESI understanding and strengthen GESI approach and plans</a:t>
            </a:r>
          </a:p>
          <a:p>
            <a:pPr marL="342900" indent="-342900">
              <a:buFont typeface="+mj-lt"/>
              <a:buAutoNum type="arabicPeriod"/>
            </a:pPr>
            <a:r>
              <a:rPr lang="en-US" b="1" dirty="0">
                <a:solidFill>
                  <a:schemeClr val="tx1">
                    <a:lumMod val="75000"/>
                    <a:lumOff val="25000"/>
                  </a:schemeClr>
                </a:solidFill>
                <a:latin typeface="Gill Sans" panose="020B0604020202020204" charset="0"/>
              </a:rPr>
              <a:t>Set aside dedicated resources (budget/staff) for GESI-</a:t>
            </a:r>
            <a:r>
              <a:rPr lang="en-US" dirty="0">
                <a:solidFill>
                  <a:schemeClr val="tx1">
                    <a:lumMod val="75000"/>
                    <a:lumOff val="25000"/>
                  </a:schemeClr>
                </a:solidFill>
                <a:latin typeface="Gill Sans" panose="020B0604020202020204" charset="0"/>
              </a:rPr>
              <a:t>vital to maintain adequate attention</a:t>
            </a:r>
          </a:p>
          <a:p>
            <a:pPr marL="342900" indent="-342900">
              <a:buFont typeface="+mj-lt"/>
              <a:buAutoNum type="arabicPeriod"/>
            </a:pPr>
            <a:r>
              <a:rPr lang="en-US" b="1" dirty="0">
                <a:solidFill>
                  <a:schemeClr val="tx1">
                    <a:lumMod val="75000"/>
                    <a:lumOff val="25000"/>
                  </a:schemeClr>
                </a:solidFill>
                <a:latin typeface="Gill Sans" panose="020B0604020202020204" charset="0"/>
              </a:rPr>
              <a:t>Ensure sustained and context-responsive TA on GESI </a:t>
            </a:r>
            <a:r>
              <a:rPr lang="en-US" dirty="0">
                <a:solidFill>
                  <a:schemeClr val="tx1">
                    <a:lumMod val="75000"/>
                    <a:lumOff val="25000"/>
                  </a:schemeClr>
                </a:solidFill>
                <a:latin typeface="Gill Sans" panose="020B0604020202020204" charset="0"/>
              </a:rPr>
              <a:t>– from training, mentoring, to monitoring</a:t>
            </a:r>
          </a:p>
          <a:p>
            <a:pPr marL="342900" indent="-342900">
              <a:buFont typeface="+mj-lt"/>
              <a:buAutoNum type="arabicPeriod"/>
            </a:pPr>
            <a:r>
              <a:rPr lang="en-US" sz="1400" b="1" dirty="0">
                <a:solidFill>
                  <a:schemeClr val="tx1">
                    <a:lumMod val="75000"/>
                    <a:lumOff val="25000"/>
                  </a:schemeClr>
                </a:solidFill>
                <a:latin typeface="Gill Sans"/>
                <a:ea typeface="Gill Sans"/>
                <a:cs typeface="Gill Sans"/>
                <a:sym typeface="Gill Sans"/>
              </a:rPr>
              <a:t>Facilitate industry linkages to local NGOs, Government ESCs, and community networks- </a:t>
            </a:r>
            <a:r>
              <a:rPr lang="en-US" sz="1400" dirty="0">
                <a:solidFill>
                  <a:schemeClr val="tx1">
                    <a:lumMod val="75000"/>
                    <a:lumOff val="25000"/>
                  </a:schemeClr>
                </a:solidFill>
                <a:latin typeface="Gill Sans"/>
                <a:ea typeface="Gill Sans"/>
                <a:cs typeface="Gill Sans"/>
                <a:sym typeface="Gill Sans"/>
              </a:rPr>
              <a:t>will enable increased mobilization of women and DAG groups</a:t>
            </a:r>
          </a:p>
          <a:p>
            <a:pPr marL="342900" indent="-342900">
              <a:buFont typeface="+mj-lt"/>
              <a:buAutoNum type="arabicPeriod"/>
            </a:pPr>
            <a:r>
              <a:rPr lang="en-US" b="1" dirty="0">
                <a:solidFill>
                  <a:schemeClr val="tx1">
                    <a:lumMod val="75000"/>
                    <a:lumOff val="25000"/>
                  </a:schemeClr>
                </a:solidFill>
                <a:latin typeface="Gill Sans" panose="020B0604020202020204" charset="0"/>
              </a:rPr>
              <a:t>Integrate GESI as part of business operation/value chain-</a:t>
            </a:r>
            <a:r>
              <a:rPr lang="en-US" dirty="0">
                <a:solidFill>
                  <a:schemeClr val="tx1">
                    <a:lumMod val="75000"/>
                    <a:lumOff val="25000"/>
                  </a:schemeClr>
                </a:solidFill>
                <a:latin typeface="Gill Sans" panose="020B0604020202020204" charset="0"/>
              </a:rPr>
              <a:t>so it’s not just project-limited, and ad-hoc</a:t>
            </a:r>
          </a:p>
          <a:p>
            <a:pPr marL="342900" indent="-342900">
              <a:buFont typeface="+mj-lt"/>
              <a:buAutoNum type="arabicPeriod"/>
            </a:pPr>
            <a:r>
              <a:rPr lang="en-US" b="1" dirty="0">
                <a:solidFill>
                  <a:schemeClr val="tx1">
                    <a:lumMod val="75000"/>
                    <a:lumOff val="25000"/>
                  </a:schemeClr>
                </a:solidFill>
                <a:latin typeface="Gill Sans" panose="020B0604020202020204" charset="0"/>
              </a:rPr>
              <a:t>Deliberate GESI focus via Monitoring, Evaluation, and Reporting</a:t>
            </a:r>
          </a:p>
          <a:p>
            <a:pPr marL="342900" indent="-342900">
              <a:buFont typeface="+mj-lt"/>
              <a:buAutoNum type="arabicPeriod"/>
            </a:pPr>
            <a:r>
              <a:rPr lang="en-US" b="1" dirty="0">
                <a:solidFill>
                  <a:schemeClr val="tx1">
                    <a:lumMod val="75000"/>
                    <a:lumOff val="25000"/>
                  </a:schemeClr>
                </a:solidFill>
                <a:latin typeface="Gill Sans" panose="020B0604020202020204" charset="0"/>
              </a:rPr>
              <a:t>Cultivate Inclusion Champions and Role Models </a:t>
            </a:r>
            <a:r>
              <a:rPr lang="en-US" dirty="0">
                <a:solidFill>
                  <a:schemeClr val="tx1">
                    <a:lumMod val="75000"/>
                    <a:lumOff val="25000"/>
                  </a:schemeClr>
                </a:solidFill>
                <a:latin typeface="Gill Sans" panose="020B0604020202020204" charset="0"/>
              </a:rPr>
              <a:t>-who</a:t>
            </a:r>
            <a:r>
              <a:rPr lang="en-US" b="1" dirty="0">
                <a:solidFill>
                  <a:schemeClr val="tx1">
                    <a:lumMod val="75000"/>
                    <a:lumOff val="25000"/>
                  </a:schemeClr>
                </a:solidFill>
                <a:latin typeface="Gill Sans" panose="020B0604020202020204" charset="0"/>
              </a:rPr>
              <a:t> </a:t>
            </a:r>
            <a:r>
              <a:rPr lang="en-US" dirty="0">
                <a:solidFill>
                  <a:schemeClr val="tx1">
                    <a:lumMod val="75000"/>
                    <a:lumOff val="25000"/>
                  </a:schemeClr>
                </a:solidFill>
                <a:latin typeface="Gill Sans" panose="020B0604020202020204" charset="0"/>
              </a:rPr>
              <a:t>also ‘get it’ and advocate for it</a:t>
            </a:r>
          </a:p>
          <a:p>
            <a:pPr marL="342900" indent="-342900">
              <a:buFont typeface="+mj-lt"/>
              <a:buAutoNum type="arabicPeriod"/>
            </a:pPr>
            <a:r>
              <a:rPr lang="en-US" b="1" dirty="0">
                <a:solidFill>
                  <a:schemeClr val="tx1">
                    <a:lumMod val="75000"/>
                    <a:lumOff val="25000"/>
                  </a:schemeClr>
                </a:solidFill>
                <a:latin typeface="Gill Sans" panose="020B0604020202020204" charset="0"/>
              </a:rPr>
              <a:t>Sociocultural barrier &amp; entry on GESI for the 1st time for industries - </a:t>
            </a:r>
            <a:r>
              <a:rPr lang="en-US" dirty="0">
                <a:solidFill>
                  <a:schemeClr val="tx1">
                    <a:lumMod val="75000"/>
                    <a:lumOff val="25000"/>
                  </a:schemeClr>
                </a:solidFill>
                <a:latin typeface="Gill Sans" panose="020B0604020202020204" charset="0"/>
              </a:rPr>
              <a:t>longer time and effort required to create inclusion</a:t>
            </a:r>
          </a:p>
          <a:p>
            <a:pPr marL="342900" indent="-342900">
              <a:buFont typeface="+mj-lt"/>
              <a:buAutoNum type="arabicPeriod"/>
            </a:pPr>
            <a:r>
              <a:rPr lang="en-US" b="1" dirty="0">
                <a:solidFill>
                  <a:schemeClr val="tx1">
                    <a:lumMod val="75000"/>
                    <a:lumOff val="25000"/>
                  </a:schemeClr>
                </a:solidFill>
                <a:latin typeface="Gill Sans" panose="020B0604020202020204" charset="0"/>
              </a:rPr>
              <a:t>GESI-based Adaptive Management and Scale-up- </a:t>
            </a:r>
            <a:r>
              <a:rPr lang="en-US" dirty="0">
                <a:solidFill>
                  <a:schemeClr val="tx1">
                    <a:lumMod val="75000"/>
                    <a:lumOff val="25000"/>
                  </a:schemeClr>
                </a:solidFill>
                <a:latin typeface="Gill Sans" panose="020B0604020202020204" charset="0"/>
              </a:rPr>
              <a:t>scale-up partnership based on GESI achievements, evidence, and learning </a:t>
            </a:r>
          </a:p>
          <a:p>
            <a:pPr marL="342900" indent="-342900">
              <a:buFont typeface="+mj-lt"/>
              <a:buAutoNum type="arabicPeriod"/>
            </a:pPr>
            <a:r>
              <a:rPr lang="en-US" b="1" dirty="0">
                <a:solidFill>
                  <a:schemeClr val="tx1">
                    <a:lumMod val="75000"/>
                    <a:lumOff val="25000"/>
                  </a:schemeClr>
                </a:solidFill>
                <a:latin typeface="Gill Sans" panose="020B0604020202020204" charset="0"/>
              </a:rPr>
              <a:t>Practice what you preach</a:t>
            </a:r>
            <a:r>
              <a:rPr lang="en-US" dirty="0">
                <a:solidFill>
                  <a:schemeClr val="tx1">
                    <a:lumMod val="75000"/>
                    <a:lumOff val="25000"/>
                  </a:schemeClr>
                </a:solidFill>
                <a:latin typeface="Gill Sans" panose="020B0604020202020204" charset="0"/>
              </a:rPr>
              <a:t>-ensure inclusive, empowering, safe work environment starts at home</a:t>
            </a:r>
          </a:p>
          <a:p>
            <a:endParaRPr lang="en-US" dirty="0">
              <a:solidFill>
                <a:schemeClr val="tx1">
                  <a:lumMod val="75000"/>
                  <a:lumOff val="25000"/>
                </a:schemeClr>
              </a:solidFill>
              <a:latin typeface="Gill Sans" panose="020B0604020202020204" charset="0"/>
            </a:endParaRPr>
          </a:p>
        </p:txBody>
      </p:sp>
      <p:pic>
        <p:nvPicPr>
          <p:cNvPr id="5" name="Google Shape;317;ge6e9035fcd_0_16" descr="Two people on a scooter&#10;&#10;Description automatically generated with low confidence">
            <a:extLst>
              <a:ext uri="{FF2B5EF4-FFF2-40B4-BE49-F238E27FC236}">
                <a16:creationId xmlns:a16="http://schemas.microsoft.com/office/drawing/2014/main" id="{D2DA3849-1BEE-46AD-9B6B-60A3A88CAA71}"/>
              </a:ext>
            </a:extLst>
          </p:cNvPr>
          <p:cNvPicPr preferRelativeResize="0"/>
          <p:nvPr/>
        </p:nvPicPr>
        <p:blipFill rotWithShape="1">
          <a:blip r:embed="rId3">
            <a:alphaModFix/>
          </a:blip>
          <a:srcRect l="4720" r="7537"/>
          <a:stretch/>
        </p:blipFill>
        <p:spPr>
          <a:xfrm>
            <a:off x="8010525" y="2228850"/>
            <a:ext cx="4028217" cy="2990850"/>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09D3416B282A46BE1F635078414444" ma:contentTypeVersion="4" ma:contentTypeDescription="Create a new document." ma:contentTypeScope="" ma:versionID="6c739647b5566370626065bee769855c">
  <xsd:schema xmlns:xsd="http://www.w3.org/2001/XMLSchema" xmlns:xs="http://www.w3.org/2001/XMLSchema" xmlns:p="http://schemas.microsoft.com/office/2006/metadata/properties" xmlns:ns2="196b011c-dd7b-4b20-8aeb-d650e032d478" targetNamespace="http://schemas.microsoft.com/office/2006/metadata/properties" ma:root="true" ma:fieldsID="2534698b3e72ab8082a272132c9ba659" ns2:_="">
    <xsd:import namespace="196b011c-dd7b-4b20-8aeb-d650e032d47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6b011c-dd7b-4b20-8aeb-d650e032d47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3BA249-F951-4FB6-A2D0-8F1FABC6A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6b011c-dd7b-4b20-8aeb-d650e032d4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5C378-7D26-44E1-A7A7-AA0ADC5AC486}">
  <ds:schemaRefs>
    <ds:schemaRef ds:uri="http://schemas.microsoft.com/sharepoint/v3/contenttype/forms"/>
  </ds:schemaRefs>
</ds:datastoreItem>
</file>

<file path=customXml/itemProps3.xml><?xml version="1.0" encoding="utf-8"?>
<ds:datastoreItem xmlns:ds="http://schemas.openxmlformats.org/officeDocument/2006/customXml" ds:itemID="{AD8A31C1-7BB6-4EB3-B7E4-7EF1A7D9FA8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2014</TotalTime>
  <Words>1546</Words>
  <Application>Microsoft Office PowerPoint</Application>
  <PresentationFormat>Widescreen</PresentationFormat>
  <Paragraphs>239</Paragraphs>
  <Slides>10</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Arial</vt:lpstr>
      <vt:lpstr>Times New Roman</vt:lpstr>
      <vt:lpstr>Gill Sans</vt:lpstr>
      <vt:lpstr>Calibri</vt:lpstr>
      <vt:lpstr>1_Office Theme</vt:lpstr>
      <vt:lpstr>2_Office Theme</vt:lpstr>
      <vt:lpstr>2_Office Theme</vt:lpstr>
      <vt:lpstr>UKaid Skills for Employment Programme (सीप)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UKaid Skills for Employment Programme (सीप)</dc:title>
  <dc:creator>Savino, Giuseppe</dc:creator>
  <cp:lastModifiedBy>Basnyet, Stuti</cp:lastModifiedBy>
  <cp:revision>124</cp:revision>
  <dcterms:created xsi:type="dcterms:W3CDTF">2019-07-03T05:22:57Z</dcterms:created>
  <dcterms:modified xsi:type="dcterms:W3CDTF">2021-12-01T08:34:51Z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0x0101006C09D3416B282A46BE1F635078414444</vt:lpwstr>
  </property>
</Properties>
</file>