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0" r:id="rId2"/>
    <p:sldMasterId id="2147483685" r:id="rId3"/>
  </p:sldMasterIdLst>
  <p:notesMasterIdLst>
    <p:notesMasterId r:id="rId49"/>
  </p:notesMasterIdLst>
  <p:sldIdLst>
    <p:sldId id="505" r:id="rId4"/>
    <p:sldId id="511" r:id="rId5"/>
    <p:sldId id="568" r:id="rId6"/>
    <p:sldId id="557" r:id="rId7"/>
    <p:sldId id="569" r:id="rId8"/>
    <p:sldId id="558" r:id="rId9"/>
    <p:sldId id="570" r:id="rId10"/>
    <p:sldId id="571" r:id="rId11"/>
    <p:sldId id="572" r:id="rId12"/>
    <p:sldId id="548" r:id="rId13"/>
    <p:sldId id="549" r:id="rId14"/>
    <p:sldId id="550" r:id="rId15"/>
    <p:sldId id="551" r:id="rId16"/>
    <p:sldId id="552" r:id="rId17"/>
    <p:sldId id="553" r:id="rId18"/>
    <p:sldId id="554" r:id="rId19"/>
    <p:sldId id="573" r:id="rId20"/>
    <p:sldId id="555" r:id="rId21"/>
    <p:sldId id="556" r:id="rId22"/>
    <p:sldId id="576" r:id="rId23"/>
    <p:sldId id="574" r:id="rId24"/>
    <p:sldId id="575" r:id="rId25"/>
    <p:sldId id="577" r:id="rId26"/>
    <p:sldId id="559" r:id="rId27"/>
    <p:sldId id="522" r:id="rId28"/>
    <p:sldId id="523" r:id="rId29"/>
    <p:sldId id="524" r:id="rId30"/>
    <p:sldId id="525" r:id="rId31"/>
    <p:sldId id="526" r:id="rId32"/>
    <p:sldId id="527" r:id="rId33"/>
    <p:sldId id="547" r:id="rId34"/>
    <p:sldId id="580" r:id="rId35"/>
    <p:sldId id="560" r:id="rId36"/>
    <p:sldId id="561" r:id="rId37"/>
    <p:sldId id="562" r:id="rId38"/>
    <p:sldId id="563" r:id="rId39"/>
    <p:sldId id="564" r:id="rId40"/>
    <p:sldId id="565" r:id="rId41"/>
    <p:sldId id="566" r:id="rId42"/>
    <p:sldId id="567" r:id="rId43"/>
    <p:sldId id="578" r:id="rId44"/>
    <p:sldId id="583" r:id="rId45"/>
    <p:sldId id="582" r:id="rId46"/>
    <p:sldId id="539" r:id="rId47"/>
    <p:sldId id="507" r:id="rId4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660"/>
  </p:normalViewPr>
  <p:slideViewPr>
    <p:cSldViewPr snapToGrid="0">
      <p:cViewPr varScale="1">
        <p:scale>
          <a:sx n="62" d="100"/>
          <a:sy n="62" d="100"/>
        </p:scale>
        <p:origin x="1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65410-6342-4248-AA46-A5E126A750C9}" type="doc">
      <dgm:prSet loTypeId="urn:microsoft.com/office/officeart/2018/2/layout/IconVerticalSolidList" loCatId="icon" qsTypeId="urn:microsoft.com/office/officeart/2005/8/quickstyle/simple1" qsCatId="simple" csTypeId="urn:microsoft.com/office/officeart/2005/8/colors/accent6_4" csCatId="accent6" phldr="1"/>
      <dgm:spPr/>
      <dgm:t>
        <a:bodyPr/>
        <a:lstStyle/>
        <a:p>
          <a:endParaRPr lang="en-US"/>
        </a:p>
      </dgm:t>
    </dgm:pt>
    <dgm:pt modelId="{3CEA9B8C-2889-4860-B204-02B51F536E4A}">
      <dgm:prSet custT="1"/>
      <dgm:spPr/>
      <dgm:t>
        <a:bodyPr/>
        <a:lstStyle/>
        <a:p>
          <a:pPr>
            <a:lnSpc>
              <a:spcPct val="100000"/>
            </a:lnSpc>
          </a:pPr>
          <a:r>
            <a:rPr lang="en-US" sz="1600" dirty="0">
              <a:latin typeface="Gill Sans MT" panose="020B0502020104020203" pitchFamily="34" charset="0"/>
            </a:rPr>
            <a:t>Increased stigma and discrimination linked to race and gender</a:t>
          </a:r>
        </a:p>
      </dgm:t>
    </dgm:pt>
    <dgm:pt modelId="{99769627-D10F-4306-B6C6-3FACB795F7CC}" type="parTrans" cxnId="{87D2E903-D277-4D12-867E-FD6D906D658B}">
      <dgm:prSet/>
      <dgm:spPr/>
      <dgm:t>
        <a:bodyPr/>
        <a:lstStyle/>
        <a:p>
          <a:endParaRPr lang="en-US" sz="2000"/>
        </a:p>
      </dgm:t>
    </dgm:pt>
    <dgm:pt modelId="{2BE9D75B-77CF-4AD8-86B0-DB3BD4AFA826}" type="sibTrans" cxnId="{87D2E903-D277-4D12-867E-FD6D906D658B}">
      <dgm:prSet/>
      <dgm:spPr/>
      <dgm:t>
        <a:bodyPr/>
        <a:lstStyle/>
        <a:p>
          <a:endParaRPr lang="en-US" sz="2000"/>
        </a:p>
      </dgm:t>
    </dgm:pt>
    <dgm:pt modelId="{0FD472DC-29DE-432C-A736-624E4CCDA8F3}">
      <dgm:prSet custT="1"/>
      <dgm:spPr/>
      <dgm:t>
        <a:bodyPr/>
        <a:lstStyle/>
        <a:p>
          <a:pPr>
            <a:lnSpc>
              <a:spcPct val="100000"/>
            </a:lnSpc>
          </a:pPr>
          <a:r>
            <a:rPr lang="en-US" sz="1600" dirty="0">
              <a:latin typeface="Gill Sans MT" panose="020B0502020104020203" pitchFamily="34" charset="0"/>
            </a:rPr>
            <a:t>Immediate needs of women on the frontlines overlooked, including menstrual hygiene supplies</a:t>
          </a:r>
        </a:p>
      </dgm:t>
    </dgm:pt>
    <dgm:pt modelId="{D076D170-4371-4D2D-BCEC-0983F6E25DB3}" type="parTrans" cxnId="{FDDAB038-A694-48FE-85B5-EC8FA3C377E8}">
      <dgm:prSet/>
      <dgm:spPr/>
      <dgm:t>
        <a:bodyPr/>
        <a:lstStyle/>
        <a:p>
          <a:endParaRPr lang="en-US" sz="2000"/>
        </a:p>
      </dgm:t>
    </dgm:pt>
    <dgm:pt modelId="{ACD889C2-3B3E-4FC7-9C2A-6D0A1C7BB22E}" type="sibTrans" cxnId="{FDDAB038-A694-48FE-85B5-EC8FA3C377E8}">
      <dgm:prSet/>
      <dgm:spPr/>
      <dgm:t>
        <a:bodyPr/>
        <a:lstStyle/>
        <a:p>
          <a:endParaRPr lang="en-US" sz="2000"/>
        </a:p>
      </dgm:t>
    </dgm:pt>
    <dgm:pt modelId="{D124D766-4ADA-406B-93C4-B63C90190D8D}">
      <dgm:prSet custT="1"/>
      <dgm:spPr/>
      <dgm:t>
        <a:bodyPr/>
        <a:lstStyle/>
        <a:p>
          <a:pPr>
            <a:lnSpc>
              <a:spcPct val="100000"/>
            </a:lnSpc>
          </a:pPr>
          <a:r>
            <a:rPr lang="en-US" sz="1600" dirty="0">
              <a:latin typeface="Gill Sans MT" panose="020B0502020104020203" pitchFamily="34" charset="0"/>
            </a:rPr>
            <a:t>Serious threat to women’s economic empowerment and livelihoods, especially in the informal sector</a:t>
          </a:r>
        </a:p>
      </dgm:t>
    </dgm:pt>
    <dgm:pt modelId="{9C5DDDBF-E16B-4202-9EAA-5D7C5CEEB6BF}" type="parTrans" cxnId="{31CD7703-BB60-44AC-A3BD-F5480A4DB598}">
      <dgm:prSet/>
      <dgm:spPr/>
      <dgm:t>
        <a:bodyPr/>
        <a:lstStyle/>
        <a:p>
          <a:endParaRPr lang="en-US" sz="2000"/>
        </a:p>
      </dgm:t>
    </dgm:pt>
    <dgm:pt modelId="{3049C4BC-958C-4707-9660-6288F7A5E5A8}" type="sibTrans" cxnId="{31CD7703-BB60-44AC-A3BD-F5480A4DB598}">
      <dgm:prSet/>
      <dgm:spPr/>
      <dgm:t>
        <a:bodyPr/>
        <a:lstStyle/>
        <a:p>
          <a:endParaRPr lang="en-US" sz="2000"/>
        </a:p>
      </dgm:t>
    </dgm:pt>
    <dgm:pt modelId="{A5DFB528-6552-4CA4-96FE-5BBE6A51D856}">
      <dgm:prSet custT="1"/>
      <dgm:spPr/>
      <dgm:t>
        <a:bodyPr/>
        <a:lstStyle/>
        <a:p>
          <a:pPr>
            <a:lnSpc>
              <a:spcPct val="100000"/>
            </a:lnSpc>
          </a:pPr>
          <a:r>
            <a:rPr lang="en-US" sz="1600" dirty="0">
              <a:latin typeface="Gill Sans MT" panose="020B0502020104020203" pitchFamily="34" charset="0"/>
            </a:rPr>
            <a:t>Unpredictable and severe travel bans impact on women migrant workers</a:t>
          </a:r>
        </a:p>
      </dgm:t>
    </dgm:pt>
    <dgm:pt modelId="{42D06368-8369-4365-BE60-28B13956A294}" type="parTrans" cxnId="{46B9FD1C-4E36-408A-8DB3-5997733E17FF}">
      <dgm:prSet/>
      <dgm:spPr/>
      <dgm:t>
        <a:bodyPr/>
        <a:lstStyle/>
        <a:p>
          <a:endParaRPr lang="en-US" sz="2000"/>
        </a:p>
      </dgm:t>
    </dgm:pt>
    <dgm:pt modelId="{51D775AF-2E23-47BA-990A-68A7540487F4}" type="sibTrans" cxnId="{46B9FD1C-4E36-408A-8DB3-5997733E17FF}">
      <dgm:prSet/>
      <dgm:spPr/>
      <dgm:t>
        <a:bodyPr/>
        <a:lstStyle/>
        <a:p>
          <a:endParaRPr lang="en-US" sz="2000"/>
        </a:p>
      </dgm:t>
    </dgm:pt>
    <dgm:pt modelId="{DF269A2F-BCA6-4CB2-93E3-1E34B906D433}">
      <dgm:prSet custT="1"/>
      <dgm:spPr/>
      <dgm:t>
        <a:bodyPr/>
        <a:lstStyle/>
        <a:p>
          <a:pPr>
            <a:lnSpc>
              <a:spcPct val="100000"/>
            </a:lnSpc>
          </a:pPr>
          <a:r>
            <a:rPr lang="en-US" sz="1600" dirty="0">
              <a:latin typeface="Gill Sans MT" panose="020B0502020104020203" pitchFamily="34" charset="0"/>
            </a:rPr>
            <a:t>Increased risks of GBV and disruption of mechanisms for GBV prevention and response</a:t>
          </a:r>
        </a:p>
      </dgm:t>
    </dgm:pt>
    <dgm:pt modelId="{16293BCE-D56A-4ED0-BBF0-9E5BEAC55CD8}" type="parTrans" cxnId="{628ECC94-963E-41D7-9002-2B5DDD1AE60A}">
      <dgm:prSet/>
      <dgm:spPr/>
      <dgm:t>
        <a:bodyPr/>
        <a:lstStyle/>
        <a:p>
          <a:endParaRPr lang="en-US" sz="2000"/>
        </a:p>
      </dgm:t>
    </dgm:pt>
    <dgm:pt modelId="{AF038E2D-522B-4F79-822F-F647A0DC77DB}" type="sibTrans" cxnId="{628ECC94-963E-41D7-9002-2B5DDD1AE60A}">
      <dgm:prSet/>
      <dgm:spPr/>
      <dgm:t>
        <a:bodyPr/>
        <a:lstStyle/>
        <a:p>
          <a:endParaRPr lang="en-US" sz="2000"/>
        </a:p>
      </dgm:t>
    </dgm:pt>
    <dgm:pt modelId="{9A865652-CDD7-474E-A14E-85621B4F7E68}">
      <dgm:prSet custT="1"/>
      <dgm:spPr/>
      <dgm:t>
        <a:bodyPr/>
        <a:lstStyle/>
        <a:p>
          <a:pPr>
            <a:lnSpc>
              <a:spcPct val="100000"/>
            </a:lnSpc>
          </a:pPr>
          <a:r>
            <a:rPr lang="en-US" sz="1600" dirty="0">
              <a:latin typeface="Gill Sans MT" panose="020B0502020104020203" pitchFamily="34" charset="0"/>
            </a:rPr>
            <a:t>Exacerbated burdens of unpaid care work on women</a:t>
          </a:r>
        </a:p>
      </dgm:t>
    </dgm:pt>
    <dgm:pt modelId="{D8281FC0-663E-704E-8F4B-4061F47FBD53}" type="parTrans" cxnId="{8B10B11C-988D-9940-819D-30338B5EC374}">
      <dgm:prSet/>
      <dgm:spPr/>
      <dgm:t>
        <a:bodyPr/>
        <a:lstStyle/>
        <a:p>
          <a:endParaRPr lang="en-US" sz="2000"/>
        </a:p>
      </dgm:t>
    </dgm:pt>
    <dgm:pt modelId="{D22246C0-BBA8-A145-A9BD-9AA739D45F32}" type="sibTrans" cxnId="{8B10B11C-988D-9940-819D-30338B5EC374}">
      <dgm:prSet/>
      <dgm:spPr/>
      <dgm:t>
        <a:bodyPr/>
        <a:lstStyle/>
        <a:p>
          <a:endParaRPr lang="en-US" sz="2000"/>
        </a:p>
      </dgm:t>
    </dgm:pt>
    <dgm:pt modelId="{7342DE5A-A792-4D37-8C5F-3E74433D18FA}" type="pres">
      <dgm:prSet presAssocID="{EF265410-6342-4248-AA46-A5E126A750C9}" presName="root" presStyleCnt="0">
        <dgm:presLayoutVars>
          <dgm:dir/>
          <dgm:resizeHandles val="exact"/>
        </dgm:presLayoutVars>
      </dgm:prSet>
      <dgm:spPr/>
    </dgm:pt>
    <dgm:pt modelId="{10E2F604-EBB7-4184-82E2-B1EAD61BD881}" type="pres">
      <dgm:prSet presAssocID="{3CEA9B8C-2889-4860-B204-02B51F536E4A}" presName="compNode" presStyleCnt="0"/>
      <dgm:spPr/>
    </dgm:pt>
    <dgm:pt modelId="{D79CEEC4-9767-4BC6-9552-7E64B6370E6B}" type="pres">
      <dgm:prSet presAssocID="{3CEA9B8C-2889-4860-B204-02B51F536E4A}" presName="bgRect" presStyleLbl="bgShp" presStyleIdx="0" presStyleCnt="6" custLinFactNeighborX="182" custLinFactNeighborY="-534"/>
      <dgm:spPr/>
    </dgm:pt>
    <dgm:pt modelId="{B66EA267-2F1F-41DA-BD63-3AF2CDCFCD9A}" type="pres">
      <dgm:prSet presAssocID="{3CEA9B8C-2889-4860-B204-02B51F536E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rror"/>
        </a:ext>
      </dgm:extLst>
    </dgm:pt>
    <dgm:pt modelId="{7EE1BC93-22AE-4B2A-9342-51B68771DCA7}" type="pres">
      <dgm:prSet presAssocID="{3CEA9B8C-2889-4860-B204-02B51F536E4A}" presName="spaceRect" presStyleCnt="0"/>
      <dgm:spPr/>
    </dgm:pt>
    <dgm:pt modelId="{E87EF42D-181A-4323-9463-B68ED6B093E7}" type="pres">
      <dgm:prSet presAssocID="{3CEA9B8C-2889-4860-B204-02B51F536E4A}" presName="parTx" presStyleLbl="revTx" presStyleIdx="0" presStyleCnt="6">
        <dgm:presLayoutVars>
          <dgm:chMax val="0"/>
          <dgm:chPref val="0"/>
        </dgm:presLayoutVars>
      </dgm:prSet>
      <dgm:spPr/>
    </dgm:pt>
    <dgm:pt modelId="{40AD7BAF-EB94-4CB9-AC00-D056532EE240}" type="pres">
      <dgm:prSet presAssocID="{2BE9D75B-77CF-4AD8-86B0-DB3BD4AFA826}" presName="sibTrans" presStyleCnt="0"/>
      <dgm:spPr/>
    </dgm:pt>
    <dgm:pt modelId="{D532E33A-80CC-45A7-A87A-CF4515724251}" type="pres">
      <dgm:prSet presAssocID="{0FD472DC-29DE-432C-A736-624E4CCDA8F3}" presName="compNode" presStyleCnt="0"/>
      <dgm:spPr/>
    </dgm:pt>
    <dgm:pt modelId="{E572C626-12A9-4320-9F26-8715824B3990}" type="pres">
      <dgm:prSet presAssocID="{0FD472DC-29DE-432C-A736-624E4CCDA8F3}" presName="bgRect" presStyleLbl="bgShp" presStyleIdx="1" presStyleCnt="6"/>
      <dgm:spPr/>
    </dgm:pt>
    <dgm:pt modelId="{482DC99E-14BF-484C-958B-9E23DA2F83EC}" type="pres">
      <dgm:prSet presAssocID="{0FD472DC-29DE-432C-A736-624E4CCDA8F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mily"/>
        </a:ext>
      </dgm:extLst>
    </dgm:pt>
    <dgm:pt modelId="{4292DDBA-E907-4F23-90F6-3AE98D713905}" type="pres">
      <dgm:prSet presAssocID="{0FD472DC-29DE-432C-A736-624E4CCDA8F3}" presName="spaceRect" presStyleCnt="0"/>
      <dgm:spPr/>
    </dgm:pt>
    <dgm:pt modelId="{360E62EA-9628-4246-BB54-BA96CE34D362}" type="pres">
      <dgm:prSet presAssocID="{0FD472DC-29DE-432C-A736-624E4CCDA8F3}" presName="parTx" presStyleLbl="revTx" presStyleIdx="1" presStyleCnt="6">
        <dgm:presLayoutVars>
          <dgm:chMax val="0"/>
          <dgm:chPref val="0"/>
        </dgm:presLayoutVars>
      </dgm:prSet>
      <dgm:spPr/>
    </dgm:pt>
    <dgm:pt modelId="{AE24F83E-5A21-4EFF-ADF4-35A11AC80D81}" type="pres">
      <dgm:prSet presAssocID="{ACD889C2-3B3E-4FC7-9C2A-6D0A1C7BB22E}" presName="sibTrans" presStyleCnt="0"/>
      <dgm:spPr/>
    </dgm:pt>
    <dgm:pt modelId="{EB1960DF-58C5-4902-9189-B9764BAC7E0D}" type="pres">
      <dgm:prSet presAssocID="{D124D766-4ADA-406B-93C4-B63C90190D8D}" presName="compNode" presStyleCnt="0"/>
      <dgm:spPr/>
    </dgm:pt>
    <dgm:pt modelId="{F307ECD1-6E45-4FE0-A491-A44D2D082C36}" type="pres">
      <dgm:prSet presAssocID="{D124D766-4ADA-406B-93C4-B63C90190D8D}" presName="bgRect" presStyleLbl="bgShp" presStyleIdx="2" presStyleCnt="6"/>
      <dgm:spPr/>
    </dgm:pt>
    <dgm:pt modelId="{9504AA52-37C8-4EE2-A033-DAC062B1AD98}" type="pres">
      <dgm:prSet presAssocID="{D124D766-4ADA-406B-93C4-B63C90190D8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boarding"/>
        </a:ext>
      </dgm:extLst>
    </dgm:pt>
    <dgm:pt modelId="{07B17FEC-30EB-4A93-A72C-96F21C2E7A4D}" type="pres">
      <dgm:prSet presAssocID="{D124D766-4ADA-406B-93C4-B63C90190D8D}" presName="spaceRect" presStyleCnt="0"/>
      <dgm:spPr/>
    </dgm:pt>
    <dgm:pt modelId="{1150468E-6411-42D7-8472-866850464266}" type="pres">
      <dgm:prSet presAssocID="{D124D766-4ADA-406B-93C4-B63C90190D8D}" presName="parTx" presStyleLbl="revTx" presStyleIdx="2" presStyleCnt="6">
        <dgm:presLayoutVars>
          <dgm:chMax val="0"/>
          <dgm:chPref val="0"/>
        </dgm:presLayoutVars>
      </dgm:prSet>
      <dgm:spPr/>
    </dgm:pt>
    <dgm:pt modelId="{1730728D-A308-428A-AC0A-685B2ED33C27}" type="pres">
      <dgm:prSet presAssocID="{3049C4BC-958C-4707-9660-6288F7A5E5A8}" presName="sibTrans" presStyleCnt="0"/>
      <dgm:spPr/>
    </dgm:pt>
    <dgm:pt modelId="{E3ADDB9F-916C-42E7-8CF8-D6D66F2EEC74}" type="pres">
      <dgm:prSet presAssocID="{A5DFB528-6552-4CA4-96FE-5BBE6A51D856}" presName="compNode" presStyleCnt="0"/>
      <dgm:spPr/>
    </dgm:pt>
    <dgm:pt modelId="{BF923754-C868-42B7-9BB6-E314690E5F3E}" type="pres">
      <dgm:prSet presAssocID="{A5DFB528-6552-4CA4-96FE-5BBE6A51D856}" presName="bgRect" presStyleLbl="bgShp" presStyleIdx="3" presStyleCnt="6"/>
      <dgm:spPr/>
    </dgm:pt>
    <dgm:pt modelId="{C2201FB6-A678-4171-B0AF-931A4A5AD360}" type="pres">
      <dgm:prSet presAssocID="{A5DFB528-6552-4CA4-96FE-5BBE6A51D85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ain"/>
        </a:ext>
      </dgm:extLst>
    </dgm:pt>
    <dgm:pt modelId="{7D2D3B9D-21BC-4FF9-A8BF-B6F294FEC8CB}" type="pres">
      <dgm:prSet presAssocID="{A5DFB528-6552-4CA4-96FE-5BBE6A51D856}" presName="spaceRect" presStyleCnt="0"/>
      <dgm:spPr/>
    </dgm:pt>
    <dgm:pt modelId="{9B2754A1-894B-46C1-93D7-4C13CC470D4B}" type="pres">
      <dgm:prSet presAssocID="{A5DFB528-6552-4CA4-96FE-5BBE6A51D856}" presName="parTx" presStyleLbl="revTx" presStyleIdx="3" presStyleCnt="6">
        <dgm:presLayoutVars>
          <dgm:chMax val="0"/>
          <dgm:chPref val="0"/>
        </dgm:presLayoutVars>
      </dgm:prSet>
      <dgm:spPr/>
    </dgm:pt>
    <dgm:pt modelId="{F70552BF-58B4-4B75-BC34-C957F42D78C6}" type="pres">
      <dgm:prSet presAssocID="{51D775AF-2E23-47BA-990A-68A7540487F4}" presName="sibTrans" presStyleCnt="0"/>
      <dgm:spPr/>
    </dgm:pt>
    <dgm:pt modelId="{7BB88226-2ABB-432B-BE95-489EC62DF2FC}" type="pres">
      <dgm:prSet presAssocID="{DF269A2F-BCA6-4CB2-93E3-1E34B906D433}" presName="compNode" presStyleCnt="0"/>
      <dgm:spPr/>
    </dgm:pt>
    <dgm:pt modelId="{9205D382-1F44-4B1B-8BF0-9FD1BC5C13FB}" type="pres">
      <dgm:prSet presAssocID="{DF269A2F-BCA6-4CB2-93E3-1E34B906D433}" presName="bgRect" presStyleLbl="bgShp" presStyleIdx="4" presStyleCnt="6"/>
      <dgm:spPr/>
    </dgm:pt>
    <dgm:pt modelId="{2F94FBB6-D6E7-48FF-82F1-79962521A256}" type="pres">
      <dgm:prSet presAssocID="{DF269A2F-BCA6-4CB2-93E3-1E34B906D4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eart with pulse"/>
        </a:ext>
      </dgm:extLst>
    </dgm:pt>
    <dgm:pt modelId="{C5C321A4-B6B1-4B76-BA97-DF7FF35F9BC2}" type="pres">
      <dgm:prSet presAssocID="{DF269A2F-BCA6-4CB2-93E3-1E34B906D433}" presName="spaceRect" presStyleCnt="0"/>
      <dgm:spPr/>
    </dgm:pt>
    <dgm:pt modelId="{81A68852-346C-4513-99E6-F8CB37217838}" type="pres">
      <dgm:prSet presAssocID="{DF269A2F-BCA6-4CB2-93E3-1E34B906D433}" presName="parTx" presStyleLbl="revTx" presStyleIdx="4" presStyleCnt="6">
        <dgm:presLayoutVars>
          <dgm:chMax val="0"/>
          <dgm:chPref val="0"/>
        </dgm:presLayoutVars>
      </dgm:prSet>
      <dgm:spPr/>
    </dgm:pt>
    <dgm:pt modelId="{1115F43A-887C-E14E-B714-60CB1582042D}" type="pres">
      <dgm:prSet presAssocID="{AF038E2D-522B-4F79-822F-F647A0DC77DB}" presName="sibTrans" presStyleCnt="0"/>
      <dgm:spPr/>
    </dgm:pt>
    <dgm:pt modelId="{89BF751A-1057-3941-9468-D0C8E53F338D}" type="pres">
      <dgm:prSet presAssocID="{9A865652-CDD7-474E-A14E-85621B4F7E68}" presName="compNode" presStyleCnt="0"/>
      <dgm:spPr/>
    </dgm:pt>
    <dgm:pt modelId="{BC296F39-EAA8-8C4A-B444-AF45252C4E9B}" type="pres">
      <dgm:prSet presAssocID="{9A865652-CDD7-474E-A14E-85621B4F7E68}" presName="bgRect" presStyleLbl="bgShp" presStyleIdx="5" presStyleCnt="6"/>
      <dgm:spPr/>
    </dgm:pt>
    <dgm:pt modelId="{54505D88-FD72-E442-BB3C-97ADA047501A}" type="pres">
      <dgm:prSet presAssocID="{9A865652-CDD7-474E-A14E-85621B4F7E6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le with left arrow"/>
        </a:ext>
      </dgm:extLst>
    </dgm:pt>
    <dgm:pt modelId="{CB14B9AD-0380-E94E-B5EB-2B8DE521C095}" type="pres">
      <dgm:prSet presAssocID="{9A865652-CDD7-474E-A14E-85621B4F7E68}" presName="spaceRect" presStyleCnt="0"/>
      <dgm:spPr/>
    </dgm:pt>
    <dgm:pt modelId="{802CE94F-43D6-0E4C-8C85-D7ED3AAF3F46}" type="pres">
      <dgm:prSet presAssocID="{9A865652-CDD7-474E-A14E-85621B4F7E68}" presName="parTx" presStyleLbl="revTx" presStyleIdx="5" presStyleCnt="6">
        <dgm:presLayoutVars>
          <dgm:chMax val="0"/>
          <dgm:chPref val="0"/>
        </dgm:presLayoutVars>
      </dgm:prSet>
      <dgm:spPr/>
    </dgm:pt>
  </dgm:ptLst>
  <dgm:cxnLst>
    <dgm:cxn modelId="{31CD7703-BB60-44AC-A3BD-F5480A4DB598}" srcId="{EF265410-6342-4248-AA46-A5E126A750C9}" destId="{D124D766-4ADA-406B-93C4-B63C90190D8D}" srcOrd="2" destOrd="0" parTransId="{9C5DDDBF-E16B-4202-9EAA-5D7C5CEEB6BF}" sibTransId="{3049C4BC-958C-4707-9660-6288F7A5E5A8}"/>
    <dgm:cxn modelId="{87D2E903-D277-4D12-867E-FD6D906D658B}" srcId="{EF265410-6342-4248-AA46-A5E126A750C9}" destId="{3CEA9B8C-2889-4860-B204-02B51F536E4A}" srcOrd="0" destOrd="0" parTransId="{99769627-D10F-4306-B6C6-3FACB795F7CC}" sibTransId="{2BE9D75B-77CF-4AD8-86B0-DB3BD4AFA826}"/>
    <dgm:cxn modelId="{8B10B11C-988D-9940-819D-30338B5EC374}" srcId="{EF265410-6342-4248-AA46-A5E126A750C9}" destId="{9A865652-CDD7-474E-A14E-85621B4F7E68}" srcOrd="5" destOrd="0" parTransId="{D8281FC0-663E-704E-8F4B-4061F47FBD53}" sibTransId="{D22246C0-BBA8-A145-A9BD-9AA739D45F32}"/>
    <dgm:cxn modelId="{46B9FD1C-4E36-408A-8DB3-5997733E17FF}" srcId="{EF265410-6342-4248-AA46-A5E126A750C9}" destId="{A5DFB528-6552-4CA4-96FE-5BBE6A51D856}" srcOrd="3" destOrd="0" parTransId="{42D06368-8369-4365-BE60-28B13956A294}" sibTransId="{51D775AF-2E23-47BA-990A-68A7540487F4}"/>
    <dgm:cxn modelId="{16892A1D-A5D5-4BF9-BAB9-EEA8B0CC385E}" type="presOf" srcId="{0FD472DC-29DE-432C-A736-624E4CCDA8F3}" destId="{360E62EA-9628-4246-BB54-BA96CE34D362}" srcOrd="0" destOrd="0" presId="urn:microsoft.com/office/officeart/2018/2/layout/IconVerticalSolidList"/>
    <dgm:cxn modelId="{E473A636-50A8-48F9-8ABB-FB4B09DA010A}" type="presOf" srcId="{EF265410-6342-4248-AA46-A5E126A750C9}" destId="{7342DE5A-A792-4D37-8C5F-3E74433D18FA}" srcOrd="0" destOrd="0" presId="urn:microsoft.com/office/officeart/2018/2/layout/IconVerticalSolidList"/>
    <dgm:cxn modelId="{FDDAB038-A694-48FE-85B5-EC8FA3C377E8}" srcId="{EF265410-6342-4248-AA46-A5E126A750C9}" destId="{0FD472DC-29DE-432C-A736-624E4CCDA8F3}" srcOrd="1" destOrd="0" parTransId="{D076D170-4371-4D2D-BCEC-0983F6E25DB3}" sibTransId="{ACD889C2-3B3E-4FC7-9C2A-6D0A1C7BB22E}"/>
    <dgm:cxn modelId="{5D0E354C-A9D4-634E-89D8-951FCF35722E}" type="presOf" srcId="{9A865652-CDD7-474E-A14E-85621B4F7E68}" destId="{802CE94F-43D6-0E4C-8C85-D7ED3AAF3F46}" srcOrd="0" destOrd="0" presId="urn:microsoft.com/office/officeart/2018/2/layout/IconVerticalSolidList"/>
    <dgm:cxn modelId="{6D88A57B-A63F-4FB6-A1E6-22832310E7CB}" type="presOf" srcId="{A5DFB528-6552-4CA4-96FE-5BBE6A51D856}" destId="{9B2754A1-894B-46C1-93D7-4C13CC470D4B}" srcOrd="0" destOrd="0" presId="urn:microsoft.com/office/officeart/2018/2/layout/IconVerticalSolidList"/>
    <dgm:cxn modelId="{628ECC94-963E-41D7-9002-2B5DDD1AE60A}" srcId="{EF265410-6342-4248-AA46-A5E126A750C9}" destId="{DF269A2F-BCA6-4CB2-93E3-1E34B906D433}" srcOrd="4" destOrd="0" parTransId="{16293BCE-D56A-4ED0-BBF0-9E5BEAC55CD8}" sibTransId="{AF038E2D-522B-4F79-822F-F647A0DC77DB}"/>
    <dgm:cxn modelId="{F876E99A-149C-42B7-AF0A-B6883E89659D}" type="presOf" srcId="{3CEA9B8C-2889-4860-B204-02B51F536E4A}" destId="{E87EF42D-181A-4323-9463-B68ED6B093E7}" srcOrd="0" destOrd="0" presId="urn:microsoft.com/office/officeart/2018/2/layout/IconVerticalSolidList"/>
    <dgm:cxn modelId="{816113A7-C177-4D1B-B2A8-D6BF2BA794B2}" type="presOf" srcId="{DF269A2F-BCA6-4CB2-93E3-1E34B906D433}" destId="{81A68852-346C-4513-99E6-F8CB37217838}" srcOrd="0" destOrd="0" presId="urn:microsoft.com/office/officeart/2018/2/layout/IconVerticalSolidList"/>
    <dgm:cxn modelId="{5722F7FE-C85C-426D-960C-E2B7750511C3}" type="presOf" srcId="{D124D766-4ADA-406B-93C4-B63C90190D8D}" destId="{1150468E-6411-42D7-8472-866850464266}" srcOrd="0" destOrd="0" presId="urn:microsoft.com/office/officeart/2018/2/layout/IconVerticalSolidList"/>
    <dgm:cxn modelId="{78D384D2-C72E-4701-B690-409373391C3D}" type="presParOf" srcId="{7342DE5A-A792-4D37-8C5F-3E74433D18FA}" destId="{10E2F604-EBB7-4184-82E2-B1EAD61BD881}" srcOrd="0" destOrd="0" presId="urn:microsoft.com/office/officeart/2018/2/layout/IconVerticalSolidList"/>
    <dgm:cxn modelId="{FE6CB49D-DE7F-42DD-9C83-F11421F431C6}" type="presParOf" srcId="{10E2F604-EBB7-4184-82E2-B1EAD61BD881}" destId="{D79CEEC4-9767-4BC6-9552-7E64B6370E6B}" srcOrd="0" destOrd="0" presId="urn:microsoft.com/office/officeart/2018/2/layout/IconVerticalSolidList"/>
    <dgm:cxn modelId="{BD88C1BE-E0F7-4A67-9C11-7CCCC5B5084E}" type="presParOf" srcId="{10E2F604-EBB7-4184-82E2-B1EAD61BD881}" destId="{B66EA267-2F1F-41DA-BD63-3AF2CDCFCD9A}" srcOrd="1" destOrd="0" presId="urn:microsoft.com/office/officeart/2018/2/layout/IconVerticalSolidList"/>
    <dgm:cxn modelId="{6A861DE5-4682-457D-832D-EB22845FCA98}" type="presParOf" srcId="{10E2F604-EBB7-4184-82E2-B1EAD61BD881}" destId="{7EE1BC93-22AE-4B2A-9342-51B68771DCA7}" srcOrd="2" destOrd="0" presId="urn:microsoft.com/office/officeart/2018/2/layout/IconVerticalSolidList"/>
    <dgm:cxn modelId="{767C2754-BCB3-4EBD-B150-281DB8AD0561}" type="presParOf" srcId="{10E2F604-EBB7-4184-82E2-B1EAD61BD881}" destId="{E87EF42D-181A-4323-9463-B68ED6B093E7}" srcOrd="3" destOrd="0" presId="urn:microsoft.com/office/officeart/2018/2/layout/IconVerticalSolidList"/>
    <dgm:cxn modelId="{A635F91F-5C67-49C6-B491-A712EDE91500}" type="presParOf" srcId="{7342DE5A-A792-4D37-8C5F-3E74433D18FA}" destId="{40AD7BAF-EB94-4CB9-AC00-D056532EE240}" srcOrd="1" destOrd="0" presId="urn:microsoft.com/office/officeart/2018/2/layout/IconVerticalSolidList"/>
    <dgm:cxn modelId="{06173047-B12D-4BC6-BD84-8BEE99DDDD06}" type="presParOf" srcId="{7342DE5A-A792-4D37-8C5F-3E74433D18FA}" destId="{D532E33A-80CC-45A7-A87A-CF4515724251}" srcOrd="2" destOrd="0" presId="urn:microsoft.com/office/officeart/2018/2/layout/IconVerticalSolidList"/>
    <dgm:cxn modelId="{D92AA1A6-1BE3-4FD4-B434-93A9CE10232D}" type="presParOf" srcId="{D532E33A-80CC-45A7-A87A-CF4515724251}" destId="{E572C626-12A9-4320-9F26-8715824B3990}" srcOrd="0" destOrd="0" presId="urn:microsoft.com/office/officeart/2018/2/layout/IconVerticalSolidList"/>
    <dgm:cxn modelId="{7F69BED8-7C8F-4484-9C77-B8DE19534CD6}" type="presParOf" srcId="{D532E33A-80CC-45A7-A87A-CF4515724251}" destId="{482DC99E-14BF-484C-958B-9E23DA2F83EC}" srcOrd="1" destOrd="0" presId="urn:microsoft.com/office/officeart/2018/2/layout/IconVerticalSolidList"/>
    <dgm:cxn modelId="{0AA8B5EF-273D-4FE4-AAEB-A1281234AA1A}" type="presParOf" srcId="{D532E33A-80CC-45A7-A87A-CF4515724251}" destId="{4292DDBA-E907-4F23-90F6-3AE98D713905}" srcOrd="2" destOrd="0" presId="urn:microsoft.com/office/officeart/2018/2/layout/IconVerticalSolidList"/>
    <dgm:cxn modelId="{CBE813A7-956B-4A11-AEC3-0573313310EB}" type="presParOf" srcId="{D532E33A-80CC-45A7-A87A-CF4515724251}" destId="{360E62EA-9628-4246-BB54-BA96CE34D362}" srcOrd="3" destOrd="0" presId="urn:microsoft.com/office/officeart/2018/2/layout/IconVerticalSolidList"/>
    <dgm:cxn modelId="{693DBF69-7784-43DF-AB11-8E7BC43E4513}" type="presParOf" srcId="{7342DE5A-A792-4D37-8C5F-3E74433D18FA}" destId="{AE24F83E-5A21-4EFF-ADF4-35A11AC80D81}" srcOrd="3" destOrd="0" presId="urn:microsoft.com/office/officeart/2018/2/layout/IconVerticalSolidList"/>
    <dgm:cxn modelId="{AD0C98BA-65A2-49D2-BDA2-919B2254BAE4}" type="presParOf" srcId="{7342DE5A-A792-4D37-8C5F-3E74433D18FA}" destId="{EB1960DF-58C5-4902-9189-B9764BAC7E0D}" srcOrd="4" destOrd="0" presId="urn:microsoft.com/office/officeart/2018/2/layout/IconVerticalSolidList"/>
    <dgm:cxn modelId="{0508289B-4EB0-4C4B-90DF-E17A5943D7D0}" type="presParOf" srcId="{EB1960DF-58C5-4902-9189-B9764BAC7E0D}" destId="{F307ECD1-6E45-4FE0-A491-A44D2D082C36}" srcOrd="0" destOrd="0" presId="urn:microsoft.com/office/officeart/2018/2/layout/IconVerticalSolidList"/>
    <dgm:cxn modelId="{53A3E379-A426-4992-88CA-5B0621519587}" type="presParOf" srcId="{EB1960DF-58C5-4902-9189-B9764BAC7E0D}" destId="{9504AA52-37C8-4EE2-A033-DAC062B1AD98}" srcOrd="1" destOrd="0" presId="urn:microsoft.com/office/officeart/2018/2/layout/IconVerticalSolidList"/>
    <dgm:cxn modelId="{0E9F0B54-EE13-4F25-B84A-2B19BCF0239A}" type="presParOf" srcId="{EB1960DF-58C5-4902-9189-B9764BAC7E0D}" destId="{07B17FEC-30EB-4A93-A72C-96F21C2E7A4D}" srcOrd="2" destOrd="0" presId="urn:microsoft.com/office/officeart/2018/2/layout/IconVerticalSolidList"/>
    <dgm:cxn modelId="{822ACCD9-101C-432A-8445-CF630DFA0DDD}" type="presParOf" srcId="{EB1960DF-58C5-4902-9189-B9764BAC7E0D}" destId="{1150468E-6411-42D7-8472-866850464266}" srcOrd="3" destOrd="0" presId="urn:microsoft.com/office/officeart/2018/2/layout/IconVerticalSolidList"/>
    <dgm:cxn modelId="{523C568E-BAE5-4B7E-B5C5-22B1D2378036}" type="presParOf" srcId="{7342DE5A-A792-4D37-8C5F-3E74433D18FA}" destId="{1730728D-A308-428A-AC0A-685B2ED33C27}" srcOrd="5" destOrd="0" presId="urn:microsoft.com/office/officeart/2018/2/layout/IconVerticalSolidList"/>
    <dgm:cxn modelId="{B0E35F02-7A98-485B-A625-177BF9A0848C}" type="presParOf" srcId="{7342DE5A-A792-4D37-8C5F-3E74433D18FA}" destId="{E3ADDB9F-916C-42E7-8CF8-D6D66F2EEC74}" srcOrd="6" destOrd="0" presId="urn:microsoft.com/office/officeart/2018/2/layout/IconVerticalSolidList"/>
    <dgm:cxn modelId="{D0B07895-F840-447E-A099-63E8FC4355B4}" type="presParOf" srcId="{E3ADDB9F-916C-42E7-8CF8-D6D66F2EEC74}" destId="{BF923754-C868-42B7-9BB6-E314690E5F3E}" srcOrd="0" destOrd="0" presId="urn:microsoft.com/office/officeart/2018/2/layout/IconVerticalSolidList"/>
    <dgm:cxn modelId="{BCC893D7-E940-4C2C-BB63-3BA87F01C948}" type="presParOf" srcId="{E3ADDB9F-916C-42E7-8CF8-D6D66F2EEC74}" destId="{C2201FB6-A678-4171-B0AF-931A4A5AD360}" srcOrd="1" destOrd="0" presId="urn:microsoft.com/office/officeart/2018/2/layout/IconVerticalSolidList"/>
    <dgm:cxn modelId="{D08A17D1-50CD-487E-A5E6-C9BF77B80133}" type="presParOf" srcId="{E3ADDB9F-916C-42E7-8CF8-D6D66F2EEC74}" destId="{7D2D3B9D-21BC-4FF9-A8BF-B6F294FEC8CB}" srcOrd="2" destOrd="0" presId="urn:microsoft.com/office/officeart/2018/2/layout/IconVerticalSolidList"/>
    <dgm:cxn modelId="{31050CE5-F790-4899-8A0F-E0F536272E8B}" type="presParOf" srcId="{E3ADDB9F-916C-42E7-8CF8-D6D66F2EEC74}" destId="{9B2754A1-894B-46C1-93D7-4C13CC470D4B}" srcOrd="3" destOrd="0" presId="urn:microsoft.com/office/officeart/2018/2/layout/IconVerticalSolidList"/>
    <dgm:cxn modelId="{4DED656C-4841-44C4-A953-ED0B4CFBC9F3}" type="presParOf" srcId="{7342DE5A-A792-4D37-8C5F-3E74433D18FA}" destId="{F70552BF-58B4-4B75-BC34-C957F42D78C6}" srcOrd="7" destOrd="0" presId="urn:microsoft.com/office/officeart/2018/2/layout/IconVerticalSolidList"/>
    <dgm:cxn modelId="{3488F56A-F071-48FC-ACD3-602A286AE2F4}" type="presParOf" srcId="{7342DE5A-A792-4D37-8C5F-3E74433D18FA}" destId="{7BB88226-2ABB-432B-BE95-489EC62DF2FC}" srcOrd="8" destOrd="0" presId="urn:microsoft.com/office/officeart/2018/2/layout/IconVerticalSolidList"/>
    <dgm:cxn modelId="{11C4A5CA-6DFD-4C13-942A-4FB2859230A0}" type="presParOf" srcId="{7BB88226-2ABB-432B-BE95-489EC62DF2FC}" destId="{9205D382-1F44-4B1B-8BF0-9FD1BC5C13FB}" srcOrd="0" destOrd="0" presId="urn:microsoft.com/office/officeart/2018/2/layout/IconVerticalSolidList"/>
    <dgm:cxn modelId="{3A97C582-9EA8-46EE-B5FC-DFADBBD587B8}" type="presParOf" srcId="{7BB88226-2ABB-432B-BE95-489EC62DF2FC}" destId="{2F94FBB6-D6E7-48FF-82F1-79962521A256}" srcOrd="1" destOrd="0" presId="urn:microsoft.com/office/officeart/2018/2/layout/IconVerticalSolidList"/>
    <dgm:cxn modelId="{9812ACED-43BF-4A8A-A5CE-8AAD26E28A42}" type="presParOf" srcId="{7BB88226-2ABB-432B-BE95-489EC62DF2FC}" destId="{C5C321A4-B6B1-4B76-BA97-DF7FF35F9BC2}" srcOrd="2" destOrd="0" presId="urn:microsoft.com/office/officeart/2018/2/layout/IconVerticalSolidList"/>
    <dgm:cxn modelId="{60E75B7D-98B7-47AE-9038-3953CFA53570}" type="presParOf" srcId="{7BB88226-2ABB-432B-BE95-489EC62DF2FC}" destId="{81A68852-346C-4513-99E6-F8CB37217838}" srcOrd="3" destOrd="0" presId="urn:microsoft.com/office/officeart/2018/2/layout/IconVerticalSolidList"/>
    <dgm:cxn modelId="{00E61B2F-F4B4-7D4F-B77B-36685BA1EC99}" type="presParOf" srcId="{7342DE5A-A792-4D37-8C5F-3E74433D18FA}" destId="{1115F43A-887C-E14E-B714-60CB1582042D}" srcOrd="9" destOrd="0" presId="urn:microsoft.com/office/officeart/2018/2/layout/IconVerticalSolidList"/>
    <dgm:cxn modelId="{0A0588A9-C1FE-E349-8A23-8EF0C79FD76F}" type="presParOf" srcId="{7342DE5A-A792-4D37-8C5F-3E74433D18FA}" destId="{89BF751A-1057-3941-9468-D0C8E53F338D}" srcOrd="10" destOrd="0" presId="urn:microsoft.com/office/officeart/2018/2/layout/IconVerticalSolidList"/>
    <dgm:cxn modelId="{AF9233E2-061B-F442-8F27-F6D8B947D891}" type="presParOf" srcId="{89BF751A-1057-3941-9468-D0C8E53F338D}" destId="{BC296F39-EAA8-8C4A-B444-AF45252C4E9B}" srcOrd="0" destOrd="0" presId="urn:microsoft.com/office/officeart/2018/2/layout/IconVerticalSolidList"/>
    <dgm:cxn modelId="{8B630033-8C7A-3548-83EF-3A5606504BEE}" type="presParOf" srcId="{89BF751A-1057-3941-9468-D0C8E53F338D}" destId="{54505D88-FD72-E442-BB3C-97ADA047501A}" srcOrd="1" destOrd="0" presId="urn:microsoft.com/office/officeart/2018/2/layout/IconVerticalSolidList"/>
    <dgm:cxn modelId="{BD9DA34E-7A1B-8048-9387-66D468357C09}" type="presParOf" srcId="{89BF751A-1057-3941-9468-D0C8E53F338D}" destId="{CB14B9AD-0380-E94E-B5EB-2B8DE521C095}" srcOrd="2" destOrd="0" presId="urn:microsoft.com/office/officeart/2018/2/layout/IconVerticalSolidList"/>
    <dgm:cxn modelId="{447BE4D6-1AE1-4640-A141-3E07FE448111}" type="presParOf" srcId="{89BF751A-1057-3941-9468-D0C8E53F338D}" destId="{802CE94F-43D6-0E4C-8C85-D7ED3AAF3F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EEC4-9767-4BC6-9552-7E64B6370E6B}">
      <dsp:nvSpPr>
        <dsp:cNvPr id="0" name=""/>
        <dsp:cNvSpPr/>
      </dsp:nvSpPr>
      <dsp:spPr>
        <a:xfrm>
          <a:off x="0" y="0"/>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EA267-2F1F-41DA-BD63-3AF2CDCFCD9A}">
      <dsp:nvSpPr>
        <dsp:cNvPr id="0" name=""/>
        <dsp:cNvSpPr/>
      </dsp:nvSpPr>
      <dsp:spPr>
        <a:xfrm>
          <a:off x="188558" y="141712"/>
          <a:ext cx="342833" cy="3428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EF42D-181A-4323-9463-B68ED6B093E7}">
      <dsp:nvSpPr>
        <dsp:cNvPr id="0" name=""/>
        <dsp:cNvSpPr/>
      </dsp:nvSpPr>
      <dsp:spPr>
        <a:xfrm>
          <a:off x="719950" y="1462"/>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Increased stigma and discrimination linked to race and gender</a:t>
          </a:r>
        </a:p>
      </dsp:txBody>
      <dsp:txXfrm>
        <a:off x="719950" y="1462"/>
        <a:ext cx="7917375" cy="623333"/>
      </dsp:txXfrm>
    </dsp:sp>
    <dsp:sp modelId="{E572C626-12A9-4320-9F26-8715824B3990}">
      <dsp:nvSpPr>
        <dsp:cNvPr id="0" name=""/>
        <dsp:cNvSpPr/>
      </dsp:nvSpPr>
      <dsp:spPr>
        <a:xfrm>
          <a:off x="0" y="780629"/>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DC99E-14BF-484C-958B-9E23DA2F83EC}">
      <dsp:nvSpPr>
        <dsp:cNvPr id="0" name=""/>
        <dsp:cNvSpPr/>
      </dsp:nvSpPr>
      <dsp:spPr>
        <a:xfrm>
          <a:off x="188558" y="920879"/>
          <a:ext cx="342833" cy="3428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E62EA-9628-4246-BB54-BA96CE34D362}">
      <dsp:nvSpPr>
        <dsp:cNvPr id="0" name=""/>
        <dsp:cNvSpPr/>
      </dsp:nvSpPr>
      <dsp:spPr>
        <a:xfrm>
          <a:off x="719950" y="780629"/>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Immediate needs of women on the frontlines overlooked, including menstrual hygiene supplies</a:t>
          </a:r>
        </a:p>
      </dsp:txBody>
      <dsp:txXfrm>
        <a:off x="719950" y="780629"/>
        <a:ext cx="7917375" cy="623333"/>
      </dsp:txXfrm>
    </dsp:sp>
    <dsp:sp modelId="{F307ECD1-6E45-4FE0-A491-A44D2D082C36}">
      <dsp:nvSpPr>
        <dsp:cNvPr id="0" name=""/>
        <dsp:cNvSpPr/>
      </dsp:nvSpPr>
      <dsp:spPr>
        <a:xfrm>
          <a:off x="0" y="1559796"/>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4AA52-37C8-4EE2-A033-DAC062B1AD98}">
      <dsp:nvSpPr>
        <dsp:cNvPr id="0" name=""/>
        <dsp:cNvSpPr/>
      </dsp:nvSpPr>
      <dsp:spPr>
        <a:xfrm>
          <a:off x="188558" y="1700046"/>
          <a:ext cx="342833" cy="3428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0468E-6411-42D7-8472-866850464266}">
      <dsp:nvSpPr>
        <dsp:cNvPr id="0" name=""/>
        <dsp:cNvSpPr/>
      </dsp:nvSpPr>
      <dsp:spPr>
        <a:xfrm>
          <a:off x="719950" y="1559796"/>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Serious threat to women’s economic empowerment and livelihoods, especially in the informal sector</a:t>
          </a:r>
        </a:p>
      </dsp:txBody>
      <dsp:txXfrm>
        <a:off x="719950" y="1559796"/>
        <a:ext cx="7917375" cy="623333"/>
      </dsp:txXfrm>
    </dsp:sp>
    <dsp:sp modelId="{BF923754-C868-42B7-9BB6-E314690E5F3E}">
      <dsp:nvSpPr>
        <dsp:cNvPr id="0" name=""/>
        <dsp:cNvSpPr/>
      </dsp:nvSpPr>
      <dsp:spPr>
        <a:xfrm>
          <a:off x="0" y="2338963"/>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01FB6-A678-4171-B0AF-931A4A5AD360}">
      <dsp:nvSpPr>
        <dsp:cNvPr id="0" name=""/>
        <dsp:cNvSpPr/>
      </dsp:nvSpPr>
      <dsp:spPr>
        <a:xfrm>
          <a:off x="188558" y="2479213"/>
          <a:ext cx="342833" cy="3428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754A1-894B-46C1-93D7-4C13CC470D4B}">
      <dsp:nvSpPr>
        <dsp:cNvPr id="0" name=""/>
        <dsp:cNvSpPr/>
      </dsp:nvSpPr>
      <dsp:spPr>
        <a:xfrm>
          <a:off x="719950" y="2338963"/>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Unpredictable and severe travel bans impact on women migrant workers</a:t>
          </a:r>
        </a:p>
      </dsp:txBody>
      <dsp:txXfrm>
        <a:off x="719950" y="2338963"/>
        <a:ext cx="7917375" cy="623333"/>
      </dsp:txXfrm>
    </dsp:sp>
    <dsp:sp modelId="{9205D382-1F44-4B1B-8BF0-9FD1BC5C13FB}">
      <dsp:nvSpPr>
        <dsp:cNvPr id="0" name=""/>
        <dsp:cNvSpPr/>
      </dsp:nvSpPr>
      <dsp:spPr>
        <a:xfrm>
          <a:off x="0" y="3118130"/>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4FBB6-D6E7-48FF-82F1-79962521A256}">
      <dsp:nvSpPr>
        <dsp:cNvPr id="0" name=""/>
        <dsp:cNvSpPr/>
      </dsp:nvSpPr>
      <dsp:spPr>
        <a:xfrm>
          <a:off x="188558" y="3258380"/>
          <a:ext cx="342833" cy="3428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68852-346C-4513-99E6-F8CB37217838}">
      <dsp:nvSpPr>
        <dsp:cNvPr id="0" name=""/>
        <dsp:cNvSpPr/>
      </dsp:nvSpPr>
      <dsp:spPr>
        <a:xfrm>
          <a:off x="719950" y="3118130"/>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Increased risks of GBV and disruption of mechanisms for GBV prevention and response</a:t>
          </a:r>
        </a:p>
      </dsp:txBody>
      <dsp:txXfrm>
        <a:off x="719950" y="3118130"/>
        <a:ext cx="7917375" cy="623333"/>
      </dsp:txXfrm>
    </dsp:sp>
    <dsp:sp modelId="{BC296F39-EAA8-8C4A-B444-AF45252C4E9B}">
      <dsp:nvSpPr>
        <dsp:cNvPr id="0" name=""/>
        <dsp:cNvSpPr/>
      </dsp:nvSpPr>
      <dsp:spPr>
        <a:xfrm>
          <a:off x="0" y="3897297"/>
          <a:ext cx="8637326" cy="623333"/>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05D88-FD72-E442-BB3C-97ADA047501A}">
      <dsp:nvSpPr>
        <dsp:cNvPr id="0" name=""/>
        <dsp:cNvSpPr/>
      </dsp:nvSpPr>
      <dsp:spPr>
        <a:xfrm>
          <a:off x="188558" y="4037547"/>
          <a:ext cx="342833" cy="34283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CE94F-43D6-0E4C-8C85-D7ED3AAF3F46}">
      <dsp:nvSpPr>
        <dsp:cNvPr id="0" name=""/>
        <dsp:cNvSpPr/>
      </dsp:nvSpPr>
      <dsp:spPr>
        <a:xfrm>
          <a:off x="719950" y="3897297"/>
          <a:ext cx="7917375" cy="6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69" tIns="65969" rIns="65969" bIns="65969"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Exacerbated burdens of unpaid care work on women</a:t>
          </a:r>
        </a:p>
      </dsp:txBody>
      <dsp:txXfrm>
        <a:off x="719950" y="3897297"/>
        <a:ext cx="7917375" cy="6233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3DA4767-5CCF-4941-A253-47F1039AC20F}" type="datetimeFigureOut">
              <a:rPr lang="en-US" smtClean="0"/>
              <a:t>9/23/2021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C775E4B-BB28-4FB2-8537-6AFAD5FCF3B0}" type="slidenum">
              <a:rPr lang="en-US" smtClean="0"/>
              <a:t>‹#›</a:t>
            </a:fld>
            <a:endParaRPr lang="en-US"/>
          </a:p>
        </p:txBody>
      </p:sp>
    </p:spTree>
    <p:extLst>
      <p:ext uri="{BB962C8B-B14F-4D97-AF65-F5344CB8AC3E}">
        <p14:creationId xmlns:p14="http://schemas.microsoft.com/office/powerpoint/2010/main" val="143722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79768" y="4716663"/>
            <a:ext cx="5438140" cy="4468416"/>
          </a:xfrm>
          <a:prstGeom prst="rect">
            <a:avLst/>
          </a:prstGeom>
        </p:spPr>
        <p:txBody>
          <a:bodyPr spcFirstLastPara="1" wrap="square" lIns="92111" tIns="46043" rIns="92111" bIns="46043" anchor="t" anchorCtr="0">
            <a:noAutofit/>
          </a:bodyPr>
          <a:lstStyle/>
          <a:p>
            <a:pPr marL="0" indent="0"/>
            <a:endParaRPr/>
          </a:p>
        </p:txBody>
      </p:sp>
      <p:sp>
        <p:nvSpPr>
          <p:cNvPr id="79" name="Google Shape;79;p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684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on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722" y="1214018"/>
            <a:ext cx="5041219" cy="1524000"/>
          </a:xfrm>
          <a:prstGeom prst="rect">
            <a:avLst/>
          </a:prstGeom>
        </p:spPr>
        <p:txBody>
          <a:bodyPr lIns="104287" tIns="52144" rIns="104287" bIns="52144" anchor="b"/>
          <a:lstStyle>
            <a:lvl1pPr>
              <a:defRPr>
                <a:solidFill>
                  <a:srgbClr val="00247D"/>
                </a:solidFill>
              </a:defRPr>
            </a:lvl1pPr>
          </a:lstStyle>
          <a:p>
            <a:r>
              <a:rPr lang="en-US"/>
              <a:t>Click to edit Master title style</a:t>
            </a:r>
            <a:endParaRPr lang="en-US" dirty="0"/>
          </a:p>
        </p:txBody>
      </p:sp>
      <p:sp>
        <p:nvSpPr>
          <p:cNvPr id="3" name="Subtitle 2"/>
          <p:cNvSpPr>
            <a:spLocks noGrp="1"/>
          </p:cNvSpPr>
          <p:nvPr>
            <p:ph type="subTitle" idx="1"/>
          </p:nvPr>
        </p:nvSpPr>
        <p:spPr>
          <a:xfrm>
            <a:off x="429722" y="2918249"/>
            <a:ext cx="5041219" cy="2514600"/>
          </a:xfrm>
          <a:prstGeom prst="rect">
            <a:avLst/>
          </a:prstGeom>
        </p:spPr>
        <p:txBody>
          <a:bodyPr lIns="104287" tIns="52144" rIns="104287" bIns="52144"/>
          <a:lstStyle>
            <a:lvl1pPr marL="0" indent="0" algn="l">
              <a:buNone/>
              <a:defRPr>
                <a:solidFill>
                  <a:srgbClr val="000000"/>
                </a:solidFill>
              </a:defRPr>
            </a:lvl1pPr>
            <a:lvl2pPr marL="594737" indent="0" algn="ctr">
              <a:buNone/>
              <a:defRPr>
                <a:solidFill>
                  <a:schemeClr val="tx1">
                    <a:tint val="75000"/>
                  </a:schemeClr>
                </a:solidFill>
              </a:defRPr>
            </a:lvl2pPr>
            <a:lvl3pPr marL="1189473" indent="0" algn="ctr">
              <a:buNone/>
              <a:defRPr>
                <a:solidFill>
                  <a:schemeClr val="tx1">
                    <a:tint val="75000"/>
                  </a:schemeClr>
                </a:solidFill>
              </a:defRPr>
            </a:lvl3pPr>
            <a:lvl4pPr marL="1784210" indent="0" algn="ctr">
              <a:buNone/>
              <a:defRPr>
                <a:solidFill>
                  <a:schemeClr val="tx1">
                    <a:tint val="75000"/>
                  </a:schemeClr>
                </a:solidFill>
              </a:defRPr>
            </a:lvl4pPr>
            <a:lvl5pPr marL="2378945" indent="0" algn="ctr">
              <a:buNone/>
              <a:defRPr>
                <a:solidFill>
                  <a:schemeClr val="tx1">
                    <a:tint val="75000"/>
                  </a:schemeClr>
                </a:solidFill>
              </a:defRPr>
            </a:lvl5pPr>
            <a:lvl6pPr marL="2973683" indent="0" algn="ctr">
              <a:buNone/>
              <a:defRPr>
                <a:solidFill>
                  <a:schemeClr val="tx1">
                    <a:tint val="75000"/>
                  </a:schemeClr>
                </a:solidFill>
              </a:defRPr>
            </a:lvl6pPr>
            <a:lvl7pPr marL="3568419" indent="0" algn="ctr">
              <a:buNone/>
              <a:defRPr>
                <a:solidFill>
                  <a:schemeClr val="tx1">
                    <a:tint val="75000"/>
                  </a:schemeClr>
                </a:solidFill>
              </a:defRPr>
            </a:lvl7pPr>
            <a:lvl8pPr marL="4163155" indent="0" algn="ctr">
              <a:buNone/>
              <a:defRPr>
                <a:solidFill>
                  <a:schemeClr val="tx1">
                    <a:tint val="75000"/>
                  </a:schemeClr>
                </a:solidFill>
              </a:defRPr>
            </a:lvl8pPr>
            <a:lvl9pPr marL="4757893" indent="0" algn="ctr">
              <a:buNone/>
              <a:defRPr>
                <a:solidFill>
                  <a:schemeClr val="tx1">
                    <a:tint val="75000"/>
                  </a:schemeClr>
                </a:solidFill>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448D360-09CB-4F1C-A887-804A20626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2293" y="1190793"/>
            <a:ext cx="6288187" cy="424205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84228"/>
          <a:stretch/>
        </p:blipFill>
        <p:spPr>
          <a:xfrm>
            <a:off x="0" y="5498634"/>
            <a:ext cx="12192000" cy="1359366"/>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309048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on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0194" y="1494250"/>
            <a:ext cx="3454400" cy="1524000"/>
          </a:xfrm>
          <a:prstGeom prst="rect">
            <a:avLst/>
          </a:prstGeom>
        </p:spPr>
        <p:txBody>
          <a:bodyPr lIns="104287" tIns="52144" rIns="104287" bIns="52144" anchor="b"/>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20194" y="3221706"/>
            <a:ext cx="3454400" cy="2514600"/>
          </a:xfrm>
          <a:prstGeom prst="rect">
            <a:avLst/>
          </a:prstGeom>
        </p:spPr>
        <p:txBody>
          <a:bodyPr lIns="104287" tIns="52144" rIns="104287" bIns="52144"/>
          <a:lstStyle>
            <a:lvl1pPr marL="0" indent="0" algn="l">
              <a:buNone/>
              <a:defRPr>
                <a:solidFill>
                  <a:srgbClr val="000000"/>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928"/>
            <a:ext cx="12192796" cy="6852591"/>
          </a:xfrm>
          <a:prstGeom prst="rect">
            <a:avLst/>
          </a:prstGeom>
        </p:spPr>
      </p:pic>
    </p:spTree>
    <p:extLst>
      <p:ext uri="{BB962C8B-B14F-4D97-AF65-F5344CB8AC3E}">
        <p14:creationId xmlns:p14="http://schemas.microsoft.com/office/powerpoint/2010/main" val="131190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on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53912" y="61943"/>
            <a:ext cx="1392216" cy="1207250"/>
          </a:xfrm>
          <a:prstGeom prst="rect">
            <a:avLst/>
          </a:prstGeom>
        </p:spPr>
      </p:pic>
      <p:sp>
        <p:nvSpPr>
          <p:cNvPr id="2" name="Title 1"/>
          <p:cNvSpPr>
            <a:spLocks noGrp="1"/>
          </p:cNvSpPr>
          <p:nvPr>
            <p:ph type="ctrTitle"/>
          </p:nvPr>
        </p:nvSpPr>
        <p:spPr>
          <a:xfrm>
            <a:off x="620193" y="1494251"/>
            <a:ext cx="5041219" cy="1524000"/>
          </a:xfrm>
          <a:prstGeom prst="rect">
            <a:avLst/>
          </a:prstGeom>
        </p:spPr>
        <p:txBody>
          <a:bodyPr lIns="104287" tIns="52144" rIns="104287" bIns="52144" anchor="b"/>
          <a:lstStyle>
            <a:lvl1pPr>
              <a:defRPr>
                <a:solidFill>
                  <a:srgbClr val="00247D"/>
                </a:solidFill>
              </a:defRPr>
            </a:lvl1pPr>
          </a:lstStyle>
          <a:p>
            <a:r>
              <a:rPr lang="en-US" dirty="0"/>
              <a:t>Click to edit Master title style</a:t>
            </a:r>
          </a:p>
        </p:txBody>
      </p:sp>
      <p:sp>
        <p:nvSpPr>
          <p:cNvPr id="3" name="Subtitle 2"/>
          <p:cNvSpPr>
            <a:spLocks noGrp="1"/>
          </p:cNvSpPr>
          <p:nvPr>
            <p:ph type="subTitle" idx="1"/>
          </p:nvPr>
        </p:nvSpPr>
        <p:spPr>
          <a:xfrm>
            <a:off x="620193" y="3221707"/>
            <a:ext cx="5041219" cy="2514600"/>
          </a:xfrm>
          <a:prstGeom prst="rect">
            <a:avLst/>
          </a:prstGeom>
        </p:spPr>
        <p:txBody>
          <a:bodyPr lIns="104287" tIns="52144" rIns="104287" bIns="52144"/>
          <a:lstStyle>
            <a:lvl1pPr marL="0" indent="0" algn="l">
              <a:buNone/>
              <a:defRPr>
                <a:solidFill>
                  <a:srgbClr val="000000"/>
                </a:solidFill>
              </a:defRPr>
            </a:lvl1pPr>
            <a:lvl2pPr marL="594737" indent="0" algn="ctr">
              <a:buNone/>
              <a:defRPr>
                <a:solidFill>
                  <a:schemeClr val="tx1">
                    <a:tint val="75000"/>
                  </a:schemeClr>
                </a:solidFill>
              </a:defRPr>
            </a:lvl2pPr>
            <a:lvl3pPr marL="1189473" indent="0" algn="ctr">
              <a:buNone/>
              <a:defRPr>
                <a:solidFill>
                  <a:schemeClr val="tx1">
                    <a:tint val="75000"/>
                  </a:schemeClr>
                </a:solidFill>
              </a:defRPr>
            </a:lvl3pPr>
            <a:lvl4pPr marL="1784210" indent="0" algn="ctr">
              <a:buNone/>
              <a:defRPr>
                <a:solidFill>
                  <a:schemeClr val="tx1">
                    <a:tint val="75000"/>
                  </a:schemeClr>
                </a:solidFill>
              </a:defRPr>
            </a:lvl4pPr>
            <a:lvl5pPr marL="2378945" indent="0" algn="ctr">
              <a:buNone/>
              <a:defRPr>
                <a:solidFill>
                  <a:schemeClr val="tx1">
                    <a:tint val="75000"/>
                  </a:schemeClr>
                </a:solidFill>
              </a:defRPr>
            </a:lvl5pPr>
            <a:lvl6pPr marL="2973683" indent="0" algn="ctr">
              <a:buNone/>
              <a:defRPr>
                <a:solidFill>
                  <a:schemeClr val="tx1">
                    <a:tint val="75000"/>
                  </a:schemeClr>
                </a:solidFill>
              </a:defRPr>
            </a:lvl6pPr>
            <a:lvl7pPr marL="3568419" indent="0" algn="ctr">
              <a:buNone/>
              <a:defRPr>
                <a:solidFill>
                  <a:schemeClr val="tx1">
                    <a:tint val="75000"/>
                  </a:schemeClr>
                </a:solidFill>
              </a:defRPr>
            </a:lvl7pPr>
            <a:lvl8pPr marL="4163155" indent="0" algn="ctr">
              <a:buNone/>
              <a:defRPr>
                <a:solidFill>
                  <a:schemeClr val="tx1">
                    <a:tint val="75000"/>
                  </a:schemeClr>
                </a:solidFill>
              </a:defRPr>
            </a:lvl8pPr>
            <a:lvl9pPr marL="4757893"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9E1F9EDE-84FB-4ED2-9F74-ACDB549403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b="30249"/>
          <a:stretch/>
        </p:blipFill>
        <p:spPr>
          <a:xfrm>
            <a:off x="0" y="120073"/>
            <a:ext cx="2631752" cy="1084700"/>
          </a:xfrm>
          <a:prstGeom prst="rect">
            <a:avLst/>
          </a:prstGeom>
        </p:spPr>
      </p:pic>
      <p:pic>
        <p:nvPicPr>
          <p:cNvPr id="9" name="Picture 8">
            <a:extLst>
              <a:ext uri="{FF2B5EF4-FFF2-40B4-BE49-F238E27FC236}">
                <a16:creationId xmlns:a16="http://schemas.microsoft.com/office/drawing/2014/main" id="{B12BDCB9-47CA-4C28-8335-46FEF0CF0EE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562" t="16157" r="11310"/>
          <a:stretch/>
        </p:blipFill>
        <p:spPr>
          <a:xfrm>
            <a:off x="5915025" y="5639076"/>
            <a:ext cx="5289761" cy="1156981"/>
          </a:xfrm>
          <a:prstGeom prst="rect">
            <a:avLst/>
          </a:prstGeom>
        </p:spPr>
      </p:pic>
      <p:pic>
        <p:nvPicPr>
          <p:cNvPr id="10" name="Picture 9">
            <a:extLst>
              <a:ext uri="{FF2B5EF4-FFF2-40B4-BE49-F238E27FC236}">
                <a16:creationId xmlns:a16="http://schemas.microsoft.com/office/drawing/2014/main" id="{77A161F9-ED03-4E56-B9CC-4E9F4029289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2796" b="23804"/>
          <a:stretch/>
        </p:blipFill>
        <p:spPr>
          <a:xfrm>
            <a:off x="5710847" y="1424254"/>
            <a:ext cx="6433352" cy="445679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861DF05-3792-4B07-9A0C-455D33C91DA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0899" b="4368"/>
          <a:stretch/>
        </p:blipFill>
        <p:spPr>
          <a:xfrm>
            <a:off x="4158832" y="6025785"/>
            <a:ext cx="1546052" cy="770272"/>
          </a:xfrm>
          <a:prstGeom prst="rect">
            <a:avLst/>
          </a:prstGeom>
        </p:spPr>
      </p:pic>
    </p:spTree>
    <p:extLst>
      <p:ext uri="{BB962C8B-B14F-4D97-AF65-F5344CB8AC3E}">
        <p14:creationId xmlns:p14="http://schemas.microsoft.com/office/powerpoint/2010/main" val="142662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18" name="Text Placeholder 30"/>
          <p:cNvSpPr>
            <a:spLocks noGrp="1"/>
          </p:cNvSpPr>
          <p:nvPr>
            <p:ph type="body" sz="quarter" idx="19"/>
          </p:nvPr>
        </p:nvSpPr>
        <p:spPr>
          <a:xfrm>
            <a:off x="609600" y="2154788"/>
            <a:ext cx="10972800" cy="4194086"/>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2743201" y="6400224"/>
            <a:ext cx="94487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16933" y="1217856"/>
            <a:ext cx="11433707" cy="4572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dirty="0"/>
          </a:p>
        </p:txBody>
      </p:sp>
      <p:sp>
        <p:nvSpPr>
          <p:cNvPr id="23" name="Text Placeholder 23"/>
          <p:cNvSpPr>
            <a:spLocks noGrp="1"/>
          </p:cNvSpPr>
          <p:nvPr>
            <p:ph type="body" sz="quarter" idx="20" hasCustomPrompt="1"/>
          </p:nvPr>
        </p:nvSpPr>
        <p:spPr>
          <a:xfrm>
            <a:off x="610288" y="1705501"/>
            <a:ext cx="10972800" cy="410633"/>
          </a:xfrm>
          <a:prstGeom prst="rect">
            <a:avLst/>
          </a:prstGeom>
        </p:spPr>
        <p:txBody>
          <a:bodyPr lIns="104287" tIns="52144" rIns="104287" bIns="52144">
            <a:noAutofit/>
          </a:bodyPr>
          <a:lstStyle>
            <a:lvl1pPr marL="0" indent="0">
              <a:buNone/>
              <a:defRPr sz="2623" b="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sp>
        <p:nvSpPr>
          <p:cNvPr id="13" name="Text Placeholder 21"/>
          <p:cNvSpPr>
            <a:spLocks noGrp="1"/>
          </p:cNvSpPr>
          <p:nvPr>
            <p:ph type="body" sz="quarter" idx="10" hasCustomPrompt="1"/>
          </p:nvPr>
        </p:nvSpPr>
        <p:spPr>
          <a:xfrm>
            <a:off x="609602" y="1217484"/>
            <a:ext cx="8737601" cy="507110"/>
          </a:xfrm>
          <a:prstGeom prst="rect">
            <a:avLst/>
          </a:prstGeom>
        </p:spPr>
        <p:txBody>
          <a:bodyPr lIns="104287" tIns="52144" rIns="104287" bIns="52144" anchor="b" anchorCtr="0">
            <a:noAutofit/>
          </a:bodyPr>
          <a:lstStyle>
            <a:lvl1pPr marL="0" indent="0">
              <a:buNone/>
              <a:defRPr sz="3079" b="1">
                <a:solidFill>
                  <a:srgbClr val="FFFFFF"/>
                </a:solidFill>
                <a:latin typeface="+mj-lt"/>
              </a:defRPr>
            </a:lvl1pPr>
          </a:lstStyle>
          <a:p>
            <a:pPr lvl="0"/>
            <a:r>
              <a:rPr lang="en-US" dirty="0"/>
              <a:t>CLICK TO ADD TITLE</a:t>
            </a:r>
          </a:p>
        </p:txBody>
      </p:sp>
      <p:sp>
        <p:nvSpPr>
          <p:cNvPr id="11" name="Rectangle 10"/>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2" name="TextBox 11"/>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317003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7" name="Text Placeholder 30"/>
          <p:cNvSpPr>
            <a:spLocks noGrp="1"/>
          </p:cNvSpPr>
          <p:nvPr>
            <p:ph type="body" sz="quarter" idx="18"/>
          </p:nvPr>
        </p:nvSpPr>
        <p:spPr>
          <a:xfrm>
            <a:off x="6299200" y="2126590"/>
            <a:ext cx="5283200" cy="4056762"/>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0"/>
          <p:cNvSpPr>
            <a:spLocks noGrp="1"/>
          </p:cNvSpPr>
          <p:nvPr>
            <p:ph type="body" sz="quarter" idx="19"/>
          </p:nvPr>
        </p:nvSpPr>
        <p:spPr>
          <a:xfrm>
            <a:off x="609601" y="2125711"/>
            <a:ext cx="5283200" cy="4056761"/>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3"/>
          <p:cNvSpPr>
            <a:spLocks noGrp="1"/>
          </p:cNvSpPr>
          <p:nvPr>
            <p:ph type="body" sz="quarter" idx="20" hasCustomPrompt="1"/>
          </p:nvPr>
        </p:nvSpPr>
        <p:spPr>
          <a:xfrm>
            <a:off x="609600" y="1637103"/>
            <a:ext cx="10972800" cy="451697"/>
          </a:xfrm>
          <a:prstGeom prst="rect">
            <a:avLst/>
          </a:prstGeom>
        </p:spPr>
        <p:txBody>
          <a:bodyPr lIns="104287" tIns="52144" rIns="104287" bIns="52144">
            <a:noAutofit/>
          </a:bodyPr>
          <a:lstStyle>
            <a:lvl1pPr marL="0" indent="0">
              <a:buNone/>
              <a:defRPr sz="2623" b="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cxnSp>
        <p:nvCxnSpPr>
          <p:cNvPr id="24" name="Straight Connector 23"/>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3"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sp>
        <p:nvSpPr>
          <p:cNvPr id="16" name="TextBox 15">
            <a:extLst>
              <a:ext uri="{FF2B5EF4-FFF2-40B4-BE49-F238E27FC236}">
                <a16:creationId xmlns:a16="http://schemas.microsoft.com/office/drawing/2014/main" id="{AE05CF06-E8CC-432A-8EEE-8E0801ABE9FA}"/>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sp>
        <p:nvSpPr>
          <p:cNvPr id="11" name="Rectangle 10"/>
          <p:cNvSpPr/>
          <p:nvPr userDrawn="1"/>
        </p:nvSpPr>
        <p:spPr>
          <a:xfrm>
            <a:off x="-16933" y="1175246"/>
            <a:ext cx="11433707" cy="4572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dirty="0"/>
          </a:p>
        </p:txBody>
      </p:sp>
      <p:sp>
        <p:nvSpPr>
          <p:cNvPr id="12" name="Text Placeholder 21"/>
          <p:cNvSpPr>
            <a:spLocks noGrp="1"/>
          </p:cNvSpPr>
          <p:nvPr>
            <p:ph type="body" sz="quarter" idx="10" hasCustomPrompt="1"/>
          </p:nvPr>
        </p:nvSpPr>
        <p:spPr>
          <a:xfrm>
            <a:off x="609602" y="1176755"/>
            <a:ext cx="8737601" cy="461009"/>
          </a:xfrm>
          <a:prstGeom prst="rect">
            <a:avLst/>
          </a:prstGeom>
        </p:spPr>
        <p:txBody>
          <a:bodyPr lIns="104287" tIns="52144" rIns="104287" bIns="52144" anchor="b" anchorCtr="0">
            <a:noAutofit/>
          </a:bodyPr>
          <a:lstStyle>
            <a:lvl1pPr marL="0" indent="0">
              <a:buNone/>
              <a:defRPr sz="3079" b="1">
                <a:solidFill>
                  <a:srgbClr val="FFFFFF"/>
                </a:solidFill>
                <a:latin typeface="+mj-lt"/>
              </a:defRPr>
            </a:lvl1pPr>
          </a:lstStyle>
          <a:p>
            <a:pPr lvl="0"/>
            <a:r>
              <a:rPr lang="en-US" dirty="0"/>
              <a:t>CLICK TO ADD TITLE</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369575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Full Image w text lst pg">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4645" y="1160200"/>
            <a:ext cx="7837846" cy="5113601"/>
          </a:xfrm>
          <a:prstGeom prst="rect">
            <a:avLst/>
          </a:prstGeom>
        </p:spPr>
        <p:txBody>
          <a:bodyPr lIns="104287" tIns="52144" rIns="104287" bIns="52144" anchor="ctr"/>
          <a:lstStyle>
            <a:lvl1pPr marL="0" indent="0" algn="ctr">
              <a:buNone/>
              <a:defRPr>
                <a:solidFill>
                  <a:schemeClr val="tx1">
                    <a:lumMod val="85000"/>
                    <a:lumOff val="15000"/>
                  </a:schemeClr>
                </a:solidFill>
              </a:defRPr>
            </a:lvl1pPr>
          </a:lstStyle>
          <a:p>
            <a:r>
              <a:rPr lang="en-US" dirty="0"/>
              <a:t>Click to Insert Picture</a:t>
            </a:r>
          </a:p>
        </p:txBody>
      </p:sp>
      <p:cxnSp>
        <p:nvCxnSpPr>
          <p:cNvPr id="9" name="Straight Connector 8"/>
          <p:cNvCxnSpPr/>
          <p:nvPr userDrawn="1"/>
        </p:nvCxnSpPr>
        <p:spPr>
          <a:xfrm>
            <a:off x="0" y="1148758"/>
            <a:ext cx="9347200" cy="0"/>
          </a:xfrm>
          <a:prstGeom prst="line">
            <a:avLst/>
          </a:prstGeom>
          <a:ln w="38100" cmpd="sng">
            <a:solidFill>
              <a:srgbClr val="00247D"/>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1" y="1160200"/>
            <a:ext cx="12191999" cy="610442"/>
          </a:xfrm>
          <a:prstGeom prst="rect">
            <a:avLst/>
          </a:prstGeom>
        </p:spPr>
        <p:txBody>
          <a:bodyPr lIns="104287" tIns="52144" rIns="104287" bIns="52144" anchor="ctr" anchorCtr="0">
            <a:noAutofit/>
          </a:bodyPr>
          <a:lstStyle>
            <a:lvl1pPr algn="ctr">
              <a:defRPr b="1" baseline="0">
                <a:solidFill>
                  <a:srgbClr val="002396"/>
                </a:solidFill>
              </a:defRPr>
            </a:lvl1pPr>
          </a:lstStyle>
          <a:p>
            <a:pPr algn="l"/>
            <a:r>
              <a:rPr lang="en-US" sz="3079" dirty="0">
                <a:solidFill>
                  <a:srgbClr val="C2002F"/>
                </a:solidFill>
              </a:rPr>
              <a:t>Click to add Title</a:t>
            </a:r>
          </a:p>
        </p:txBody>
      </p:sp>
      <p:cxnSp>
        <p:nvCxnSpPr>
          <p:cNvPr id="22" name="Straight Connector 21"/>
          <p:cNvCxnSpPr/>
          <p:nvPr userDrawn="1"/>
        </p:nvCxnSpPr>
        <p:spPr>
          <a:xfrm>
            <a:off x="8128002" y="1770642"/>
            <a:ext cx="40639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31" name="Text Placeholder 30"/>
          <p:cNvSpPr>
            <a:spLocks noGrp="1"/>
          </p:cNvSpPr>
          <p:nvPr>
            <p:ph type="body" sz="quarter" idx="18"/>
          </p:nvPr>
        </p:nvSpPr>
        <p:spPr>
          <a:xfrm>
            <a:off x="7921269" y="1908839"/>
            <a:ext cx="4085126" cy="4364961"/>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6"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Programme </a:t>
            </a:r>
            <a:r>
              <a:rPr lang="ne-NP" sz="1814"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सीप</a:t>
            </a:r>
            <a:endParaRPr lang="en-US" sz="1814" cap="small"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0" name="TextBox 19">
            <a:extLst>
              <a:ext uri="{FF2B5EF4-FFF2-40B4-BE49-F238E27FC236}">
                <a16:creationId xmlns:a16="http://schemas.microsoft.com/office/drawing/2014/main" id="{837A7AA3-36A9-40E6-89B1-F18AA72FFA74}"/>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37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White">
    <p:spTree>
      <p:nvGrpSpPr>
        <p:cNvPr id="1" name=""/>
        <p:cNvGrpSpPr/>
        <p:nvPr/>
      </p:nvGrpSpPr>
      <p:grpSpPr>
        <a:xfrm>
          <a:off x="0" y="0"/>
          <a:ext cx="0" cy="0"/>
          <a:chOff x="0" y="0"/>
          <a:chExt cx="0" cy="0"/>
        </a:xfrm>
      </p:grpSpPr>
      <p:cxnSp>
        <p:nvCxnSpPr>
          <p:cNvPr id="8" name="Straight Connector 7"/>
          <p:cNvCxnSpPr/>
          <p:nvPr userDrawn="1"/>
        </p:nvCxnSpPr>
        <p:spPr>
          <a:xfrm>
            <a:off x="2844801" y="1197083"/>
            <a:ext cx="9347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0" y="6437921"/>
            <a:ext cx="9753601" cy="39080"/>
          </a:xfrm>
          <a:prstGeom prst="line">
            <a:avLst/>
          </a:prstGeom>
          <a:ln w="57150">
            <a:solidFill>
              <a:srgbClr val="00247D"/>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646" y="2799482"/>
            <a:ext cx="10972800" cy="14986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dirty="0"/>
          </a:p>
        </p:txBody>
      </p:sp>
      <p:sp>
        <p:nvSpPr>
          <p:cNvPr id="22" name="Text Placeholder 21"/>
          <p:cNvSpPr>
            <a:spLocks noGrp="1"/>
          </p:cNvSpPr>
          <p:nvPr>
            <p:ph type="body" sz="quarter" idx="10" hasCustomPrompt="1"/>
          </p:nvPr>
        </p:nvSpPr>
        <p:spPr>
          <a:xfrm>
            <a:off x="608075" y="3099888"/>
            <a:ext cx="9856727" cy="812800"/>
          </a:xfrm>
          <a:prstGeom prst="rect">
            <a:avLst/>
          </a:prstGeom>
        </p:spPr>
        <p:txBody>
          <a:bodyPr lIns="104287" tIns="52144" rIns="104287" bIns="52144" anchor="b" anchorCtr="0">
            <a:normAutofit/>
          </a:bodyPr>
          <a:lstStyle>
            <a:lvl1pPr marL="0" indent="0">
              <a:buNone/>
              <a:defRPr sz="4106" b="1">
                <a:solidFill>
                  <a:schemeClr val="bg1"/>
                </a:solidFill>
                <a:latin typeface="+mj-lt"/>
              </a:defRPr>
            </a:lvl1pPr>
          </a:lstStyle>
          <a:p>
            <a:pPr lvl="0"/>
            <a:r>
              <a:rPr lang="en-US" dirty="0"/>
              <a:t>CLICK TO ADD SECTION TITLE</a:t>
            </a:r>
          </a:p>
        </p:txBody>
      </p:sp>
      <p:sp>
        <p:nvSpPr>
          <p:cNvPr id="24" name="Text Placeholder 23"/>
          <p:cNvSpPr>
            <a:spLocks noGrp="1"/>
          </p:cNvSpPr>
          <p:nvPr>
            <p:ph type="body" sz="quarter" idx="11" hasCustomPrompt="1"/>
          </p:nvPr>
        </p:nvSpPr>
        <p:spPr>
          <a:xfrm>
            <a:off x="585297" y="4465474"/>
            <a:ext cx="10363200" cy="410633"/>
          </a:xfrm>
          <a:prstGeom prst="rect">
            <a:avLst/>
          </a:prstGeom>
        </p:spPr>
        <p:txBody>
          <a:bodyPr lIns="104287" tIns="52144" rIns="104287" bIns="52144">
            <a:noAutofit/>
          </a:bodyPr>
          <a:lstStyle>
            <a:lvl1pPr marL="0" indent="0">
              <a:buNone/>
              <a:defRPr sz="2395">
                <a:solidFill>
                  <a:srgbClr val="000000"/>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sp>
        <p:nvSpPr>
          <p:cNvPr id="9" name="Title 1">
            <a:extLst>
              <a:ext uri="{FF2B5EF4-FFF2-40B4-BE49-F238E27FC236}">
                <a16:creationId xmlns:a16="http://schemas.microsoft.com/office/drawing/2014/main" id="{45ADA5F3-6795-4817-B9CB-DEAD6716F45D}"/>
              </a:ext>
            </a:extLst>
          </p:cNvPr>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80042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18" name="Text Placeholder 30"/>
          <p:cNvSpPr>
            <a:spLocks noGrp="1"/>
          </p:cNvSpPr>
          <p:nvPr>
            <p:ph type="body" sz="quarter" idx="19"/>
          </p:nvPr>
        </p:nvSpPr>
        <p:spPr>
          <a:xfrm>
            <a:off x="609600" y="2154788"/>
            <a:ext cx="10972800" cy="4194086"/>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2743201" y="6400224"/>
            <a:ext cx="94487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16933" y="1217856"/>
            <a:ext cx="11433707" cy="4572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dirty="0"/>
          </a:p>
        </p:txBody>
      </p:sp>
      <p:sp>
        <p:nvSpPr>
          <p:cNvPr id="23" name="Text Placeholder 23"/>
          <p:cNvSpPr>
            <a:spLocks noGrp="1"/>
          </p:cNvSpPr>
          <p:nvPr>
            <p:ph type="body" sz="quarter" idx="20" hasCustomPrompt="1"/>
          </p:nvPr>
        </p:nvSpPr>
        <p:spPr>
          <a:xfrm>
            <a:off x="610288" y="1705501"/>
            <a:ext cx="10972800" cy="410633"/>
          </a:xfrm>
          <a:prstGeom prst="rect">
            <a:avLst/>
          </a:prstGeom>
        </p:spPr>
        <p:txBody>
          <a:bodyPr lIns="104287" tIns="52144" rIns="104287" bIns="52144">
            <a:noAutofit/>
          </a:bodyPr>
          <a:lstStyle>
            <a:lvl1pPr marL="0" indent="0">
              <a:buNone/>
              <a:defRPr sz="2623" b="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sp>
        <p:nvSpPr>
          <p:cNvPr id="13" name="Text Placeholder 21"/>
          <p:cNvSpPr>
            <a:spLocks noGrp="1"/>
          </p:cNvSpPr>
          <p:nvPr>
            <p:ph type="body" sz="quarter" idx="10" hasCustomPrompt="1"/>
          </p:nvPr>
        </p:nvSpPr>
        <p:spPr>
          <a:xfrm>
            <a:off x="609602" y="1217484"/>
            <a:ext cx="8737601" cy="507110"/>
          </a:xfrm>
          <a:prstGeom prst="rect">
            <a:avLst/>
          </a:prstGeom>
        </p:spPr>
        <p:txBody>
          <a:bodyPr lIns="104287" tIns="52144" rIns="104287" bIns="52144" anchor="b" anchorCtr="0">
            <a:noAutofit/>
          </a:bodyPr>
          <a:lstStyle>
            <a:lvl1pPr marL="0" indent="0">
              <a:buNone/>
              <a:defRPr sz="3079" b="1">
                <a:solidFill>
                  <a:srgbClr val="FFFFFF"/>
                </a:solidFill>
                <a:latin typeface="+mj-lt"/>
              </a:defRPr>
            </a:lvl1pPr>
          </a:lstStyle>
          <a:p>
            <a:pPr lvl="0"/>
            <a:r>
              <a:rPr lang="en-US" dirty="0"/>
              <a:t>CLICK TO ADD TITLE</a:t>
            </a:r>
          </a:p>
        </p:txBody>
      </p:sp>
      <p:sp>
        <p:nvSpPr>
          <p:cNvPr id="11" name="Rectangle 10"/>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2" name="TextBox 11"/>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198013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7" name="Text Placeholder 30"/>
          <p:cNvSpPr>
            <a:spLocks noGrp="1"/>
          </p:cNvSpPr>
          <p:nvPr>
            <p:ph type="body" sz="quarter" idx="18"/>
          </p:nvPr>
        </p:nvSpPr>
        <p:spPr>
          <a:xfrm>
            <a:off x="6299200" y="2126590"/>
            <a:ext cx="5283200" cy="4056762"/>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0"/>
          <p:cNvSpPr>
            <a:spLocks noGrp="1"/>
          </p:cNvSpPr>
          <p:nvPr>
            <p:ph type="body" sz="quarter" idx="19"/>
          </p:nvPr>
        </p:nvSpPr>
        <p:spPr>
          <a:xfrm>
            <a:off x="609601" y="2125711"/>
            <a:ext cx="5283200" cy="4056761"/>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3"/>
          <p:cNvSpPr>
            <a:spLocks noGrp="1"/>
          </p:cNvSpPr>
          <p:nvPr>
            <p:ph type="body" sz="quarter" idx="20" hasCustomPrompt="1"/>
          </p:nvPr>
        </p:nvSpPr>
        <p:spPr>
          <a:xfrm>
            <a:off x="609600" y="1637103"/>
            <a:ext cx="10972800" cy="451697"/>
          </a:xfrm>
          <a:prstGeom prst="rect">
            <a:avLst/>
          </a:prstGeom>
        </p:spPr>
        <p:txBody>
          <a:bodyPr lIns="104287" tIns="52144" rIns="104287" bIns="52144">
            <a:noAutofit/>
          </a:bodyPr>
          <a:lstStyle>
            <a:lvl1pPr marL="0" indent="0">
              <a:buNone/>
              <a:defRPr sz="2623" b="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cxnSp>
        <p:nvCxnSpPr>
          <p:cNvPr id="24" name="Straight Connector 23"/>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3"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sp>
        <p:nvSpPr>
          <p:cNvPr id="16" name="TextBox 15">
            <a:extLst>
              <a:ext uri="{FF2B5EF4-FFF2-40B4-BE49-F238E27FC236}">
                <a16:creationId xmlns:a16="http://schemas.microsoft.com/office/drawing/2014/main" id="{AE05CF06-E8CC-432A-8EEE-8E0801ABE9FA}"/>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sp>
        <p:nvSpPr>
          <p:cNvPr id="11" name="Rectangle 10"/>
          <p:cNvSpPr/>
          <p:nvPr userDrawn="1"/>
        </p:nvSpPr>
        <p:spPr>
          <a:xfrm>
            <a:off x="-16933" y="1175246"/>
            <a:ext cx="11433707" cy="4572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dirty="0"/>
          </a:p>
        </p:txBody>
      </p:sp>
      <p:sp>
        <p:nvSpPr>
          <p:cNvPr id="12" name="Text Placeholder 21"/>
          <p:cNvSpPr>
            <a:spLocks noGrp="1"/>
          </p:cNvSpPr>
          <p:nvPr>
            <p:ph type="body" sz="quarter" idx="10" hasCustomPrompt="1"/>
          </p:nvPr>
        </p:nvSpPr>
        <p:spPr>
          <a:xfrm>
            <a:off x="609602" y="1176755"/>
            <a:ext cx="8737601" cy="461009"/>
          </a:xfrm>
          <a:prstGeom prst="rect">
            <a:avLst/>
          </a:prstGeom>
        </p:spPr>
        <p:txBody>
          <a:bodyPr lIns="104287" tIns="52144" rIns="104287" bIns="52144" anchor="b" anchorCtr="0">
            <a:noAutofit/>
          </a:bodyPr>
          <a:lstStyle>
            <a:lvl1pPr marL="0" indent="0">
              <a:buNone/>
              <a:defRPr sz="3079" b="1">
                <a:solidFill>
                  <a:srgbClr val="FFFFFF"/>
                </a:solidFill>
                <a:latin typeface="+mj-lt"/>
              </a:defRPr>
            </a:lvl1pPr>
          </a:lstStyle>
          <a:p>
            <a:pPr lvl="0"/>
            <a:r>
              <a:rPr lang="en-US" dirty="0"/>
              <a:t>CLICK TO ADD TITLE</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385783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w text ">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4645" y="1286956"/>
            <a:ext cx="7837846" cy="4986846"/>
          </a:xfrm>
          <a:prstGeom prst="rect">
            <a:avLst/>
          </a:prstGeom>
        </p:spPr>
        <p:txBody>
          <a:bodyPr lIns="104287" tIns="52144" rIns="104287" bIns="52144" anchor="ctr"/>
          <a:lstStyle>
            <a:lvl1pPr marL="0" indent="0" algn="ctr">
              <a:buNone/>
              <a:defRPr>
                <a:solidFill>
                  <a:schemeClr val="tx1">
                    <a:lumMod val="85000"/>
                    <a:lumOff val="15000"/>
                  </a:schemeClr>
                </a:solidFill>
              </a:defRPr>
            </a:lvl1pPr>
          </a:lstStyle>
          <a:p>
            <a:r>
              <a:rPr lang="en-US" dirty="0"/>
              <a:t>Click to Insert Picture</a:t>
            </a:r>
          </a:p>
        </p:txBody>
      </p:sp>
      <p:cxnSp>
        <p:nvCxnSpPr>
          <p:cNvPr id="9" name="Straight Connector 8"/>
          <p:cNvCxnSpPr>
            <a:cxnSpLocks/>
          </p:cNvCxnSpPr>
          <p:nvPr userDrawn="1"/>
        </p:nvCxnSpPr>
        <p:spPr>
          <a:xfrm>
            <a:off x="0" y="1217856"/>
            <a:ext cx="11071269" cy="0"/>
          </a:xfrm>
          <a:prstGeom prst="line">
            <a:avLst/>
          </a:prstGeom>
          <a:ln w="38100" cmpd="sng">
            <a:solidFill>
              <a:srgbClr val="00247D"/>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8026402" y="1303344"/>
            <a:ext cx="3555999" cy="824817"/>
          </a:xfrm>
          <a:prstGeom prst="rect">
            <a:avLst/>
          </a:prstGeom>
        </p:spPr>
        <p:txBody>
          <a:bodyPr lIns="104287" tIns="52144" rIns="104287" bIns="52144" anchor="ctr" anchorCtr="0">
            <a:noAutofit/>
          </a:bodyPr>
          <a:lstStyle>
            <a:lvl1pPr>
              <a:defRPr b="1" baseline="0">
                <a:solidFill>
                  <a:srgbClr val="002396"/>
                </a:solidFill>
              </a:defRPr>
            </a:lvl1pPr>
          </a:lstStyle>
          <a:p>
            <a:pPr algn="l"/>
            <a:r>
              <a:rPr lang="en-US" sz="3079" dirty="0">
                <a:solidFill>
                  <a:srgbClr val="C2002F"/>
                </a:solidFill>
              </a:rPr>
              <a:t>Click to add Title</a:t>
            </a:r>
          </a:p>
        </p:txBody>
      </p:sp>
      <p:cxnSp>
        <p:nvCxnSpPr>
          <p:cNvPr id="22" name="Straight Connector 21"/>
          <p:cNvCxnSpPr/>
          <p:nvPr userDrawn="1"/>
        </p:nvCxnSpPr>
        <p:spPr>
          <a:xfrm>
            <a:off x="8128002" y="2599821"/>
            <a:ext cx="40639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p:ph type="body" sz="quarter" idx="11" hasCustomPrompt="1"/>
          </p:nvPr>
        </p:nvSpPr>
        <p:spPr>
          <a:xfrm>
            <a:off x="8026402" y="2128165"/>
            <a:ext cx="3555999" cy="410633"/>
          </a:xfrm>
          <a:prstGeom prst="rect">
            <a:avLst/>
          </a:prstGeom>
        </p:spPr>
        <p:txBody>
          <a:bodyPr lIns="104287" tIns="52144" rIns="104287" bIns="52144">
            <a:noAutofit/>
          </a:bodyPr>
          <a:lstStyle>
            <a:lvl1pPr marL="0" indent="0">
              <a:buNone/>
              <a:defRPr sz="2395" b="0" baseline="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a:t>
            </a:r>
          </a:p>
        </p:txBody>
      </p:sp>
      <p:sp>
        <p:nvSpPr>
          <p:cNvPr id="31" name="Text Placeholder 30"/>
          <p:cNvSpPr>
            <a:spLocks noGrp="1"/>
          </p:cNvSpPr>
          <p:nvPr>
            <p:ph type="body" sz="quarter" idx="18"/>
          </p:nvPr>
        </p:nvSpPr>
        <p:spPr>
          <a:xfrm>
            <a:off x="8026402" y="2685309"/>
            <a:ext cx="3555999" cy="3588491"/>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6"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sp>
        <p:nvSpPr>
          <p:cNvPr id="24" name="TextBox 23">
            <a:extLst>
              <a:ext uri="{FF2B5EF4-FFF2-40B4-BE49-F238E27FC236}">
                <a16:creationId xmlns:a16="http://schemas.microsoft.com/office/drawing/2014/main" id="{3795FF54-D0A0-4CF6-9A67-F7DF15171496}"/>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128921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Image w text lst pg">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4645" y="1908839"/>
            <a:ext cx="7837846" cy="4364962"/>
          </a:xfrm>
          <a:prstGeom prst="rect">
            <a:avLst/>
          </a:prstGeom>
        </p:spPr>
        <p:txBody>
          <a:bodyPr lIns="104287" tIns="52144" rIns="104287" bIns="52144" anchor="ctr"/>
          <a:lstStyle>
            <a:lvl1pPr marL="0" indent="0" algn="ctr">
              <a:buNone/>
              <a:defRPr>
                <a:solidFill>
                  <a:schemeClr val="tx1">
                    <a:lumMod val="85000"/>
                    <a:lumOff val="15000"/>
                  </a:schemeClr>
                </a:solidFill>
              </a:defRPr>
            </a:lvl1pPr>
          </a:lstStyle>
          <a:p>
            <a:r>
              <a:rPr lang="en-US" dirty="0"/>
              <a:t>Click to Insert Picture</a:t>
            </a:r>
          </a:p>
        </p:txBody>
      </p:sp>
      <p:cxnSp>
        <p:nvCxnSpPr>
          <p:cNvPr id="9" name="Straight Connector 8"/>
          <p:cNvCxnSpPr/>
          <p:nvPr userDrawn="1"/>
        </p:nvCxnSpPr>
        <p:spPr>
          <a:xfrm>
            <a:off x="0" y="1163187"/>
            <a:ext cx="9347200" cy="0"/>
          </a:xfrm>
          <a:prstGeom prst="line">
            <a:avLst/>
          </a:prstGeom>
          <a:ln w="38100" cmpd="sng">
            <a:solidFill>
              <a:srgbClr val="00247D"/>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1" y="1196646"/>
            <a:ext cx="12191999" cy="610442"/>
          </a:xfrm>
          <a:prstGeom prst="rect">
            <a:avLst/>
          </a:prstGeom>
        </p:spPr>
        <p:txBody>
          <a:bodyPr lIns="104287" tIns="52144" rIns="104287" bIns="52144" anchor="ctr" anchorCtr="0">
            <a:noAutofit/>
          </a:bodyPr>
          <a:lstStyle>
            <a:lvl1pPr algn="ctr">
              <a:defRPr b="1" baseline="0">
                <a:solidFill>
                  <a:srgbClr val="002396"/>
                </a:solidFill>
              </a:defRPr>
            </a:lvl1pPr>
          </a:lstStyle>
          <a:p>
            <a:pPr algn="l"/>
            <a:r>
              <a:rPr lang="en-US" sz="3079" dirty="0">
                <a:solidFill>
                  <a:srgbClr val="C2002F"/>
                </a:solidFill>
              </a:rPr>
              <a:t>Click to add Title</a:t>
            </a:r>
          </a:p>
        </p:txBody>
      </p:sp>
      <p:cxnSp>
        <p:nvCxnSpPr>
          <p:cNvPr id="22" name="Straight Connector 21"/>
          <p:cNvCxnSpPr/>
          <p:nvPr userDrawn="1"/>
        </p:nvCxnSpPr>
        <p:spPr>
          <a:xfrm>
            <a:off x="8128002" y="1857964"/>
            <a:ext cx="40639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31" name="Text Placeholder 30"/>
          <p:cNvSpPr>
            <a:spLocks noGrp="1"/>
          </p:cNvSpPr>
          <p:nvPr>
            <p:ph type="body" sz="quarter" idx="18"/>
          </p:nvPr>
        </p:nvSpPr>
        <p:spPr>
          <a:xfrm>
            <a:off x="7921269" y="1908839"/>
            <a:ext cx="4085126" cy="4364961"/>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6"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sp>
        <p:nvSpPr>
          <p:cNvPr id="20" name="TextBox 19">
            <a:extLst>
              <a:ext uri="{FF2B5EF4-FFF2-40B4-BE49-F238E27FC236}">
                <a16:creationId xmlns:a16="http://schemas.microsoft.com/office/drawing/2014/main" id="{837A7AA3-36A9-40E6-89B1-F18AA72FFA74}"/>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424136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 Text 1:2 wider">
    <p:spTree>
      <p:nvGrpSpPr>
        <p:cNvPr id="1" name=""/>
        <p:cNvGrpSpPr/>
        <p:nvPr/>
      </p:nvGrpSpPr>
      <p:grpSpPr>
        <a:xfrm>
          <a:off x="0" y="0"/>
          <a:ext cx="0" cy="0"/>
          <a:chOff x="0" y="0"/>
          <a:chExt cx="0" cy="0"/>
        </a:xfrm>
      </p:grpSpPr>
      <p:sp>
        <p:nvSpPr>
          <p:cNvPr id="10" name="Picture Placeholder 25"/>
          <p:cNvSpPr>
            <a:spLocks noGrp="1"/>
          </p:cNvSpPr>
          <p:nvPr>
            <p:ph type="pic" sz="quarter" idx="12" hasCustomPrompt="1"/>
          </p:nvPr>
        </p:nvSpPr>
        <p:spPr>
          <a:xfrm>
            <a:off x="-14646" y="2358821"/>
            <a:ext cx="4180247" cy="3972305"/>
          </a:xfrm>
          <a:prstGeom prst="rect">
            <a:avLst/>
          </a:prstGeom>
        </p:spPr>
        <p:txBody>
          <a:bodyPr lIns="104287" tIns="52144" rIns="104287" bIns="52144" anchor="ctr"/>
          <a:lstStyle>
            <a:lvl1pPr marL="0" indent="0" algn="ctr">
              <a:buNone/>
              <a:defRPr>
                <a:solidFill>
                  <a:schemeClr val="tx1">
                    <a:lumMod val="85000"/>
                    <a:lumOff val="15000"/>
                  </a:schemeClr>
                </a:solidFill>
              </a:defRPr>
            </a:lvl1pPr>
          </a:lstStyle>
          <a:p>
            <a:r>
              <a:rPr lang="en-US" dirty="0"/>
              <a:t>Click to Insert Picture</a:t>
            </a:r>
          </a:p>
        </p:txBody>
      </p:sp>
      <p:sp>
        <p:nvSpPr>
          <p:cNvPr id="18" name="Title 1"/>
          <p:cNvSpPr>
            <a:spLocks noGrp="1"/>
          </p:cNvSpPr>
          <p:nvPr>
            <p:ph type="title" hasCustomPrompt="1"/>
          </p:nvPr>
        </p:nvSpPr>
        <p:spPr>
          <a:xfrm>
            <a:off x="609600" y="1262094"/>
            <a:ext cx="10972800" cy="577647"/>
          </a:xfrm>
          <a:prstGeom prst="rect">
            <a:avLst/>
          </a:prstGeom>
        </p:spPr>
        <p:txBody>
          <a:bodyPr lIns="104287" tIns="52144" rIns="104287" bIns="52144" anchor="b">
            <a:noAutofit/>
          </a:bodyPr>
          <a:lstStyle>
            <a:lvl1pPr algn="r" rtl="1">
              <a:defRPr b="1" baseline="0">
                <a:solidFill>
                  <a:srgbClr val="002396"/>
                </a:solidFill>
              </a:defRPr>
            </a:lvl1pPr>
          </a:lstStyle>
          <a:p>
            <a:pPr algn="l"/>
            <a:r>
              <a:rPr lang="en-US" sz="3079" dirty="0">
                <a:solidFill>
                  <a:srgbClr val="C2002F"/>
                </a:solidFill>
              </a:rPr>
              <a:t>Click to add Title</a:t>
            </a:r>
          </a:p>
        </p:txBody>
      </p:sp>
      <p:cxnSp>
        <p:nvCxnSpPr>
          <p:cNvPr id="19" name="Straight Connector 18"/>
          <p:cNvCxnSpPr/>
          <p:nvPr userDrawn="1"/>
        </p:nvCxnSpPr>
        <p:spPr>
          <a:xfrm>
            <a:off x="4470400" y="2254330"/>
            <a:ext cx="77216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11" hasCustomPrompt="1"/>
          </p:nvPr>
        </p:nvSpPr>
        <p:spPr>
          <a:xfrm>
            <a:off x="609600" y="1843697"/>
            <a:ext cx="10972800" cy="410633"/>
          </a:xfrm>
          <a:prstGeom prst="rect">
            <a:avLst/>
          </a:prstGeom>
        </p:spPr>
        <p:txBody>
          <a:bodyPr lIns="104287" tIns="52144" rIns="104287" bIns="52144">
            <a:noAutofit/>
          </a:bodyPr>
          <a:lstStyle>
            <a:lvl1pPr marL="0" indent="0">
              <a:buNone/>
              <a:defRPr sz="2395" b="0">
                <a:solidFill>
                  <a:schemeClr val="tx1">
                    <a:lumMod val="85000"/>
                    <a:lumOff val="15000"/>
                  </a:schemeClr>
                </a:solidFill>
              </a:defRPr>
            </a:lvl1pPr>
            <a:lvl2pPr marL="594737" indent="0">
              <a:buNone/>
              <a:defRPr/>
            </a:lvl2pPr>
            <a:lvl3pPr marL="1189473" indent="0">
              <a:buNone/>
              <a:defRPr/>
            </a:lvl3pPr>
            <a:lvl4pPr marL="1784210" indent="0">
              <a:buNone/>
              <a:defRPr/>
            </a:lvl4pPr>
            <a:lvl5pPr marL="2378945" indent="0">
              <a:buNone/>
              <a:defRPr/>
            </a:lvl5pPr>
          </a:lstStyle>
          <a:p>
            <a:pPr lvl="0"/>
            <a:r>
              <a:rPr lang="en-US" dirty="0"/>
              <a:t>Click to add subtitle if needed</a:t>
            </a:r>
          </a:p>
        </p:txBody>
      </p:sp>
      <p:sp>
        <p:nvSpPr>
          <p:cNvPr id="21" name="Text Placeholder 30"/>
          <p:cNvSpPr>
            <a:spLocks noGrp="1"/>
          </p:cNvSpPr>
          <p:nvPr>
            <p:ph type="body" sz="quarter" idx="18"/>
          </p:nvPr>
        </p:nvSpPr>
        <p:spPr>
          <a:xfrm>
            <a:off x="4470400" y="2358821"/>
            <a:ext cx="7112000" cy="3972303"/>
          </a:xfrm>
          <a:prstGeom prst="rect">
            <a:avLst/>
          </a:prstGeom>
        </p:spPr>
        <p:txBody>
          <a:bodyPr lIns="104287" tIns="52144" rIns="104287" bIns="52144"/>
          <a:lstStyle>
            <a:lvl1pPr>
              <a:defRPr sz="2053" b="0">
                <a:solidFill>
                  <a:schemeClr val="tx1">
                    <a:lumMod val="85000"/>
                    <a:lumOff val="15000"/>
                  </a:schemeClr>
                </a:solidFill>
              </a:defRPr>
            </a:lvl1pPr>
            <a:lvl2pPr marL="598867" indent="-303565">
              <a:buFont typeface="Arial" panose="020B0604020202020204" pitchFamily="34" charset="0"/>
              <a:buChar char="•"/>
              <a:defRPr sz="2053">
                <a:solidFill>
                  <a:schemeClr val="tx1">
                    <a:lumMod val="85000"/>
                    <a:lumOff val="15000"/>
                  </a:schemeClr>
                </a:solidFill>
              </a:defRPr>
            </a:lvl2pPr>
            <a:lvl3pPr marL="1036659" indent="-295303">
              <a:defRPr sz="2053"/>
            </a:lvl3pPr>
            <a:lvl4pPr marL="1412500" indent="-295303">
              <a:defRPr sz="1824"/>
            </a:lvl4pPr>
            <a:lvl5pPr marL="1788340" indent="-303565">
              <a:defRPr sz="18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0" y="1217856"/>
            <a:ext cx="9347200" cy="0"/>
          </a:xfrm>
          <a:prstGeom prst="line">
            <a:avLst/>
          </a:prstGeom>
          <a:ln w="38100" cmpd="sng">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368801" y="6400224"/>
            <a:ext cx="7823200"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1545009" y="6451575"/>
            <a:ext cx="656493"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118951" tIns="59476" rIns="118951" bIns="59476" rtlCol="0" anchor="ctr"/>
          <a:lstStyle/>
          <a:p>
            <a:pPr algn="ctr"/>
            <a:endParaRPr lang="en-US" sz="2395"/>
          </a:p>
        </p:txBody>
      </p:sp>
      <p:sp>
        <p:nvSpPr>
          <p:cNvPr id="17" name="Title 1"/>
          <p:cNvSpPr txBox="1">
            <a:spLocks/>
          </p:cNvSpPr>
          <p:nvPr userDrawn="1"/>
        </p:nvSpPr>
        <p:spPr>
          <a:xfrm>
            <a:off x="2575839" y="6415581"/>
            <a:ext cx="7040323" cy="442420"/>
          </a:xfrm>
          <a:prstGeom prst="rect">
            <a:avLst/>
          </a:prstGeom>
        </p:spPr>
        <p:txBody>
          <a:bodyPr lIns="118951" tIns="59476" rIns="118951" bIns="59476"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2282" cap="small" dirty="0">
                <a:solidFill>
                  <a:srgbClr val="323132"/>
                </a:solidFill>
              </a:rPr>
              <a:t>Skills for Employment </a:t>
            </a:r>
            <a:r>
              <a:rPr lang="en-US" sz="2282" cap="small" dirty="0" err="1">
                <a:solidFill>
                  <a:srgbClr val="323132"/>
                </a:solidFill>
              </a:rPr>
              <a:t>Programme</a:t>
            </a:r>
            <a:r>
              <a:rPr lang="en-US" sz="2282" cap="small" dirty="0">
                <a:solidFill>
                  <a:srgbClr val="323132"/>
                </a:solidFill>
              </a:rPr>
              <a:t> </a:t>
            </a:r>
            <a:r>
              <a:rPr lang="ne-NP" sz="1814" dirty="0">
                <a:solidFill>
                  <a:schemeClr val="tx1"/>
                </a:solidFill>
              </a:rPr>
              <a:t>सीप</a:t>
            </a:r>
            <a:endParaRPr lang="en-US" sz="1814" cap="small" dirty="0">
              <a:solidFill>
                <a:schemeClr val="tx1"/>
              </a:solidFill>
            </a:endParaRPr>
          </a:p>
        </p:txBody>
      </p:sp>
      <p:sp>
        <p:nvSpPr>
          <p:cNvPr id="24" name="TextBox 23">
            <a:extLst>
              <a:ext uri="{FF2B5EF4-FFF2-40B4-BE49-F238E27FC236}">
                <a16:creationId xmlns:a16="http://schemas.microsoft.com/office/drawing/2014/main" id="{82160764-8DC8-43B3-B74F-0042FCE55382}"/>
              </a:ext>
            </a:extLst>
          </p:cNvPr>
          <p:cNvSpPr txBox="1"/>
          <p:nvPr userDrawn="1"/>
        </p:nvSpPr>
        <p:spPr>
          <a:xfrm>
            <a:off x="11582400" y="6400225"/>
            <a:ext cx="1625600" cy="313243"/>
          </a:xfrm>
          <a:prstGeom prst="rect">
            <a:avLst/>
          </a:prstGeom>
          <a:noFill/>
        </p:spPr>
        <p:txBody>
          <a:bodyPr wrap="square" lIns="118951" tIns="59476" rIns="118951" bIns="59476" rtlCol="0">
            <a:spAutoFit/>
          </a:bodyPr>
          <a:lstStyle/>
          <a:p>
            <a:pPr algn="l"/>
            <a:fld id="{17C6C208-96FA-4F28-94A0-33E8240307D2}" type="slidenum">
              <a:rPr lang="en-US" sz="1255" smtClean="0">
                <a:solidFill>
                  <a:schemeClr val="bg1"/>
                </a:solidFill>
                <a:latin typeface="Arial" panose="020B0604020202020204" pitchFamily="34" charset="0"/>
                <a:cs typeface="Arial" panose="020B0604020202020204" pitchFamily="34" charset="0"/>
              </a:rPr>
              <a:pPr algn="l"/>
              <a:t>‹#›</a:t>
            </a:fld>
            <a:endParaRPr lang="en-US" sz="1255"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7822" b="21253"/>
          <a:stretch/>
        </p:blipFill>
        <p:spPr>
          <a:xfrm>
            <a:off x="0" y="1"/>
            <a:ext cx="3981289" cy="1148758"/>
          </a:xfrm>
          <a:prstGeom prst="rect">
            <a:avLst/>
          </a:prstGeom>
        </p:spPr>
      </p:pic>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l="1144" b="21152"/>
          <a:stretch/>
        </p:blipFill>
        <p:spPr>
          <a:xfrm>
            <a:off x="7957764" y="1"/>
            <a:ext cx="4234236" cy="1148758"/>
          </a:xfrm>
          <a:prstGeom prst="rect">
            <a:avLst/>
          </a:prstGeom>
        </p:spPr>
      </p:pic>
    </p:spTree>
    <p:extLst>
      <p:ext uri="{BB962C8B-B14F-4D97-AF65-F5344CB8AC3E}">
        <p14:creationId xmlns:p14="http://schemas.microsoft.com/office/powerpoint/2010/main" val="211707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One Column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30"/>
          <p:cNvSpPr>
            <a:spLocks noGrp="1"/>
          </p:cNvSpPr>
          <p:nvPr>
            <p:ph type="body" sz="quarter" idx="19"/>
          </p:nvPr>
        </p:nvSpPr>
        <p:spPr>
          <a:xfrm>
            <a:off x="609600" y="2116133"/>
            <a:ext cx="10972800" cy="4139944"/>
          </a:xfrm>
          <a:prstGeom prst="rect">
            <a:avLst/>
          </a:prstGeom>
        </p:spPr>
        <p:txBody>
          <a:bodyPr lIns="104287" tIns="52144" rIns="104287" bIns="52144"/>
          <a:lstStyle>
            <a:lvl1pPr>
              <a:defRPr sz="1298" b="0">
                <a:solidFill>
                  <a:schemeClr val="tx1">
                    <a:lumMod val="85000"/>
                    <a:lumOff val="15000"/>
                  </a:schemeClr>
                </a:solidFill>
              </a:defRPr>
            </a:lvl1pPr>
            <a:lvl2pPr marL="378476" indent="-191848">
              <a:buFont typeface="Arial" panose="020B0604020202020204" pitchFamily="34" charset="0"/>
              <a:buChar char="•"/>
              <a:defRPr sz="1298">
                <a:solidFill>
                  <a:schemeClr val="tx1">
                    <a:lumMod val="85000"/>
                    <a:lumOff val="15000"/>
                  </a:schemeClr>
                </a:solidFill>
              </a:defRPr>
            </a:lvl2pPr>
            <a:lvl3pPr marL="655154" indent="-186627">
              <a:defRPr sz="1298"/>
            </a:lvl3pPr>
            <a:lvl4pPr marL="892680" indent="-186627">
              <a:defRPr sz="1153"/>
            </a:lvl4pPr>
            <a:lvl5pPr marL="1130206" indent="-191848">
              <a:defRPr sz="115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2743202" y="6400224"/>
            <a:ext cx="9448799" cy="0"/>
          </a:xfrm>
          <a:prstGeom prst="line">
            <a:avLst/>
          </a:prstGeom>
          <a:ln>
            <a:solidFill>
              <a:srgbClr val="00247D"/>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16933" y="1184514"/>
            <a:ext cx="9770534" cy="4572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75177" tIns="37590" rIns="75177" bIns="37590" rtlCol="0" anchor="ctr"/>
          <a:lstStyle/>
          <a:p>
            <a:pPr algn="ctr"/>
            <a:endParaRPr lang="en-US" sz="793" dirty="0"/>
          </a:p>
        </p:txBody>
      </p:sp>
      <p:sp>
        <p:nvSpPr>
          <p:cNvPr id="23" name="Text Placeholder 23"/>
          <p:cNvSpPr>
            <a:spLocks noGrp="1"/>
          </p:cNvSpPr>
          <p:nvPr>
            <p:ph type="body" sz="quarter" idx="20" hasCustomPrompt="1"/>
          </p:nvPr>
        </p:nvSpPr>
        <p:spPr>
          <a:xfrm>
            <a:off x="609600" y="1679989"/>
            <a:ext cx="10972800" cy="410633"/>
          </a:xfrm>
          <a:prstGeom prst="rect">
            <a:avLst/>
          </a:prstGeom>
        </p:spPr>
        <p:txBody>
          <a:bodyPr lIns="104287" tIns="52144" rIns="104287" bIns="52144">
            <a:noAutofit/>
          </a:bodyPr>
          <a:lstStyle>
            <a:lvl1pPr marL="0" indent="0">
              <a:buNone/>
              <a:defRPr sz="1658" b="0">
                <a:solidFill>
                  <a:schemeClr val="tx1">
                    <a:lumMod val="85000"/>
                    <a:lumOff val="15000"/>
                  </a:schemeClr>
                </a:solidFill>
              </a:defRPr>
            </a:lvl1pPr>
            <a:lvl2pPr marL="375865" indent="0">
              <a:buNone/>
              <a:defRPr/>
            </a:lvl2pPr>
            <a:lvl3pPr marL="751730" indent="0">
              <a:buNone/>
              <a:defRPr/>
            </a:lvl3pPr>
            <a:lvl4pPr marL="1127596" indent="0">
              <a:buNone/>
              <a:defRPr/>
            </a:lvl4pPr>
            <a:lvl5pPr marL="1503460" indent="0">
              <a:buNone/>
              <a:defRPr/>
            </a:lvl5pPr>
          </a:lstStyle>
          <a:p>
            <a:pPr lvl="0"/>
            <a:r>
              <a:rPr lang="en-US" dirty="0"/>
              <a:t>Click to add subtitle if needed</a:t>
            </a:r>
          </a:p>
        </p:txBody>
      </p:sp>
      <p:sp>
        <p:nvSpPr>
          <p:cNvPr id="13" name="Text Placeholder 21"/>
          <p:cNvSpPr>
            <a:spLocks noGrp="1"/>
          </p:cNvSpPr>
          <p:nvPr>
            <p:ph type="body" sz="quarter" idx="10" hasCustomPrompt="1"/>
          </p:nvPr>
        </p:nvSpPr>
        <p:spPr>
          <a:xfrm>
            <a:off x="609603" y="1222614"/>
            <a:ext cx="8737600" cy="381000"/>
          </a:xfrm>
          <a:prstGeom prst="rect">
            <a:avLst/>
          </a:prstGeom>
        </p:spPr>
        <p:txBody>
          <a:bodyPr lIns="104287" tIns="52144" rIns="104287" bIns="52144" anchor="b" anchorCtr="0">
            <a:noAutofit/>
          </a:bodyPr>
          <a:lstStyle>
            <a:lvl1pPr marL="0" indent="0">
              <a:buNone/>
              <a:defRPr sz="1946" b="1">
                <a:solidFill>
                  <a:srgbClr val="FFFFFF"/>
                </a:solidFill>
                <a:latin typeface="+mj-lt"/>
              </a:defRPr>
            </a:lvl1pPr>
          </a:lstStyle>
          <a:p>
            <a:pPr lvl="0"/>
            <a:r>
              <a:rPr lang="en-US" dirty="0"/>
              <a:t>CLICK TO ADD TITLE</a:t>
            </a:r>
          </a:p>
        </p:txBody>
      </p:sp>
      <p:sp>
        <p:nvSpPr>
          <p:cNvPr id="11" name="Rectangle 10"/>
          <p:cNvSpPr/>
          <p:nvPr userDrawn="1"/>
        </p:nvSpPr>
        <p:spPr>
          <a:xfrm>
            <a:off x="11545009" y="6451576"/>
            <a:ext cx="656492" cy="254027"/>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lIns="75177" tIns="37590" rIns="75177" bIns="37590" rtlCol="0" anchor="ctr"/>
          <a:lstStyle/>
          <a:p>
            <a:pPr algn="ctr"/>
            <a:endParaRPr lang="en-US" sz="793"/>
          </a:p>
        </p:txBody>
      </p:sp>
      <p:sp>
        <p:nvSpPr>
          <p:cNvPr id="12" name="TextBox 11"/>
          <p:cNvSpPr txBox="1"/>
          <p:nvPr userDrawn="1"/>
        </p:nvSpPr>
        <p:spPr>
          <a:xfrm>
            <a:off x="11582400" y="6477003"/>
            <a:ext cx="1625600" cy="197935"/>
          </a:xfrm>
          <a:prstGeom prst="rect">
            <a:avLst/>
          </a:prstGeom>
          <a:noFill/>
        </p:spPr>
        <p:txBody>
          <a:bodyPr wrap="square" lIns="75177" tIns="37590" rIns="75177" bIns="37590" rtlCol="0">
            <a:spAutoFit/>
          </a:bodyPr>
          <a:lstStyle/>
          <a:p>
            <a:pPr algn="l"/>
            <a:fld id="{17C6C208-96FA-4F28-94A0-33E8240307D2}" type="slidenum">
              <a:rPr lang="en-US" sz="793" smtClean="0">
                <a:solidFill>
                  <a:schemeClr val="bg1"/>
                </a:solidFill>
                <a:latin typeface="Arial" panose="020B0604020202020204" pitchFamily="34" charset="0"/>
                <a:cs typeface="Arial" panose="020B0604020202020204" pitchFamily="34" charset="0"/>
              </a:rPr>
              <a:pPr algn="l"/>
              <a:t>‹#›</a:t>
            </a:fld>
            <a:endParaRPr lang="en-US" sz="793"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userDrawn="1"/>
        </p:nvSpPr>
        <p:spPr>
          <a:xfrm>
            <a:off x="2575839" y="6415581"/>
            <a:ext cx="7040323" cy="442420"/>
          </a:xfrm>
          <a:prstGeom prst="rect">
            <a:avLst/>
          </a:prstGeom>
        </p:spPr>
        <p:txBody>
          <a:bodyPr lIns="75177" tIns="37590" rIns="75177" bIns="37590" anchor="b"/>
          <a:lstStyle>
            <a:lvl1pPr algn="l" defTabSz="1042873" rtl="0" eaLnBrk="1" latinLnBrk="0" hangingPunct="1">
              <a:spcBef>
                <a:spcPct val="0"/>
              </a:spcBef>
              <a:buNone/>
              <a:defRPr sz="2700" b="1" kern="1200">
                <a:solidFill>
                  <a:schemeClr val="tx2"/>
                </a:solidFill>
                <a:latin typeface="+mj-lt"/>
                <a:ea typeface="+mj-ea"/>
                <a:cs typeface="+mj-cs"/>
              </a:defRPr>
            </a:lvl1pPr>
          </a:lstStyle>
          <a:p>
            <a:pPr algn="ctr"/>
            <a:r>
              <a:rPr lang="en-US" sz="1442" cap="small" dirty="0">
                <a:solidFill>
                  <a:srgbClr val="323132"/>
                </a:solidFill>
              </a:rPr>
              <a:t>Skills for Employment </a:t>
            </a:r>
            <a:r>
              <a:rPr lang="en-US" sz="1442" cap="small" dirty="0" err="1">
                <a:solidFill>
                  <a:srgbClr val="323132"/>
                </a:solidFill>
              </a:rPr>
              <a:t>Programme</a:t>
            </a:r>
            <a:endParaRPr lang="en-US" sz="1442" cap="small" dirty="0">
              <a:solidFill>
                <a:srgbClr val="323132"/>
              </a:solidFill>
            </a:endParaRPr>
          </a:p>
        </p:txBody>
      </p:sp>
    </p:spTree>
    <p:extLst>
      <p:ext uri="{BB962C8B-B14F-4D97-AF65-F5344CB8AC3E}">
        <p14:creationId xmlns:p14="http://schemas.microsoft.com/office/powerpoint/2010/main" val="210622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EF3D6F9-AAB6-49A1-A829-76999E93C308}" type="datetimeFigureOut">
              <a:rPr lang="en-US" altLang="en-US"/>
              <a:pPr>
                <a:defRPr/>
              </a:pPr>
              <a:t>9/23/2021</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CF73098-68D1-449D-9ABF-9E9A0E418731}" type="slidenum">
              <a:rPr lang="en-US" altLang="en-US"/>
              <a:pPr>
                <a:defRPr/>
              </a:pPr>
              <a:t>‹#›</a:t>
            </a:fld>
            <a:endParaRPr lang="en-US" altLang="en-US"/>
          </a:p>
        </p:txBody>
      </p:sp>
    </p:spTree>
    <p:extLst>
      <p:ext uri="{BB962C8B-B14F-4D97-AF65-F5344CB8AC3E}">
        <p14:creationId xmlns:p14="http://schemas.microsoft.com/office/powerpoint/2010/main" val="40047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18923"/>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xStyles>
    <p:titleStyle>
      <a:lvl1pPr algn="l" defTabSz="1189473" rtl="0" eaLnBrk="1" latinLnBrk="0" hangingPunct="1">
        <a:spcBef>
          <a:spcPct val="0"/>
        </a:spcBef>
        <a:buNone/>
        <a:defRPr sz="3079" b="1" kern="1200">
          <a:solidFill>
            <a:srgbClr val="C2002F"/>
          </a:solidFill>
          <a:latin typeface="+mj-lt"/>
          <a:ea typeface="+mj-ea"/>
          <a:cs typeface="+mj-cs"/>
        </a:defRPr>
      </a:lvl1pPr>
    </p:titleStyle>
    <p:bodyStyle>
      <a:lvl1pPr marL="0" indent="0" algn="l" defTabSz="1189473" rtl="0" eaLnBrk="1" latinLnBrk="0" hangingPunct="1">
        <a:spcBef>
          <a:spcPct val="20000"/>
        </a:spcBef>
        <a:buFont typeface="Arial" pitchFamily="34" charset="0"/>
        <a:buNone/>
        <a:defRPr sz="2395" b="0" kern="1200">
          <a:solidFill>
            <a:schemeClr val="tx1">
              <a:lumMod val="85000"/>
              <a:lumOff val="15000"/>
            </a:schemeClr>
          </a:solidFill>
          <a:latin typeface="+mn-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p:bodyStyle>
    <p:otherStyle>
      <a:defPPr>
        <a:defRPr lang="en-US"/>
      </a:defPPr>
      <a:lvl1pPr marL="0" algn="l" defTabSz="1189473" rtl="0" eaLnBrk="1" latinLnBrk="0" hangingPunct="1">
        <a:defRPr sz="2395" kern="1200">
          <a:solidFill>
            <a:schemeClr val="tx1"/>
          </a:solidFill>
          <a:latin typeface="+mn-lt"/>
          <a:ea typeface="+mn-ea"/>
          <a:cs typeface="+mn-cs"/>
        </a:defRPr>
      </a:lvl1pPr>
      <a:lvl2pPr marL="594737" algn="l" defTabSz="1189473" rtl="0" eaLnBrk="1" latinLnBrk="0" hangingPunct="1">
        <a:defRPr sz="2395" kern="1200">
          <a:solidFill>
            <a:schemeClr val="tx1"/>
          </a:solidFill>
          <a:latin typeface="+mn-lt"/>
          <a:ea typeface="+mn-ea"/>
          <a:cs typeface="+mn-cs"/>
        </a:defRPr>
      </a:lvl2pPr>
      <a:lvl3pPr marL="1189473" algn="l" defTabSz="1189473" rtl="0" eaLnBrk="1" latinLnBrk="0" hangingPunct="1">
        <a:defRPr sz="2395" kern="1200">
          <a:solidFill>
            <a:schemeClr val="tx1"/>
          </a:solidFill>
          <a:latin typeface="+mn-lt"/>
          <a:ea typeface="+mn-ea"/>
          <a:cs typeface="+mn-cs"/>
        </a:defRPr>
      </a:lvl3pPr>
      <a:lvl4pPr marL="1784210" algn="l" defTabSz="1189473" rtl="0" eaLnBrk="1" latinLnBrk="0" hangingPunct="1">
        <a:defRPr sz="2395" kern="1200">
          <a:solidFill>
            <a:schemeClr val="tx1"/>
          </a:solidFill>
          <a:latin typeface="+mn-lt"/>
          <a:ea typeface="+mn-ea"/>
          <a:cs typeface="+mn-cs"/>
        </a:defRPr>
      </a:lvl4pPr>
      <a:lvl5pPr marL="2378945" algn="l" defTabSz="1189473" rtl="0" eaLnBrk="1" latinLnBrk="0" hangingPunct="1">
        <a:defRPr sz="2395" kern="1200">
          <a:solidFill>
            <a:schemeClr val="tx1"/>
          </a:solidFill>
          <a:latin typeface="+mn-lt"/>
          <a:ea typeface="+mn-ea"/>
          <a:cs typeface="+mn-cs"/>
        </a:defRPr>
      </a:lvl5pPr>
      <a:lvl6pPr marL="2973683" algn="l" defTabSz="1189473" rtl="0" eaLnBrk="1" latinLnBrk="0" hangingPunct="1">
        <a:defRPr sz="2395" kern="1200">
          <a:solidFill>
            <a:schemeClr val="tx1"/>
          </a:solidFill>
          <a:latin typeface="+mn-lt"/>
          <a:ea typeface="+mn-ea"/>
          <a:cs typeface="+mn-cs"/>
        </a:defRPr>
      </a:lvl6pPr>
      <a:lvl7pPr marL="3568419" algn="l" defTabSz="1189473" rtl="0" eaLnBrk="1" latinLnBrk="0" hangingPunct="1">
        <a:defRPr sz="2395" kern="1200">
          <a:solidFill>
            <a:schemeClr val="tx1"/>
          </a:solidFill>
          <a:latin typeface="+mn-lt"/>
          <a:ea typeface="+mn-ea"/>
          <a:cs typeface="+mn-cs"/>
        </a:defRPr>
      </a:lvl7pPr>
      <a:lvl8pPr marL="4163155" algn="l" defTabSz="1189473" rtl="0" eaLnBrk="1" latinLnBrk="0" hangingPunct="1">
        <a:defRPr sz="2395" kern="1200">
          <a:solidFill>
            <a:schemeClr val="tx1"/>
          </a:solidFill>
          <a:latin typeface="+mn-lt"/>
          <a:ea typeface="+mn-ea"/>
          <a:cs typeface="+mn-cs"/>
        </a:defRPr>
      </a:lvl8pPr>
      <a:lvl9pPr marL="4757893" algn="l" defTabSz="1189473" rtl="0" eaLnBrk="1" latinLnBrk="0" hangingPunct="1">
        <a:defRPr sz="23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27872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189473" rtl="0" eaLnBrk="1" latinLnBrk="0" hangingPunct="1">
        <a:spcBef>
          <a:spcPct val="0"/>
        </a:spcBef>
        <a:buNone/>
        <a:defRPr sz="3079" b="1" kern="1200">
          <a:solidFill>
            <a:srgbClr val="C2002F"/>
          </a:solidFill>
          <a:latin typeface="+mj-lt"/>
          <a:ea typeface="+mj-ea"/>
          <a:cs typeface="+mj-cs"/>
        </a:defRPr>
      </a:lvl1pPr>
    </p:titleStyle>
    <p:bodyStyle>
      <a:lvl1pPr marL="0" indent="0" algn="l" defTabSz="1189473" rtl="0" eaLnBrk="1" latinLnBrk="0" hangingPunct="1">
        <a:spcBef>
          <a:spcPct val="20000"/>
        </a:spcBef>
        <a:buFont typeface="Arial" pitchFamily="34" charset="0"/>
        <a:buNone/>
        <a:defRPr sz="2395" b="0" kern="1200">
          <a:solidFill>
            <a:schemeClr val="tx1">
              <a:lumMod val="85000"/>
              <a:lumOff val="15000"/>
            </a:schemeClr>
          </a:solidFill>
          <a:latin typeface="+mn-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p:bodyStyle>
    <p:otherStyle>
      <a:defPPr>
        <a:defRPr lang="en-US"/>
      </a:defPPr>
      <a:lvl1pPr marL="0" algn="l" defTabSz="1189473" rtl="0" eaLnBrk="1" latinLnBrk="0" hangingPunct="1">
        <a:defRPr sz="2395" kern="1200">
          <a:solidFill>
            <a:schemeClr val="tx1"/>
          </a:solidFill>
          <a:latin typeface="+mn-lt"/>
          <a:ea typeface="+mn-ea"/>
          <a:cs typeface="+mn-cs"/>
        </a:defRPr>
      </a:lvl1pPr>
      <a:lvl2pPr marL="594737" algn="l" defTabSz="1189473" rtl="0" eaLnBrk="1" latinLnBrk="0" hangingPunct="1">
        <a:defRPr sz="2395" kern="1200">
          <a:solidFill>
            <a:schemeClr val="tx1"/>
          </a:solidFill>
          <a:latin typeface="+mn-lt"/>
          <a:ea typeface="+mn-ea"/>
          <a:cs typeface="+mn-cs"/>
        </a:defRPr>
      </a:lvl2pPr>
      <a:lvl3pPr marL="1189473" algn="l" defTabSz="1189473" rtl="0" eaLnBrk="1" latinLnBrk="0" hangingPunct="1">
        <a:defRPr sz="2395" kern="1200">
          <a:solidFill>
            <a:schemeClr val="tx1"/>
          </a:solidFill>
          <a:latin typeface="+mn-lt"/>
          <a:ea typeface="+mn-ea"/>
          <a:cs typeface="+mn-cs"/>
        </a:defRPr>
      </a:lvl3pPr>
      <a:lvl4pPr marL="1784210" algn="l" defTabSz="1189473" rtl="0" eaLnBrk="1" latinLnBrk="0" hangingPunct="1">
        <a:defRPr sz="2395" kern="1200">
          <a:solidFill>
            <a:schemeClr val="tx1"/>
          </a:solidFill>
          <a:latin typeface="+mn-lt"/>
          <a:ea typeface="+mn-ea"/>
          <a:cs typeface="+mn-cs"/>
        </a:defRPr>
      </a:lvl4pPr>
      <a:lvl5pPr marL="2378945" algn="l" defTabSz="1189473" rtl="0" eaLnBrk="1" latinLnBrk="0" hangingPunct="1">
        <a:defRPr sz="2395" kern="1200">
          <a:solidFill>
            <a:schemeClr val="tx1"/>
          </a:solidFill>
          <a:latin typeface="+mn-lt"/>
          <a:ea typeface="+mn-ea"/>
          <a:cs typeface="+mn-cs"/>
        </a:defRPr>
      </a:lvl5pPr>
      <a:lvl6pPr marL="2973683" algn="l" defTabSz="1189473" rtl="0" eaLnBrk="1" latinLnBrk="0" hangingPunct="1">
        <a:defRPr sz="2395" kern="1200">
          <a:solidFill>
            <a:schemeClr val="tx1"/>
          </a:solidFill>
          <a:latin typeface="+mn-lt"/>
          <a:ea typeface="+mn-ea"/>
          <a:cs typeface="+mn-cs"/>
        </a:defRPr>
      </a:lvl6pPr>
      <a:lvl7pPr marL="3568419" algn="l" defTabSz="1189473" rtl="0" eaLnBrk="1" latinLnBrk="0" hangingPunct="1">
        <a:defRPr sz="2395" kern="1200">
          <a:solidFill>
            <a:schemeClr val="tx1"/>
          </a:solidFill>
          <a:latin typeface="+mn-lt"/>
          <a:ea typeface="+mn-ea"/>
          <a:cs typeface="+mn-cs"/>
        </a:defRPr>
      </a:lvl7pPr>
      <a:lvl8pPr marL="4163155" algn="l" defTabSz="1189473" rtl="0" eaLnBrk="1" latinLnBrk="0" hangingPunct="1">
        <a:defRPr sz="2395" kern="1200">
          <a:solidFill>
            <a:schemeClr val="tx1"/>
          </a:solidFill>
          <a:latin typeface="+mn-lt"/>
          <a:ea typeface="+mn-ea"/>
          <a:cs typeface="+mn-cs"/>
        </a:defRPr>
      </a:lvl8pPr>
      <a:lvl9pPr marL="4757893" algn="l" defTabSz="1189473" rtl="0" eaLnBrk="1" latinLnBrk="0" hangingPunct="1">
        <a:defRPr sz="23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4080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4" r:id="rId3"/>
  </p:sldLayoutIdLst>
  <p:txStyles>
    <p:titleStyle>
      <a:lvl1pPr algn="l" defTabSz="1189473" rtl="0" eaLnBrk="1" latinLnBrk="0" hangingPunct="1">
        <a:spcBef>
          <a:spcPct val="0"/>
        </a:spcBef>
        <a:buNone/>
        <a:defRPr sz="3079" b="1" kern="1200">
          <a:solidFill>
            <a:srgbClr val="C2002F"/>
          </a:solidFill>
          <a:latin typeface="+mj-lt"/>
          <a:ea typeface="+mj-ea"/>
          <a:cs typeface="+mj-cs"/>
        </a:defRPr>
      </a:lvl1pPr>
    </p:titleStyle>
    <p:bodyStyle>
      <a:lvl1pPr marL="0" indent="0" algn="l" defTabSz="1189473" rtl="0" eaLnBrk="1" latinLnBrk="0" hangingPunct="1">
        <a:spcBef>
          <a:spcPct val="20000"/>
        </a:spcBef>
        <a:buFont typeface="Arial" pitchFamily="34" charset="0"/>
        <a:buNone/>
        <a:defRPr sz="2395" b="0" kern="1200">
          <a:solidFill>
            <a:schemeClr val="tx1">
              <a:lumMod val="85000"/>
              <a:lumOff val="15000"/>
            </a:schemeClr>
          </a:solidFill>
          <a:latin typeface="+mn-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p:bodyStyle>
    <p:otherStyle>
      <a:defPPr>
        <a:defRPr lang="en-US"/>
      </a:defPPr>
      <a:lvl1pPr marL="0" algn="l" defTabSz="1189473" rtl="0" eaLnBrk="1" latinLnBrk="0" hangingPunct="1">
        <a:defRPr sz="2395" kern="1200">
          <a:solidFill>
            <a:schemeClr val="tx1"/>
          </a:solidFill>
          <a:latin typeface="+mn-lt"/>
          <a:ea typeface="+mn-ea"/>
          <a:cs typeface="+mn-cs"/>
        </a:defRPr>
      </a:lvl1pPr>
      <a:lvl2pPr marL="594737" algn="l" defTabSz="1189473" rtl="0" eaLnBrk="1" latinLnBrk="0" hangingPunct="1">
        <a:defRPr sz="2395" kern="1200">
          <a:solidFill>
            <a:schemeClr val="tx1"/>
          </a:solidFill>
          <a:latin typeface="+mn-lt"/>
          <a:ea typeface="+mn-ea"/>
          <a:cs typeface="+mn-cs"/>
        </a:defRPr>
      </a:lvl2pPr>
      <a:lvl3pPr marL="1189473" algn="l" defTabSz="1189473" rtl="0" eaLnBrk="1" latinLnBrk="0" hangingPunct="1">
        <a:defRPr sz="2395" kern="1200">
          <a:solidFill>
            <a:schemeClr val="tx1"/>
          </a:solidFill>
          <a:latin typeface="+mn-lt"/>
          <a:ea typeface="+mn-ea"/>
          <a:cs typeface="+mn-cs"/>
        </a:defRPr>
      </a:lvl3pPr>
      <a:lvl4pPr marL="1784210" algn="l" defTabSz="1189473" rtl="0" eaLnBrk="1" latinLnBrk="0" hangingPunct="1">
        <a:defRPr sz="2395" kern="1200">
          <a:solidFill>
            <a:schemeClr val="tx1"/>
          </a:solidFill>
          <a:latin typeface="+mn-lt"/>
          <a:ea typeface="+mn-ea"/>
          <a:cs typeface="+mn-cs"/>
        </a:defRPr>
      </a:lvl4pPr>
      <a:lvl5pPr marL="2378945" algn="l" defTabSz="1189473" rtl="0" eaLnBrk="1" latinLnBrk="0" hangingPunct="1">
        <a:defRPr sz="2395" kern="1200">
          <a:solidFill>
            <a:schemeClr val="tx1"/>
          </a:solidFill>
          <a:latin typeface="+mn-lt"/>
          <a:ea typeface="+mn-ea"/>
          <a:cs typeface="+mn-cs"/>
        </a:defRPr>
      </a:lvl5pPr>
      <a:lvl6pPr marL="2973683" algn="l" defTabSz="1189473" rtl="0" eaLnBrk="1" latinLnBrk="0" hangingPunct="1">
        <a:defRPr sz="2395" kern="1200">
          <a:solidFill>
            <a:schemeClr val="tx1"/>
          </a:solidFill>
          <a:latin typeface="+mn-lt"/>
          <a:ea typeface="+mn-ea"/>
          <a:cs typeface="+mn-cs"/>
        </a:defRPr>
      </a:lvl6pPr>
      <a:lvl7pPr marL="3568419" algn="l" defTabSz="1189473" rtl="0" eaLnBrk="1" latinLnBrk="0" hangingPunct="1">
        <a:defRPr sz="2395" kern="1200">
          <a:solidFill>
            <a:schemeClr val="tx1"/>
          </a:solidFill>
          <a:latin typeface="+mn-lt"/>
          <a:ea typeface="+mn-ea"/>
          <a:cs typeface="+mn-cs"/>
        </a:defRPr>
      </a:lvl7pPr>
      <a:lvl8pPr marL="4163155" algn="l" defTabSz="1189473" rtl="0" eaLnBrk="1" latinLnBrk="0" hangingPunct="1">
        <a:defRPr sz="2395" kern="1200">
          <a:solidFill>
            <a:schemeClr val="tx1"/>
          </a:solidFill>
          <a:latin typeface="+mn-lt"/>
          <a:ea typeface="+mn-ea"/>
          <a:cs typeface="+mn-cs"/>
        </a:defRPr>
      </a:lvl8pPr>
      <a:lvl9pPr marL="4757893" algn="l" defTabSz="1189473" rtl="0" eaLnBrk="1" latinLnBrk="0" hangingPunct="1">
        <a:defRPr sz="23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baljit.vohra@seepnepal.co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123825" y="1316561"/>
            <a:ext cx="6362700" cy="2525013"/>
          </a:xfrm>
          <a:prstGeom prst="rect">
            <a:avLst/>
          </a:prstGeom>
          <a:noFill/>
          <a:ln>
            <a:noFill/>
          </a:ln>
        </p:spPr>
        <p:txBody>
          <a:bodyPr spcFirstLastPara="1" wrap="square" lIns="94557" tIns="47267" rIns="94557" bIns="47267" anchor="b" anchorCtr="0">
            <a:noAutofit/>
          </a:bodyPr>
          <a:lstStyle/>
          <a:p>
            <a:pPr algn="ctr">
              <a:spcBef>
                <a:spcPts val="0"/>
              </a:spcBef>
              <a:buClr>
                <a:srgbClr val="002487"/>
              </a:buClr>
              <a:buSzPts val="2800"/>
            </a:pPr>
            <a:r>
              <a:rPr lang="en-US" sz="3200" dirty="0">
                <a:solidFill>
                  <a:srgbClr val="002487"/>
                </a:solidFill>
                <a:latin typeface="Gill Sans MT" panose="020B0502020104020203" pitchFamily="34" charset="0"/>
                <a:ea typeface="Avenir"/>
                <a:cs typeface="Avenir"/>
                <a:sym typeface="Avenir"/>
              </a:rPr>
              <a:t>UKaid</a:t>
            </a:r>
            <a:br>
              <a:rPr lang="en-US" sz="3200" dirty="0">
                <a:latin typeface="Gill Sans MT" panose="020B0502020104020203" pitchFamily="34" charset="0"/>
                <a:ea typeface="Avenir"/>
                <a:cs typeface="Avenir"/>
                <a:sym typeface="Avenir"/>
              </a:rPr>
            </a:br>
            <a:r>
              <a:rPr lang="en-US" sz="3200" dirty="0">
                <a:solidFill>
                  <a:srgbClr val="002487"/>
                </a:solidFill>
                <a:latin typeface="Gill Sans MT" panose="020B0502020104020203" pitchFamily="34" charset="0"/>
                <a:ea typeface="Avenir"/>
                <a:cs typeface="Avenir"/>
                <a:sym typeface="Avenir"/>
              </a:rPr>
              <a:t>Skills for Employment </a:t>
            </a:r>
            <a:r>
              <a:rPr lang="en-US" sz="3200" dirty="0" err="1">
                <a:solidFill>
                  <a:srgbClr val="002487"/>
                </a:solidFill>
                <a:latin typeface="Gill Sans MT" panose="020B0502020104020203" pitchFamily="34" charset="0"/>
                <a:ea typeface="Avenir"/>
                <a:cs typeface="Avenir"/>
                <a:sym typeface="Avenir"/>
              </a:rPr>
              <a:t>Programme</a:t>
            </a:r>
            <a:r>
              <a:rPr lang="en-US" sz="3200" dirty="0">
                <a:solidFill>
                  <a:srgbClr val="002487"/>
                </a:solidFill>
                <a:latin typeface="Gill Sans MT" panose="020B0502020104020203" pitchFamily="34" charset="0"/>
                <a:ea typeface="Avenir"/>
                <a:cs typeface="Avenir"/>
                <a:sym typeface="Avenir"/>
              </a:rPr>
              <a:t> (</a:t>
            </a:r>
            <a:r>
              <a:rPr lang="en-US" sz="2800" dirty="0">
                <a:solidFill>
                  <a:srgbClr val="002487"/>
                </a:solidFill>
                <a:latin typeface="Gill Sans MT" panose="020B0502020104020203" pitchFamily="34" charset="0"/>
                <a:ea typeface="Arial"/>
                <a:cs typeface="Nirmala UI" panose="020B0502040204020203" pitchFamily="34" charset="0"/>
                <a:sym typeface="Arial"/>
              </a:rPr>
              <a:t>सीप</a:t>
            </a:r>
            <a:r>
              <a:rPr lang="en-US" sz="3200" dirty="0">
                <a:solidFill>
                  <a:srgbClr val="002487"/>
                </a:solidFill>
                <a:latin typeface="Gill Sans MT" panose="020B0502020104020203" pitchFamily="34" charset="0"/>
                <a:ea typeface="Arial"/>
                <a:cs typeface="Arial"/>
                <a:sym typeface="Arial"/>
              </a:rPr>
              <a:t>)</a:t>
            </a:r>
            <a:br>
              <a:rPr lang="en-US" sz="3200" dirty="0">
                <a:solidFill>
                  <a:srgbClr val="002487"/>
                </a:solidFill>
                <a:latin typeface="Gill Sans MT" panose="020B0502020104020203" pitchFamily="34" charset="0"/>
                <a:ea typeface="Avenir"/>
                <a:cs typeface="Avenir"/>
                <a:sym typeface="Avenir"/>
              </a:rPr>
            </a:br>
            <a:endParaRPr sz="3200" b="0" dirty="0">
              <a:solidFill>
                <a:srgbClr val="002487"/>
              </a:solidFill>
              <a:latin typeface="Gill Sans MT" panose="020B0502020104020203" pitchFamily="34" charset="0"/>
              <a:ea typeface="Avenir"/>
              <a:cs typeface="Avenir"/>
              <a:sym typeface="Avenir"/>
            </a:endParaRPr>
          </a:p>
        </p:txBody>
      </p:sp>
      <p:sp>
        <p:nvSpPr>
          <p:cNvPr id="82" name="Google Shape;82;p1"/>
          <p:cNvSpPr txBox="1">
            <a:spLocks noGrp="1"/>
          </p:cNvSpPr>
          <p:nvPr>
            <p:ph type="subTitle" idx="1"/>
          </p:nvPr>
        </p:nvSpPr>
        <p:spPr>
          <a:xfrm>
            <a:off x="561040" y="3542413"/>
            <a:ext cx="4782485" cy="1999026"/>
          </a:xfrm>
          <a:prstGeom prst="rect">
            <a:avLst/>
          </a:prstGeom>
          <a:noFill/>
          <a:ln>
            <a:noFill/>
          </a:ln>
        </p:spPr>
        <p:txBody>
          <a:bodyPr spcFirstLastPara="1" wrap="square" lIns="94557" tIns="47267" rIns="94557" bIns="47267" anchor="t" anchorCtr="0">
            <a:noAutofit/>
          </a:bodyPr>
          <a:lstStyle/>
          <a:p>
            <a:pPr algn="ctr">
              <a:spcBef>
                <a:spcPts val="580"/>
              </a:spcBef>
              <a:buClr>
                <a:srgbClr val="002487"/>
              </a:buClr>
              <a:buSzPts val="2400"/>
            </a:pPr>
            <a:endParaRPr lang="en-US" sz="2176" dirty="0">
              <a:solidFill>
                <a:schemeClr val="tx1"/>
              </a:solidFill>
              <a:latin typeface="Gill Sans MT" panose="020B0502020104020203" pitchFamily="34" charset="0"/>
              <a:ea typeface="Avenir"/>
              <a:cs typeface="Avenir"/>
              <a:sym typeface="Avenir"/>
            </a:endParaRPr>
          </a:p>
          <a:p>
            <a:pPr algn="ctr">
              <a:spcBef>
                <a:spcPts val="580"/>
              </a:spcBef>
              <a:buClr>
                <a:srgbClr val="002487"/>
              </a:buClr>
              <a:buSzPts val="2400"/>
            </a:pPr>
            <a:r>
              <a:rPr lang="en-US" sz="2176" b="1" dirty="0">
                <a:solidFill>
                  <a:schemeClr val="tx1"/>
                </a:solidFill>
                <a:latin typeface="Gill Sans MT" panose="020B0502020104020203" pitchFamily="34" charset="0"/>
                <a:ea typeface="Avenir"/>
                <a:cs typeface="Avenir"/>
                <a:sym typeface="Avenir"/>
              </a:rPr>
              <a:t>Safeguarding Orientation Pack to </a:t>
            </a:r>
            <a:r>
              <a:rPr lang="en-US" sz="2176" b="1" dirty="0" err="1">
                <a:solidFill>
                  <a:schemeClr val="tx1"/>
                </a:solidFill>
                <a:latin typeface="Gill Sans MT" panose="020B0502020104020203" pitchFamily="34" charset="0"/>
                <a:ea typeface="Avenir"/>
                <a:cs typeface="Avenir"/>
                <a:sym typeface="Avenir"/>
              </a:rPr>
              <a:t>UKaid</a:t>
            </a:r>
            <a:r>
              <a:rPr lang="en-US" sz="2176" b="1" dirty="0">
                <a:solidFill>
                  <a:schemeClr val="tx1"/>
                </a:solidFill>
                <a:latin typeface="Gill Sans MT" panose="020B0502020104020203" pitchFamily="34" charset="0"/>
                <a:ea typeface="Avenir"/>
                <a:cs typeface="Avenir"/>
                <a:sym typeface="Avenir"/>
              </a:rPr>
              <a:t> </a:t>
            </a:r>
            <a:r>
              <a:rPr lang="hi-IN" sz="2176" b="1" dirty="0">
                <a:solidFill>
                  <a:schemeClr val="tx1"/>
                </a:solidFill>
                <a:latin typeface="Gill Sans MT" panose="020B0502020104020203" pitchFamily="34" charset="0"/>
                <a:ea typeface="Avenir"/>
                <a:cs typeface="Avenir"/>
                <a:sym typeface="Avenir"/>
              </a:rPr>
              <a:t>सीप</a:t>
            </a:r>
            <a:r>
              <a:rPr lang="en-US" sz="2176" b="1" dirty="0">
                <a:solidFill>
                  <a:schemeClr val="tx1"/>
                </a:solidFill>
                <a:latin typeface="Gill Sans MT" panose="020B0502020104020203" pitchFamily="34" charset="0"/>
                <a:ea typeface="Avenir"/>
                <a:cs typeface="Avenir"/>
                <a:sym typeface="Avenir"/>
              </a:rPr>
              <a:t> partners</a:t>
            </a:r>
            <a:endParaRPr b="1" dirty="0">
              <a:solidFill>
                <a:schemeClr val="tx1"/>
              </a:solidFill>
              <a:latin typeface="Gill Sans MT" panose="020B0502020104020203" pitchFamily="34" charset="0"/>
            </a:endParaRPr>
          </a:p>
          <a:p>
            <a:pPr>
              <a:spcBef>
                <a:spcPts val="508"/>
              </a:spcBef>
              <a:buClr>
                <a:srgbClr val="000000"/>
              </a:buClr>
              <a:buSzPts val="2800"/>
            </a:pPr>
            <a:endParaRPr sz="2539" dirty="0">
              <a:solidFill>
                <a:schemeClr val="tx1"/>
              </a:solidFill>
              <a:latin typeface="Gill Sans MT" panose="020B0502020104020203" pitchFamily="34" charset="0"/>
              <a:ea typeface="Avenir"/>
              <a:cs typeface="Avenir"/>
              <a:sym typeface="Avenir"/>
            </a:endParaRPr>
          </a:p>
        </p:txBody>
      </p:sp>
    </p:spTree>
    <p:extLst>
      <p:ext uri="{BB962C8B-B14F-4D97-AF65-F5344CB8AC3E}">
        <p14:creationId xmlns:p14="http://schemas.microsoft.com/office/powerpoint/2010/main" val="209805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p:txBody>
          <a:bodyPr/>
          <a:lstStyle/>
          <a:p>
            <a:r>
              <a:rPr lang="en-US" sz="2600" dirty="0">
                <a:latin typeface="Gill Sans MT" panose="020B0502020104020203" pitchFamily="34" charset="0"/>
                <a:cs typeface="Arial" pitchFamily="34" charset="0"/>
              </a:rPr>
              <a:t>WORKPLACE (WORLD OF WORK) / </a:t>
            </a:r>
            <a:r>
              <a:rPr lang="ne-NP" sz="2600" dirty="0">
                <a:latin typeface="Gill Sans MT" panose="020B0502020104020203" pitchFamily="34" charset="0"/>
              </a:rPr>
              <a:t>कार्यस्थल</a:t>
            </a:r>
            <a:endParaRPr lang="en-US" sz="2600" dirty="0">
              <a:latin typeface="Gill Sans MT" panose="020B0502020104020203" pitchFamily="34" charset="0"/>
            </a:endParaRPr>
          </a:p>
        </p:txBody>
      </p:sp>
      <p:sp>
        <p:nvSpPr>
          <p:cNvPr id="9" name="Content Placeholder 2">
            <a:extLst>
              <a:ext uri="{FF2B5EF4-FFF2-40B4-BE49-F238E27FC236}">
                <a16:creationId xmlns:a16="http://schemas.microsoft.com/office/drawing/2014/main" id="{BEE21998-9B74-457C-81B6-ED2FC37DBEB8}"/>
              </a:ext>
            </a:extLst>
          </p:cNvPr>
          <p:cNvSpPr txBox="1">
            <a:spLocks/>
          </p:cNvSpPr>
          <p:nvPr/>
        </p:nvSpPr>
        <p:spPr>
          <a:xfrm>
            <a:off x="402779" y="2225371"/>
            <a:ext cx="4189769" cy="3713091"/>
          </a:xfrm>
          <a:prstGeom prst="rect">
            <a:avLst/>
          </a:prstGeom>
        </p:spPr>
        <p:txBody>
          <a:bodyPr/>
          <a:lstStyle/>
          <a:p>
            <a:pPr defTabSz="914400" eaLnBrk="1" fontAlgn="auto" hangingPunct="1">
              <a:spcBef>
                <a:spcPct val="20000"/>
              </a:spcBef>
              <a:spcAft>
                <a:spcPts val="0"/>
              </a:spcAft>
              <a:buFont typeface="Arial" pitchFamily="34" charset="0"/>
              <a:buNone/>
              <a:defRPr/>
            </a:pPr>
            <a:r>
              <a:rPr lang="en-US" sz="2000" b="1" dirty="0">
                <a:solidFill>
                  <a:schemeClr val="tx2"/>
                </a:solidFill>
                <a:latin typeface="Gill Sans MT" panose="020B0502020104020203" pitchFamily="34" charset="0"/>
                <a:cs typeface="Arial" pitchFamily="34" charset="0"/>
              </a:rPr>
              <a:t>“Formal”</a:t>
            </a:r>
            <a:r>
              <a:rPr lang="en-US" sz="2000" dirty="0">
                <a:latin typeface="Gill Sans MT" panose="020B0502020104020203" pitchFamily="34" charset="0"/>
                <a:cs typeface="Arial" pitchFamily="34" charset="0"/>
              </a:rPr>
              <a:t>: </a:t>
            </a:r>
          </a:p>
          <a:p>
            <a:pPr marL="274320" lvl="2" indent="-342900" eaLnBrk="1" hangingPunct="1">
              <a:spcBef>
                <a:spcPts val="1200"/>
              </a:spcBef>
              <a:buFont typeface="Wingdings" pitchFamily="2" charset="2"/>
              <a:buChar char="§"/>
              <a:defRPr/>
            </a:pPr>
            <a:r>
              <a:rPr lang="en-US" sz="2000" dirty="0">
                <a:latin typeface="Gill Sans MT" panose="020B0502020104020203" pitchFamily="34" charset="0"/>
                <a:cs typeface="Arial" pitchFamily="34" charset="0"/>
              </a:rPr>
              <a:t>Four walls of an office, training </a:t>
            </a:r>
            <a:r>
              <a:rPr lang="en-US" sz="2000" dirty="0" err="1">
                <a:latin typeface="Gill Sans MT" panose="020B0502020104020203" pitchFamily="34" charset="0"/>
                <a:cs typeface="Arial" pitchFamily="34" charset="0"/>
              </a:rPr>
              <a:t>centre</a:t>
            </a:r>
            <a:r>
              <a:rPr lang="en-US" sz="2000" dirty="0">
                <a:latin typeface="Gill Sans MT" panose="020B0502020104020203" pitchFamily="34" charset="0"/>
                <a:cs typeface="Arial" pitchFamily="34" charset="0"/>
              </a:rPr>
              <a:t>, factory, E-mail, etc. </a:t>
            </a:r>
          </a:p>
          <a:p>
            <a:pPr defTabSz="914400" eaLnBrk="1" fontAlgn="auto" hangingPunct="1">
              <a:spcBef>
                <a:spcPct val="20000"/>
              </a:spcBef>
              <a:spcAft>
                <a:spcPts val="0"/>
              </a:spcAft>
              <a:buFont typeface="Arial" pitchFamily="34" charset="0"/>
              <a:buNone/>
              <a:defRPr/>
            </a:pPr>
            <a:endParaRPr lang="en-US" sz="2000" dirty="0">
              <a:latin typeface="Gill Sans MT" panose="020B0502020104020203" pitchFamily="34" charset="0"/>
              <a:cs typeface="Arial" pitchFamily="34" charset="0"/>
            </a:endParaRPr>
          </a:p>
          <a:p>
            <a:pPr defTabSz="914400" eaLnBrk="1" fontAlgn="auto" hangingPunct="1">
              <a:spcBef>
                <a:spcPct val="20000"/>
              </a:spcBef>
              <a:spcAft>
                <a:spcPts val="0"/>
              </a:spcAft>
              <a:buFont typeface="Arial" pitchFamily="34" charset="0"/>
              <a:buNone/>
              <a:defRPr/>
            </a:pPr>
            <a:r>
              <a:rPr lang="en-US" sz="2000" b="1" dirty="0">
                <a:solidFill>
                  <a:schemeClr val="tx2"/>
                </a:solidFill>
                <a:latin typeface="Gill Sans MT" panose="020B0502020104020203" pitchFamily="34" charset="0"/>
                <a:cs typeface="Arial" pitchFamily="34" charset="0"/>
              </a:rPr>
              <a:t>“Informal” </a:t>
            </a:r>
            <a:r>
              <a:rPr lang="en-US" sz="2000" dirty="0">
                <a:latin typeface="Gill Sans MT" panose="020B0502020104020203" pitchFamily="34" charset="0"/>
                <a:cs typeface="Arial" pitchFamily="34" charset="0"/>
              </a:rPr>
              <a:t>spaces:</a:t>
            </a:r>
          </a:p>
          <a:p>
            <a:pPr marL="342900" lvl="2" indent="-342900" eaLnBrk="1" fontAlgn="auto" hangingPunct="1">
              <a:spcBef>
                <a:spcPts val="1200"/>
              </a:spcBef>
              <a:spcAft>
                <a:spcPts val="0"/>
              </a:spcAft>
              <a:buFont typeface="Wingdings" pitchFamily="2" charset="2"/>
              <a:buChar char="§"/>
              <a:defRPr/>
            </a:pPr>
            <a:r>
              <a:rPr lang="en-US" sz="2000" i="1" dirty="0">
                <a:latin typeface="Gill Sans MT" panose="020B0502020104020203" pitchFamily="34" charset="0"/>
                <a:cs typeface="Arial" pitchFamily="34" charset="0"/>
              </a:rPr>
              <a:t>Open spaces: C</a:t>
            </a:r>
            <a:r>
              <a:rPr lang="en-US" sz="2000" dirty="0">
                <a:latin typeface="Gill Sans MT" panose="020B0502020104020203" pitchFamily="34" charset="0"/>
                <a:cs typeface="Arial" pitchFamily="34" charset="0"/>
              </a:rPr>
              <a:t>onstruction sites, farms-site, digital, space reach via phone/message etc.</a:t>
            </a:r>
          </a:p>
          <a:p>
            <a:pPr marL="342900" lvl="2" indent="-342900" eaLnBrk="1" fontAlgn="auto" hangingPunct="1">
              <a:spcBef>
                <a:spcPts val="2400"/>
              </a:spcBef>
              <a:spcAft>
                <a:spcPts val="0"/>
              </a:spcAft>
              <a:buFont typeface="Wingdings" pitchFamily="2" charset="2"/>
              <a:buChar char="§"/>
              <a:defRPr/>
            </a:pPr>
            <a:r>
              <a:rPr lang="en-US" sz="2000" i="1" dirty="0">
                <a:latin typeface="Gill Sans MT" panose="020B0502020104020203" pitchFamily="34" charset="0"/>
                <a:cs typeface="Arial" pitchFamily="34" charset="0"/>
              </a:rPr>
              <a:t>Closed spaces: </a:t>
            </a:r>
            <a:r>
              <a:rPr lang="en-US" sz="2000" dirty="0">
                <a:latin typeface="Gill Sans MT" panose="020B0502020104020203" pitchFamily="34" charset="0"/>
                <a:cs typeface="Arial" pitchFamily="34" charset="0"/>
              </a:rPr>
              <a:t>domestic workers</a:t>
            </a:r>
          </a:p>
        </p:txBody>
      </p:sp>
      <p:sp>
        <p:nvSpPr>
          <p:cNvPr id="10" name="Content Placeholder 2">
            <a:extLst>
              <a:ext uri="{FF2B5EF4-FFF2-40B4-BE49-F238E27FC236}">
                <a16:creationId xmlns:a16="http://schemas.microsoft.com/office/drawing/2014/main" id="{D430A840-B417-4EA6-B70A-25AE588F11BE}"/>
              </a:ext>
            </a:extLst>
          </p:cNvPr>
          <p:cNvSpPr txBox="1">
            <a:spLocks/>
          </p:cNvSpPr>
          <p:nvPr/>
        </p:nvSpPr>
        <p:spPr>
          <a:xfrm>
            <a:off x="6452831" y="2176765"/>
            <a:ext cx="4394200" cy="3618216"/>
          </a:xfrm>
          <a:prstGeom prst="rect">
            <a:avLst/>
          </a:prstGeom>
        </p:spPr>
        <p:txBody>
          <a:bodyPr/>
          <a:lstStyle/>
          <a:p>
            <a:pPr defTabSz="914400" eaLnBrk="1" fontAlgn="auto" hangingPunct="1">
              <a:spcBef>
                <a:spcPct val="20000"/>
              </a:spcBef>
              <a:spcAft>
                <a:spcPts val="0"/>
              </a:spcAft>
              <a:buFont typeface="Arial" pitchFamily="34" charset="0"/>
              <a:buNone/>
              <a:defRPr/>
            </a:pPr>
            <a:r>
              <a:rPr lang="en-US" sz="2400" b="1" dirty="0" err="1">
                <a:solidFill>
                  <a:schemeClr val="tx2"/>
                </a:solidFill>
                <a:latin typeface="Preeti" pitchFamily="2" charset="0"/>
                <a:cs typeface="Arial" pitchFamily="34" charset="0"/>
              </a:rPr>
              <a:t>æcf</a:t>
            </a:r>
            <a:r>
              <a:rPr lang="en-US" sz="2400" b="1" dirty="0">
                <a:solidFill>
                  <a:schemeClr val="tx2"/>
                </a:solidFill>
                <a:latin typeface="Preeti" pitchFamily="2" charset="0"/>
                <a:cs typeface="Arial" pitchFamily="34" charset="0"/>
              </a:rPr>
              <a:t>}</a:t>
            </a:r>
            <a:r>
              <a:rPr lang="en-US" sz="2400" b="1" dirty="0" err="1">
                <a:solidFill>
                  <a:schemeClr val="tx2"/>
                </a:solidFill>
                <a:latin typeface="Preeti" pitchFamily="2" charset="0"/>
                <a:cs typeface="Arial" pitchFamily="34" charset="0"/>
              </a:rPr>
              <a:t>krfl</a:t>
            </a:r>
            <a:r>
              <a:rPr lang="en-US" sz="2400" b="1" dirty="0">
                <a:solidFill>
                  <a:schemeClr val="tx2"/>
                </a:solidFill>
                <a:latin typeface="Preeti" pitchFamily="2" charset="0"/>
                <a:cs typeface="Arial" pitchFamily="34" charset="0"/>
              </a:rPr>
              <a:t>/</a:t>
            </a:r>
            <a:r>
              <a:rPr lang="en-US" sz="2400" b="1" dirty="0" err="1">
                <a:solidFill>
                  <a:schemeClr val="tx2"/>
                </a:solidFill>
                <a:latin typeface="Preeti" pitchFamily="2" charset="0"/>
                <a:cs typeface="Arial" pitchFamily="34" charset="0"/>
              </a:rPr>
              <a:t>sÆM</a:t>
            </a:r>
            <a:endParaRPr lang="en-US" sz="2400" b="1" dirty="0">
              <a:solidFill>
                <a:schemeClr val="tx2"/>
              </a:solidFill>
              <a:latin typeface="Preeti" pitchFamily="2" charset="0"/>
              <a:cs typeface="Arial" pitchFamily="34" charset="0"/>
            </a:endParaRPr>
          </a:p>
          <a:p>
            <a:pPr marL="388620" lvl="2" indent="-457200" eaLnBrk="1" hangingPunct="1">
              <a:spcBef>
                <a:spcPts val="1200"/>
              </a:spcBef>
              <a:buFont typeface="Arial" panose="020B0604020202020204" pitchFamily="34" charset="0"/>
              <a:buChar char="•"/>
              <a:defRPr/>
            </a:pPr>
            <a:r>
              <a:rPr lang="en-US" sz="2400" dirty="0" err="1">
                <a:latin typeface="Preeti" pitchFamily="2" charset="0"/>
                <a:cs typeface="Arial" pitchFamily="34" charset="0"/>
              </a:rPr>
              <a:t>sfof</a:t>
            </a:r>
            <a:r>
              <a:rPr lang="en-US" sz="2400" dirty="0">
                <a:latin typeface="Preeti" pitchFamily="2" charset="0"/>
                <a:cs typeface="Arial" pitchFamily="34" charset="0"/>
              </a:rPr>
              <a:t>{:</a:t>
            </a:r>
            <a:r>
              <a:rPr lang="en-US" sz="2400" dirty="0" err="1">
                <a:latin typeface="Preeti" pitchFamily="2" charset="0"/>
                <a:cs typeface="Arial" pitchFamily="34" charset="0"/>
              </a:rPr>
              <a:t>yn</a:t>
            </a:r>
            <a:r>
              <a:rPr lang="en-US" sz="2400" dirty="0">
                <a:latin typeface="Preeti" pitchFamily="2" charset="0"/>
                <a:cs typeface="Arial" pitchFamily="34" charset="0"/>
              </a:rPr>
              <a:t>, </a:t>
            </a:r>
            <a:r>
              <a:rPr lang="en-US" sz="2400" dirty="0" err="1">
                <a:latin typeface="Preeti" pitchFamily="2" charset="0"/>
                <a:cs typeface="Arial" pitchFamily="34" charset="0"/>
              </a:rPr>
              <a:t>cf</a:t>
            </a:r>
            <a:r>
              <a:rPr lang="en-US" sz="2400" dirty="0">
                <a:latin typeface="Preeti" pitchFamily="2" charset="0"/>
                <a:cs typeface="Arial" pitchFamily="34" charset="0"/>
              </a:rPr>
              <a:t>}</a:t>
            </a:r>
            <a:r>
              <a:rPr lang="en-US" sz="2400" dirty="0" err="1">
                <a:latin typeface="Preeti" pitchFamily="2" charset="0"/>
                <a:cs typeface="Arial" pitchFamily="34" charset="0"/>
              </a:rPr>
              <a:t>krf</a:t>
            </a:r>
            <a:r>
              <a:rPr lang="en-US" sz="2400" dirty="0">
                <a:latin typeface="Preeti" pitchFamily="2" charset="0"/>
                <a:cs typeface="Arial" pitchFamily="34" charset="0"/>
              </a:rPr>
              <a:t>/Ls ?</a:t>
            </a:r>
            <a:r>
              <a:rPr lang="en-US" sz="2400" dirty="0" err="1">
                <a:latin typeface="Preeti" pitchFamily="2" charset="0"/>
                <a:cs typeface="Arial" pitchFamily="34" charset="0"/>
              </a:rPr>
              <a:t>kdf</a:t>
            </a:r>
            <a:r>
              <a:rPr lang="en-US" sz="2400" dirty="0">
                <a:latin typeface="Preeti" pitchFamily="2" charset="0"/>
                <a:cs typeface="Arial" pitchFamily="34" charset="0"/>
              </a:rPr>
              <a:t> ul/g] Od]n, </a:t>
            </a:r>
            <a:r>
              <a:rPr lang="en-US" sz="2400" dirty="0" err="1">
                <a:latin typeface="Preeti" pitchFamily="2" charset="0"/>
                <a:cs typeface="Arial" pitchFamily="34" charset="0"/>
              </a:rPr>
              <a:t>cflb</a:t>
            </a:r>
            <a:r>
              <a:rPr lang="en-US" sz="2400" dirty="0">
                <a:latin typeface="Preeti" pitchFamily="2" charset="0"/>
                <a:cs typeface="Arial" pitchFamily="34" charset="0"/>
              </a:rPr>
              <a:t> </a:t>
            </a:r>
          </a:p>
          <a:p>
            <a:pPr defTabSz="914400" eaLnBrk="1" fontAlgn="auto" hangingPunct="1">
              <a:spcBef>
                <a:spcPct val="20000"/>
              </a:spcBef>
              <a:spcAft>
                <a:spcPts val="0"/>
              </a:spcAft>
              <a:buFont typeface="Arial" pitchFamily="34" charset="0"/>
              <a:buNone/>
              <a:defRPr/>
            </a:pPr>
            <a:endParaRPr lang="en-US" sz="2400" dirty="0">
              <a:latin typeface="Preeti" pitchFamily="2" charset="0"/>
              <a:cs typeface="Arial" pitchFamily="34" charset="0"/>
            </a:endParaRPr>
          </a:p>
          <a:p>
            <a:pPr defTabSz="914400" eaLnBrk="1" fontAlgn="auto" hangingPunct="1">
              <a:spcBef>
                <a:spcPct val="20000"/>
              </a:spcBef>
              <a:spcAft>
                <a:spcPts val="0"/>
              </a:spcAft>
              <a:defRPr/>
            </a:pPr>
            <a:r>
              <a:rPr lang="en-US" sz="2400" b="1" dirty="0" err="1">
                <a:solidFill>
                  <a:schemeClr val="tx2"/>
                </a:solidFill>
                <a:latin typeface="Preeti" pitchFamily="2" charset="0"/>
                <a:cs typeface="Arial" pitchFamily="34" charset="0"/>
              </a:rPr>
              <a:t>æcgf</a:t>
            </a:r>
            <a:r>
              <a:rPr lang="en-US" sz="2400" b="1" dirty="0">
                <a:solidFill>
                  <a:schemeClr val="tx2"/>
                </a:solidFill>
                <a:latin typeface="Preeti" pitchFamily="2" charset="0"/>
                <a:cs typeface="Arial" pitchFamily="34" charset="0"/>
              </a:rPr>
              <a:t>}</a:t>
            </a:r>
            <a:r>
              <a:rPr lang="en-US" sz="2400" b="1" dirty="0" err="1">
                <a:solidFill>
                  <a:schemeClr val="tx2"/>
                </a:solidFill>
                <a:latin typeface="Preeti" pitchFamily="2" charset="0"/>
                <a:cs typeface="Arial" pitchFamily="34" charset="0"/>
              </a:rPr>
              <a:t>krfl</a:t>
            </a:r>
            <a:r>
              <a:rPr lang="en-US" sz="2400" b="1" dirty="0">
                <a:solidFill>
                  <a:schemeClr val="tx2"/>
                </a:solidFill>
                <a:latin typeface="Preeti" pitchFamily="2" charset="0"/>
                <a:cs typeface="Arial" pitchFamily="34" charset="0"/>
              </a:rPr>
              <a:t>/</a:t>
            </a:r>
            <a:r>
              <a:rPr lang="en-US" sz="2400" b="1" dirty="0" err="1">
                <a:solidFill>
                  <a:schemeClr val="tx2"/>
                </a:solidFill>
                <a:latin typeface="Preeti" pitchFamily="2" charset="0"/>
                <a:cs typeface="Arial" pitchFamily="34" charset="0"/>
              </a:rPr>
              <a:t>sÆ</a:t>
            </a:r>
            <a:r>
              <a:rPr lang="en-US" sz="2400" b="1" dirty="0">
                <a:solidFill>
                  <a:schemeClr val="tx2"/>
                </a:solidFill>
                <a:latin typeface="Preeti" pitchFamily="2" charset="0"/>
                <a:cs typeface="Arial" pitchFamily="34" charset="0"/>
              </a:rPr>
              <a:t> :</a:t>
            </a:r>
            <a:r>
              <a:rPr lang="en-US" sz="2400" b="1" dirty="0" err="1">
                <a:solidFill>
                  <a:schemeClr val="tx2"/>
                </a:solidFill>
                <a:latin typeface="Preeti" pitchFamily="2" charset="0"/>
                <a:cs typeface="Arial" pitchFamily="34" charset="0"/>
              </a:rPr>
              <a:t>yfgM</a:t>
            </a:r>
            <a:endParaRPr lang="en-US" sz="2400" b="1" dirty="0">
              <a:solidFill>
                <a:schemeClr val="tx2"/>
              </a:solidFill>
              <a:latin typeface="Preeti" pitchFamily="2" charset="0"/>
              <a:cs typeface="Arial" pitchFamily="34" charset="0"/>
            </a:endParaRPr>
          </a:p>
          <a:p>
            <a:pPr marL="457200" lvl="2" indent="-457200">
              <a:spcBef>
                <a:spcPts val="1200"/>
              </a:spcBef>
              <a:buFont typeface="Arial" panose="020B0604020202020204" pitchFamily="34" charset="0"/>
              <a:buChar char="•"/>
              <a:defRPr/>
            </a:pPr>
            <a:r>
              <a:rPr lang="en-US" sz="2400" dirty="0" err="1">
                <a:latin typeface="Preeti" pitchFamily="2" charset="0"/>
                <a:cs typeface="Arial" pitchFamily="34" charset="0"/>
              </a:rPr>
              <a:t>v'nf</a:t>
            </a:r>
            <a:r>
              <a:rPr lang="en-US" sz="2400" dirty="0">
                <a:latin typeface="Preeti" pitchFamily="2" charset="0"/>
                <a:cs typeface="Arial" pitchFamily="34" charset="0"/>
              </a:rPr>
              <a:t> :</a:t>
            </a:r>
            <a:r>
              <a:rPr lang="en-US" sz="2400" dirty="0" err="1">
                <a:latin typeface="Preeti" pitchFamily="2" charset="0"/>
                <a:cs typeface="Arial" pitchFamily="34" charset="0"/>
              </a:rPr>
              <a:t>yfgM</a:t>
            </a:r>
            <a:r>
              <a:rPr lang="en-US" sz="2400" dirty="0">
                <a:latin typeface="Preeti" pitchFamily="2" charset="0"/>
                <a:cs typeface="Arial" pitchFamily="34" charset="0"/>
              </a:rPr>
              <a:t> </a:t>
            </a:r>
            <a:r>
              <a:rPr lang="hi-IN" dirty="0">
                <a:latin typeface="Preeti" pitchFamily="2" charset="0"/>
                <a:cs typeface="Arial" pitchFamily="34" charset="0"/>
              </a:rPr>
              <a:t>निर्माणछेत्र</a:t>
            </a:r>
            <a:r>
              <a:rPr lang="en-US" sz="2400" dirty="0">
                <a:latin typeface="Preeti" pitchFamily="2" charset="0"/>
                <a:cs typeface="Arial" pitchFamily="34" charset="0"/>
              </a:rPr>
              <a:t>, s[</a:t>
            </a:r>
            <a:r>
              <a:rPr lang="en-US" sz="2400" dirty="0" err="1">
                <a:latin typeface="Preeti" pitchFamily="2" charset="0"/>
                <a:cs typeface="Arial" pitchFamily="34" charset="0"/>
              </a:rPr>
              <a:t>lif</a:t>
            </a:r>
            <a:r>
              <a:rPr lang="en-US" sz="2400" dirty="0">
                <a:latin typeface="Preeti" pitchFamily="2" charset="0"/>
                <a:cs typeface="Arial" pitchFamily="34" charset="0"/>
              </a:rPr>
              <a:t> </a:t>
            </a:r>
            <a:r>
              <a:rPr lang="en-US" sz="2400" dirty="0" err="1">
                <a:latin typeface="Preeti" pitchFamily="2" charset="0"/>
                <a:cs typeface="Arial" pitchFamily="34" charset="0"/>
              </a:rPr>
              <a:t>kmfd</a:t>
            </a:r>
            <a:r>
              <a:rPr lang="en-US" sz="2400" dirty="0">
                <a:latin typeface="Preeti" pitchFamily="2" charset="0"/>
                <a:cs typeface="Arial" pitchFamily="34" charset="0"/>
              </a:rPr>
              <a:t>{, df]</a:t>
            </a:r>
            <a:r>
              <a:rPr lang="en-US" sz="2400" dirty="0" err="1">
                <a:latin typeface="Preeti" pitchFamily="2" charset="0"/>
                <a:cs typeface="Arial" pitchFamily="34" charset="0"/>
              </a:rPr>
              <a:t>afO</a:t>
            </a:r>
            <a:r>
              <a:rPr lang="en-US" sz="2400" dirty="0">
                <a:latin typeface="Preeti" pitchFamily="2" charset="0"/>
                <a:cs typeface="Arial" pitchFamily="34" charset="0"/>
              </a:rPr>
              <a:t>{, Og6/g]6sf] </a:t>
            </a:r>
            <a:r>
              <a:rPr lang="en-US" sz="2400" dirty="0" err="1">
                <a:latin typeface="Preeti" pitchFamily="2" charset="0"/>
                <a:cs typeface="Arial" pitchFamily="34" charset="0"/>
              </a:rPr>
              <a:t>bfo</a:t>
            </a:r>
            <a:r>
              <a:rPr lang="en-US" sz="2400" dirty="0">
                <a:latin typeface="Preeti" pitchFamily="2" charset="0"/>
                <a:cs typeface="Arial" pitchFamily="34" charset="0"/>
              </a:rPr>
              <a:t>/</a:t>
            </a:r>
            <a:r>
              <a:rPr lang="en-US" sz="2400" dirty="0" err="1">
                <a:latin typeface="Preeti" pitchFamily="2" charset="0"/>
                <a:cs typeface="Arial" pitchFamily="34" charset="0"/>
              </a:rPr>
              <a:t>fdf</a:t>
            </a:r>
            <a:r>
              <a:rPr lang="en-US" sz="2400" dirty="0">
                <a:latin typeface="Preeti" pitchFamily="2" charset="0"/>
                <a:cs typeface="Arial" pitchFamily="34" charset="0"/>
              </a:rPr>
              <a:t>, </a:t>
            </a:r>
            <a:r>
              <a:rPr lang="en-US" sz="2400" dirty="0" err="1">
                <a:latin typeface="Preeti" pitchFamily="2" charset="0"/>
                <a:cs typeface="Arial" pitchFamily="34" charset="0"/>
              </a:rPr>
              <a:t>cflb</a:t>
            </a:r>
            <a:endParaRPr lang="en-US" sz="2400" dirty="0">
              <a:latin typeface="Preeti" pitchFamily="2" charset="0"/>
              <a:cs typeface="Arial" pitchFamily="34" charset="0"/>
            </a:endParaRPr>
          </a:p>
          <a:p>
            <a:pPr marL="457200" lvl="2" indent="-457200">
              <a:spcBef>
                <a:spcPts val="1200"/>
              </a:spcBef>
              <a:buFont typeface="Arial" panose="020B0604020202020204" pitchFamily="34" charset="0"/>
              <a:buChar char="•"/>
              <a:defRPr/>
            </a:pPr>
            <a:r>
              <a:rPr lang="en-US" sz="2400" dirty="0" err="1">
                <a:latin typeface="Preeti" pitchFamily="2" charset="0"/>
                <a:cs typeface="Arial" pitchFamily="34" charset="0"/>
              </a:rPr>
              <a:t>aGb</a:t>
            </a:r>
            <a:r>
              <a:rPr lang="en-US" sz="2400" dirty="0">
                <a:latin typeface="Preeti" pitchFamily="2" charset="0"/>
                <a:cs typeface="Arial" pitchFamily="34" charset="0"/>
              </a:rPr>
              <a:t> :</a:t>
            </a:r>
            <a:r>
              <a:rPr lang="en-US" sz="2400" dirty="0" err="1">
                <a:latin typeface="Preeti" pitchFamily="2" charset="0"/>
                <a:cs typeface="Arial" pitchFamily="34" charset="0"/>
              </a:rPr>
              <a:t>yfgM</a:t>
            </a:r>
            <a:r>
              <a:rPr lang="en-US" sz="2400" dirty="0">
                <a:latin typeface="Preeti" pitchFamily="2" charset="0"/>
                <a:cs typeface="Arial" pitchFamily="34" charset="0"/>
              </a:rPr>
              <a:t> 3/</a:t>
            </a:r>
            <a:r>
              <a:rPr lang="en-US" sz="2400" dirty="0" err="1">
                <a:latin typeface="Preeti" pitchFamily="2" charset="0"/>
                <a:cs typeface="Arial" pitchFamily="34" charset="0"/>
              </a:rPr>
              <a:t>fozL</a:t>
            </a:r>
            <a:r>
              <a:rPr lang="en-US" sz="2400" dirty="0">
                <a:latin typeface="Preeti" pitchFamily="2" charset="0"/>
                <a:cs typeface="Arial" pitchFamily="34" charset="0"/>
              </a:rPr>
              <a:t> </a:t>
            </a:r>
            <a:r>
              <a:rPr lang="en-US" sz="2400" dirty="0" err="1">
                <a:latin typeface="Preeti" pitchFamily="2" charset="0"/>
                <a:cs typeface="Arial" pitchFamily="34" charset="0"/>
              </a:rPr>
              <a:t>dhb</a:t>
            </a:r>
            <a:r>
              <a:rPr lang="en-US" sz="2400" dirty="0">
                <a:latin typeface="Preeti" pitchFamily="2" charset="0"/>
                <a:cs typeface="Arial" pitchFamily="34" charset="0"/>
              </a:rPr>
              <a:t>'/</a:t>
            </a:r>
          </a:p>
        </p:txBody>
      </p:sp>
    </p:spTree>
    <p:extLst>
      <p:ext uri="{BB962C8B-B14F-4D97-AF65-F5344CB8AC3E}">
        <p14:creationId xmlns:p14="http://schemas.microsoft.com/office/powerpoint/2010/main" val="35385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p:txBody>
          <a:bodyPr/>
          <a:lstStyle/>
          <a:p>
            <a:r>
              <a:rPr lang="en-US" sz="3000" dirty="0">
                <a:latin typeface="Gill Sans MT" panose="020B0502020104020203" pitchFamily="34" charset="0"/>
                <a:cs typeface="Arial" pitchFamily="34" charset="0"/>
              </a:rPr>
              <a:t>HARASSMENT / </a:t>
            </a:r>
            <a:r>
              <a:rPr lang="hi-IN" sz="3000" dirty="0">
                <a:latin typeface="Gill Sans MT" panose="020B0502020104020203" pitchFamily="34" charset="0"/>
                <a:cs typeface="Arial" pitchFamily="34" charset="0"/>
              </a:rPr>
              <a:t>उत्पीडन</a:t>
            </a:r>
            <a:endParaRPr lang="en-US" sz="3000" dirty="0">
              <a:latin typeface="Gill Sans MT" panose="020B0502020104020203" pitchFamily="34" charset="0"/>
            </a:endParaRPr>
          </a:p>
        </p:txBody>
      </p:sp>
      <p:sp>
        <p:nvSpPr>
          <p:cNvPr id="5" name="Rectangle 4">
            <a:extLst>
              <a:ext uri="{FF2B5EF4-FFF2-40B4-BE49-F238E27FC236}">
                <a16:creationId xmlns:a16="http://schemas.microsoft.com/office/drawing/2014/main" id="{78B6EA12-04C4-4403-9001-0095FCF8D623}"/>
              </a:ext>
            </a:extLst>
          </p:cNvPr>
          <p:cNvSpPr>
            <a:spLocks noChangeArrowheads="1"/>
          </p:cNvSpPr>
          <p:nvPr/>
        </p:nvSpPr>
        <p:spPr bwMode="auto">
          <a:xfrm>
            <a:off x="318498" y="2501195"/>
            <a:ext cx="50651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lvl="1"/>
            <a:r>
              <a:rPr lang="en-US" altLang="en-US" sz="2200" dirty="0">
                <a:latin typeface="Gill Sans MT" panose="020B0502020104020203" pitchFamily="34" charset="0"/>
              </a:rPr>
              <a:t>Harassment is any form of behavior that is unwelcome, unsolicited, unreciprocated and usually (but not always) repeated. </a:t>
            </a:r>
          </a:p>
          <a:p>
            <a:pPr lvl="1"/>
            <a:endParaRPr lang="en-US" altLang="en-US" sz="2200" dirty="0">
              <a:latin typeface="Gill Sans MT" panose="020B0502020104020203" pitchFamily="34" charset="0"/>
            </a:endParaRPr>
          </a:p>
          <a:p>
            <a:pPr lvl="1"/>
            <a:r>
              <a:rPr lang="en-US" altLang="en-US" sz="2200" dirty="0">
                <a:latin typeface="Gill Sans MT" panose="020B0502020104020203" pitchFamily="34" charset="0"/>
              </a:rPr>
              <a:t>It is likely to offend, humiliate or intimidate. </a:t>
            </a:r>
          </a:p>
          <a:p>
            <a:pPr lvl="1"/>
            <a:endParaRPr lang="en-US" altLang="en-US" sz="2200" dirty="0">
              <a:latin typeface="Gill Sans MT" panose="020B0502020104020203" pitchFamily="34" charset="0"/>
            </a:endParaRPr>
          </a:p>
          <a:p>
            <a:pPr lvl="1"/>
            <a:r>
              <a:rPr lang="en-US" altLang="en-US" sz="2200" dirty="0">
                <a:latin typeface="Gill Sans MT" panose="020B0502020104020203" pitchFamily="34" charset="0"/>
              </a:rPr>
              <a:t> </a:t>
            </a:r>
          </a:p>
        </p:txBody>
      </p:sp>
      <p:sp>
        <p:nvSpPr>
          <p:cNvPr id="6" name="Rectangle 5">
            <a:extLst>
              <a:ext uri="{FF2B5EF4-FFF2-40B4-BE49-F238E27FC236}">
                <a16:creationId xmlns:a16="http://schemas.microsoft.com/office/drawing/2014/main" id="{F1620122-3E97-47C3-8BF4-91BCF22875A4}"/>
              </a:ext>
            </a:extLst>
          </p:cNvPr>
          <p:cNvSpPr/>
          <p:nvPr/>
        </p:nvSpPr>
        <p:spPr>
          <a:xfrm>
            <a:off x="6567105" y="2142544"/>
            <a:ext cx="3939972" cy="3323987"/>
          </a:xfrm>
          <a:prstGeom prst="rect">
            <a:avLst/>
          </a:prstGeom>
        </p:spPr>
        <p:txBody>
          <a:bodyPr wrap="square">
            <a:spAutoFit/>
          </a:bodyPr>
          <a:lstStyle/>
          <a:p>
            <a:pPr>
              <a:defRPr/>
            </a:pPr>
            <a:r>
              <a:rPr lang="en-US" altLang="en-US" sz="3000" b="1" dirty="0">
                <a:latin typeface="Preeti" pitchFamily="2" charset="0"/>
                <a:cs typeface="Arial" pitchFamily="34" charset="0"/>
              </a:rPr>
              <a:t>pTkL8g </a:t>
            </a:r>
            <a:r>
              <a:rPr lang="en-US" altLang="en-US" sz="3000" b="1" dirty="0" err="1">
                <a:latin typeface="Preeti" pitchFamily="2" charset="0"/>
              </a:rPr>
              <a:t>eg</a:t>
            </a:r>
            <a:r>
              <a:rPr lang="en-US" altLang="en-US" sz="3000" b="1" dirty="0">
                <a:latin typeface="Preeti" pitchFamily="2" charset="0"/>
              </a:rPr>
              <a:t>]sf] </a:t>
            </a:r>
            <a:r>
              <a:rPr lang="en-US" altLang="en-US" sz="3000" b="1" dirty="0" err="1">
                <a:latin typeface="Preeti" pitchFamily="2" charset="0"/>
              </a:rPr>
              <a:t>jf:tljs</a:t>
            </a:r>
            <a:r>
              <a:rPr lang="en-US" altLang="en-US" sz="3000" b="1" dirty="0">
                <a:latin typeface="Preeti" pitchFamily="2" charset="0"/>
              </a:rPr>
              <a:t> </a:t>
            </a:r>
            <a:r>
              <a:rPr lang="en-US" altLang="en-US" sz="3000" b="1" dirty="0" err="1">
                <a:latin typeface="Preeti" pitchFamily="2" charset="0"/>
              </a:rPr>
              <a:t>jf</a:t>
            </a:r>
            <a:r>
              <a:rPr lang="en-US" altLang="en-US" sz="3000" b="1" dirty="0">
                <a:latin typeface="Preeti" pitchFamily="2" charset="0"/>
              </a:rPr>
              <a:t> wDsLk"0f{ </a:t>
            </a:r>
            <a:r>
              <a:rPr lang="en-US" altLang="en-US" sz="3000" b="1" dirty="0" err="1">
                <a:latin typeface="Preeti" pitchFamily="2" charset="0"/>
              </a:rPr>
              <a:t>k|s</a:t>
            </a:r>
            <a:r>
              <a:rPr lang="en-US" altLang="en-US" sz="3000" b="1" dirty="0">
                <a:latin typeface="Preeti" pitchFamily="2" charset="0"/>
              </a:rPr>
              <a:t>[</a:t>
            </a:r>
            <a:r>
              <a:rPr lang="en-US" altLang="en-US" sz="3000" b="1" dirty="0" err="1">
                <a:latin typeface="Preeti" pitchFamily="2" charset="0"/>
              </a:rPr>
              <a:t>ltsf</a:t>
            </a:r>
            <a:r>
              <a:rPr lang="en-US" altLang="en-US" sz="3000" b="1" dirty="0">
                <a:latin typeface="Preeti" pitchFamily="2" charset="0"/>
              </a:rPr>
              <a:t>] </a:t>
            </a:r>
            <a:r>
              <a:rPr lang="en-US" altLang="en-US" sz="3000" b="1" dirty="0" err="1">
                <a:latin typeface="Preeti" pitchFamily="2" charset="0"/>
              </a:rPr>
              <a:t>sfo</a:t>
            </a:r>
            <a:r>
              <a:rPr lang="en-US" altLang="en-US" sz="3000" b="1" dirty="0">
                <a:latin typeface="Preeti" pitchFamily="2" charset="0"/>
              </a:rPr>
              <a:t>{ </a:t>
            </a:r>
            <a:r>
              <a:rPr lang="en-US" altLang="en-US" sz="3000" b="1" dirty="0" err="1">
                <a:latin typeface="Preeti" pitchFamily="2" charset="0"/>
              </a:rPr>
              <a:t>jf</a:t>
            </a:r>
            <a:r>
              <a:rPr lang="en-US" altLang="en-US" sz="3000" b="1" dirty="0">
                <a:latin typeface="Preeti" pitchFamily="2" charset="0"/>
              </a:rPr>
              <a:t> </a:t>
            </a:r>
            <a:r>
              <a:rPr lang="en-US" altLang="en-US" sz="3000" b="1" dirty="0" err="1">
                <a:latin typeface="Preeti" pitchFamily="2" charset="0"/>
              </a:rPr>
              <a:t>cfzlQm</a:t>
            </a:r>
            <a:r>
              <a:rPr lang="en-US" altLang="en-US" sz="3000" b="1" dirty="0">
                <a:latin typeface="Preeti" pitchFamily="2" charset="0"/>
              </a:rPr>
              <a:t> </a:t>
            </a:r>
            <a:r>
              <a:rPr lang="en-US" altLang="en-US" sz="3000" b="1" dirty="0" err="1">
                <a:latin typeface="Preeti" pitchFamily="2" charset="0"/>
              </a:rPr>
              <a:t>xf</a:t>
            </a:r>
            <a:r>
              <a:rPr lang="en-US" altLang="en-US" sz="3000" b="1" dirty="0">
                <a:latin typeface="Preeti" pitchFamily="2" charset="0"/>
              </a:rPr>
              <a:t>] </a:t>
            </a:r>
            <a:r>
              <a:rPr lang="en-US" altLang="en-US" sz="3000" b="1" dirty="0" err="1">
                <a:latin typeface="Preeti" pitchFamily="2" charset="0"/>
              </a:rPr>
              <a:t>h'g</a:t>
            </a:r>
            <a:r>
              <a:rPr lang="en-US" altLang="en-US" sz="3000" b="1" dirty="0">
                <a:latin typeface="Preeti" pitchFamily="2" charset="0"/>
              </a:rPr>
              <a:t> kL8fo'Qm, </a:t>
            </a:r>
            <a:r>
              <a:rPr lang="en-US" altLang="en-US" sz="3000" b="1" dirty="0" err="1">
                <a:latin typeface="Preeti" pitchFamily="2" charset="0"/>
              </a:rPr>
              <a:t>nHhfhgs</a:t>
            </a:r>
            <a:r>
              <a:rPr lang="en-US" altLang="en-US" sz="3000" b="1" dirty="0">
                <a:latin typeface="Preeti" pitchFamily="2" charset="0"/>
              </a:rPr>
              <a:t>, </a:t>
            </a:r>
            <a:r>
              <a:rPr lang="en-US" altLang="en-US" sz="3000" b="1" dirty="0" err="1">
                <a:latin typeface="Preeti" pitchFamily="2" charset="0"/>
              </a:rPr>
              <a:t>eoo'Qm</a:t>
            </a:r>
            <a:r>
              <a:rPr lang="en-US" altLang="en-US" sz="3000" b="1" dirty="0">
                <a:latin typeface="Preeti" pitchFamily="2" charset="0"/>
              </a:rPr>
              <a:t> / </a:t>
            </a:r>
            <a:r>
              <a:rPr lang="en-US" altLang="en-US" sz="3000" b="1" dirty="0" err="1">
                <a:latin typeface="Preeti" pitchFamily="2" charset="0"/>
              </a:rPr>
              <a:t>clk|o</a:t>
            </a:r>
            <a:r>
              <a:rPr lang="en-US" altLang="en-US" sz="3000" b="1" dirty="0">
                <a:latin typeface="Preeti" pitchFamily="2" charset="0"/>
              </a:rPr>
              <a:t> x'G5 . </a:t>
            </a:r>
            <a:r>
              <a:rPr lang="en-US" altLang="en-US" sz="3000" b="1" dirty="0" err="1">
                <a:latin typeface="Preeti" pitchFamily="2" charset="0"/>
              </a:rPr>
              <a:t>To:tf</a:t>
            </a:r>
            <a:r>
              <a:rPr lang="en-US" altLang="en-US" sz="3000" b="1" dirty="0">
                <a:latin typeface="Preeti" pitchFamily="2" charset="0"/>
              </a:rPr>
              <a:t>] </a:t>
            </a:r>
            <a:r>
              <a:rPr lang="en-US" altLang="en-US" sz="3000" b="1" dirty="0" err="1">
                <a:latin typeface="Preeti" pitchFamily="2" charset="0"/>
              </a:rPr>
              <a:t>Jojxf</a:t>
            </a:r>
            <a:r>
              <a:rPr lang="en-US" altLang="en-US" sz="3000" b="1" dirty="0">
                <a:latin typeface="Preeti" pitchFamily="2" charset="0"/>
              </a:rPr>
              <a:t>/df </a:t>
            </a:r>
            <a:r>
              <a:rPr lang="en-US" altLang="en-US" sz="3000" b="1" dirty="0" err="1">
                <a:latin typeface="Preeti" pitchFamily="2" charset="0"/>
              </a:rPr>
              <a:t>h;n</a:t>
            </a:r>
            <a:r>
              <a:rPr lang="en-US" altLang="en-US" sz="3000" b="1" dirty="0">
                <a:latin typeface="Preeti" pitchFamily="2" charset="0"/>
              </a:rPr>
              <a:t>] </a:t>
            </a:r>
            <a:r>
              <a:rPr lang="en-US" altLang="en-US" sz="3000" b="1" dirty="0" err="1">
                <a:latin typeface="Preeti" pitchFamily="2" charset="0"/>
              </a:rPr>
              <a:t>JolQmnfO</a:t>
            </a:r>
            <a:r>
              <a:rPr lang="en-US" altLang="en-US" sz="3000" b="1" dirty="0">
                <a:latin typeface="Preeti" pitchFamily="2" charset="0"/>
              </a:rPr>
              <a:t>{ </a:t>
            </a:r>
            <a:r>
              <a:rPr lang="en-US" altLang="en-US" sz="3000" b="1" dirty="0" err="1">
                <a:latin typeface="Preeti" pitchFamily="2" charset="0"/>
              </a:rPr>
              <a:t>eoo'Qm</a:t>
            </a:r>
            <a:r>
              <a:rPr lang="en-US" altLang="en-US" sz="3000" b="1" dirty="0">
                <a:latin typeface="Preeti" pitchFamily="2" charset="0"/>
              </a:rPr>
              <a:t>, </a:t>
            </a:r>
            <a:r>
              <a:rPr lang="en-US" altLang="en-US" sz="3000" b="1" dirty="0" err="1">
                <a:latin typeface="Preeti" pitchFamily="2" charset="0"/>
              </a:rPr>
              <a:t>clk|o</a:t>
            </a:r>
            <a:r>
              <a:rPr lang="en-US" altLang="en-US" sz="3000" b="1" dirty="0">
                <a:latin typeface="Preeti" pitchFamily="2" charset="0"/>
              </a:rPr>
              <a:t> </a:t>
            </a:r>
            <a:r>
              <a:rPr lang="en-US" altLang="en-US" sz="3000" b="1" dirty="0" err="1">
                <a:latin typeface="Preeti" pitchFamily="2" charset="0"/>
              </a:rPr>
              <a:t>jf</a:t>
            </a:r>
            <a:r>
              <a:rPr lang="en-US" altLang="en-US" sz="3000" b="1" dirty="0">
                <a:latin typeface="Preeti" pitchFamily="2" charset="0"/>
              </a:rPr>
              <a:t> </a:t>
            </a:r>
            <a:r>
              <a:rPr lang="en-US" altLang="en-US" sz="3000" b="1" dirty="0" err="1">
                <a:latin typeface="Preeti" pitchFamily="2" charset="0"/>
              </a:rPr>
              <a:t>k|lts"n</a:t>
            </a:r>
            <a:r>
              <a:rPr lang="en-US" altLang="en-US" sz="3000" b="1" dirty="0">
                <a:latin typeface="Preeti" pitchFamily="2" charset="0"/>
              </a:rPr>
              <a:t> </a:t>
            </a:r>
            <a:r>
              <a:rPr lang="en-US" altLang="en-US" sz="3000" b="1" dirty="0" err="1">
                <a:latin typeface="Preeti" pitchFamily="2" charset="0"/>
              </a:rPr>
              <a:t>jftfj</a:t>
            </a:r>
            <a:r>
              <a:rPr lang="en-US" altLang="en-US" sz="3000" b="1" dirty="0">
                <a:latin typeface="Preeti" pitchFamily="2" charset="0"/>
              </a:rPr>
              <a:t>/0f </a:t>
            </a:r>
            <a:r>
              <a:rPr lang="en-US" altLang="en-US" sz="3000" b="1" dirty="0" err="1">
                <a:latin typeface="Preeti" pitchFamily="2" charset="0"/>
              </a:rPr>
              <a:t>l;h</a:t>
            </a:r>
            <a:r>
              <a:rPr lang="en-US" altLang="en-US" sz="3000" b="1" dirty="0">
                <a:latin typeface="Preeti" pitchFamily="2" charset="0"/>
              </a:rPr>
              <a:t>{gf </a:t>
            </a:r>
            <a:r>
              <a:rPr lang="en-US" altLang="en-US" sz="3000" b="1" dirty="0" err="1">
                <a:latin typeface="Preeti" pitchFamily="2" charset="0"/>
              </a:rPr>
              <a:t>ub</a:t>
            </a:r>
            <a:r>
              <a:rPr lang="en-US" altLang="en-US" sz="3000" b="1" dirty="0">
                <a:latin typeface="Preeti" pitchFamily="2" charset="0"/>
              </a:rPr>
              <a:t>{5 .</a:t>
            </a:r>
          </a:p>
        </p:txBody>
      </p:sp>
    </p:spTree>
    <p:extLst>
      <p:ext uri="{BB962C8B-B14F-4D97-AF65-F5344CB8AC3E}">
        <p14:creationId xmlns:p14="http://schemas.microsoft.com/office/powerpoint/2010/main" val="118952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p:txBody>
          <a:bodyPr/>
          <a:lstStyle/>
          <a:p>
            <a:r>
              <a:rPr lang="en-US" sz="3000" dirty="0">
                <a:latin typeface="Gill Sans MT" panose="020B0502020104020203" pitchFamily="34" charset="0"/>
                <a:cs typeface="Arial" pitchFamily="34" charset="0"/>
              </a:rPr>
              <a:t>SEXUAL HARASSMENT / </a:t>
            </a:r>
            <a:r>
              <a:rPr lang="hi-IN" sz="3000" dirty="0">
                <a:latin typeface="Gill Sans MT" panose="020B0502020104020203" pitchFamily="34" charset="0"/>
                <a:cs typeface="Arial" pitchFamily="34" charset="0"/>
              </a:rPr>
              <a:t>यौनजन्य उत्पीडन</a:t>
            </a:r>
            <a:endParaRPr lang="en-US" sz="3000" dirty="0">
              <a:latin typeface="Gill Sans MT" panose="020B0502020104020203" pitchFamily="34" charset="0"/>
            </a:endParaRPr>
          </a:p>
        </p:txBody>
      </p:sp>
      <p:sp>
        <p:nvSpPr>
          <p:cNvPr id="7" name="Text Box 3">
            <a:extLst>
              <a:ext uri="{FF2B5EF4-FFF2-40B4-BE49-F238E27FC236}">
                <a16:creationId xmlns:a16="http://schemas.microsoft.com/office/drawing/2014/main" id="{D7D04D6A-72E7-46ED-A269-43A4411F1591}"/>
              </a:ext>
            </a:extLst>
          </p:cNvPr>
          <p:cNvSpPr txBox="1">
            <a:spLocks noChangeArrowheads="1"/>
          </p:cNvSpPr>
          <p:nvPr/>
        </p:nvSpPr>
        <p:spPr bwMode="auto">
          <a:xfrm>
            <a:off x="331452" y="1853597"/>
            <a:ext cx="39274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marL="171450" lvl="1" indent="0">
              <a:spcBef>
                <a:spcPct val="0"/>
              </a:spcBef>
              <a:buFont typeface="Arial" panose="020B0604020202020204" pitchFamily="34" charset="0"/>
              <a:buNone/>
              <a:defRPr/>
            </a:pPr>
            <a:r>
              <a:rPr lang="en-US" altLang="fr-FR" sz="2400" dirty="0">
                <a:solidFill>
                  <a:schemeClr val="tx1"/>
                </a:solidFill>
                <a:latin typeface="Gill Sans MT" panose="020B0502020104020203" pitchFamily="34" charset="0"/>
                <a:cs typeface="+mn-cs"/>
              </a:rPr>
              <a:t>Any sexual </a:t>
            </a:r>
            <a:r>
              <a:rPr lang="en-US" altLang="fr-FR" sz="2400" dirty="0" err="1">
                <a:solidFill>
                  <a:schemeClr val="tx1"/>
                </a:solidFill>
                <a:latin typeface="Gill Sans MT" panose="020B0502020104020203" pitchFamily="34" charset="0"/>
                <a:cs typeface="+mn-cs"/>
              </a:rPr>
              <a:t>behaviour</a:t>
            </a:r>
            <a:r>
              <a:rPr lang="en-US" altLang="fr-FR" sz="2400" dirty="0">
                <a:solidFill>
                  <a:schemeClr val="tx1"/>
                </a:solidFill>
                <a:latin typeface="Gill Sans MT" panose="020B0502020104020203" pitchFamily="34" charset="0"/>
                <a:cs typeface="+mn-cs"/>
              </a:rPr>
              <a:t> that is unwelcome, inappropriate and offensive to the recipient and creates a hostile, humiliating, and intimidating environment. </a:t>
            </a:r>
          </a:p>
          <a:p>
            <a:pPr marL="171450" lvl="1" indent="0">
              <a:spcBef>
                <a:spcPct val="0"/>
              </a:spcBef>
              <a:buFont typeface="Arial" panose="020B0604020202020204" pitchFamily="34" charset="0"/>
              <a:buNone/>
              <a:defRPr/>
            </a:pPr>
            <a:endParaRPr lang="en-US" altLang="fr-FR" sz="2400" dirty="0">
              <a:solidFill>
                <a:schemeClr val="tx1"/>
              </a:solidFill>
              <a:latin typeface="Gill Sans MT" panose="020B0502020104020203" pitchFamily="34" charset="0"/>
              <a:cs typeface="+mn-cs"/>
            </a:endParaRPr>
          </a:p>
          <a:p>
            <a:pPr marL="171450" lvl="1" indent="0">
              <a:spcBef>
                <a:spcPct val="0"/>
              </a:spcBef>
              <a:buFont typeface="Arial" panose="020B0604020202020204" pitchFamily="34" charset="0"/>
              <a:buNone/>
              <a:defRPr/>
            </a:pPr>
            <a:r>
              <a:rPr lang="en-US" altLang="fr-FR" sz="2400" dirty="0">
                <a:solidFill>
                  <a:schemeClr val="tx1"/>
                </a:solidFill>
                <a:latin typeface="Gill Sans MT" panose="020B0502020104020203" pitchFamily="34" charset="0"/>
                <a:cs typeface="+mn-cs"/>
              </a:rPr>
              <a:t>It is the behavior that fails to respect the dignity of people within and outside the workplace.</a:t>
            </a:r>
          </a:p>
        </p:txBody>
      </p:sp>
      <p:sp>
        <p:nvSpPr>
          <p:cNvPr id="9" name="Rectangle 8">
            <a:extLst>
              <a:ext uri="{FF2B5EF4-FFF2-40B4-BE49-F238E27FC236}">
                <a16:creationId xmlns:a16="http://schemas.microsoft.com/office/drawing/2014/main" id="{006533DC-EB85-45BA-902F-70D0CB00DD1B}"/>
              </a:ext>
            </a:extLst>
          </p:cNvPr>
          <p:cNvSpPr/>
          <p:nvPr/>
        </p:nvSpPr>
        <p:spPr>
          <a:xfrm>
            <a:off x="5723376" y="1853597"/>
            <a:ext cx="4419397" cy="4093428"/>
          </a:xfrm>
          <a:prstGeom prst="rect">
            <a:avLst/>
          </a:prstGeom>
        </p:spPr>
        <p:txBody>
          <a:bodyPr wrap="square">
            <a:spAutoFit/>
          </a:bodyPr>
          <a:lstStyle/>
          <a:p>
            <a:pPr>
              <a:defRPr/>
            </a:pPr>
            <a:r>
              <a:rPr lang="en-US" altLang="en-US" sz="2600" b="1" dirty="0" err="1">
                <a:latin typeface="Preeti" pitchFamily="2" charset="0"/>
              </a:rPr>
              <a:t>s'g</a:t>
            </a:r>
            <a:r>
              <a:rPr lang="en-US" altLang="en-US" sz="2600" b="1" dirty="0">
                <a:latin typeface="Preeti" pitchFamily="2" charset="0"/>
              </a:rPr>
              <a:t>} </a:t>
            </a:r>
            <a:r>
              <a:rPr lang="en-US" altLang="en-US" sz="2600" b="1" dirty="0" err="1">
                <a:latin typeface="Preeti" pitchFamily="2" charset="0"/>
              </a:rPr>
              <a:t>klg</a:t>
            </a:r>
            <a:r>
              <a:rPr lang="en-US" altLang="en-US" sz="2600" b="1" dirty="0">
                <a:latin typeface="Preeti" pitchFamily="2" charset="0"/>
              </a:rPr>
              <a:t> clglR5t, </a:t>
            </a:r>
            <a:r>
              <a:rPr lang="en-US" altLang="en-US" sz="2600" b="1" dirty="0" err="1">
                <a:latin typeface="Preeti" pitchFamily="2" charset="0"/>
              </a:rPr>
              <a:t>cg'lrt</a:t>
            </a:r>
            <a:r>
              <a:rPr lang="en-US" altLang="en-US" sz="2600" b="1" dirty="0">
                <a:latin typeface="Preeti" pitchFamily="2" charset="0"/>
              </a:rPr>
              <a:t> of}</a:t>
            </a:r>
            <a:r>
              <a:rPr lang="en-US" altLang="en-US" sz="2600" b="1" dirty="0" err="1">
                <a:latin typeface="Preeti" pitchFamily="2" charset="0"/>
              </a:rPr>
              <a:t>ghGo</a:t>
            </a:r>
            <a:r>
              <a:rPr lang="en-US" altLang="en-US" sz="2600" b="1" dirty="0">
                <a:latin typeface="Preeti" pitchFamily="2" charset="0"/>
              </a:rPr>
              <a:t> </a:t>
            </a:r>
            <a:r>
              <a:rPr lang="en-US" altLang="en-US" sz="2600" b="1" dirty="0" err="1">
                <a:latin typeface="Preeti" pitchFamily="2" charset="0"/>
              </a:rPr>
              <a:t>dfu</a:t>
            </a:r>
            <a:r>
              <a:rPr lang="en-US" altLang="en-US" sz="2600" b="1" dirty="0">
                <a:latin typeface="Preeti" pitchFamily="2" charset="0"/>
              </a:rPr>
              <a:t>, </a:t>
            </a:r>
            <a:r>
              <a:rPr lang="en-US" altLang="en-US" sz="2600" b="1" dirty="0" err="1">
                <a:latin typeface="Preeti" pitchFamily="2" charset="0"/>
              </a:rPr>
              <a:t>rfxgf</a:t>
            </a:r>
            <a:r>
              <a:rPr lang="en-US" altLang="en-US" sz="2600" b="1" dirty="0">
                <a:latin typeface="Preeti" pitchFamily="2" charset="0"/>
              </a:rPr>
              <a:t> </a:t>
            </a:r>
            <a:r>
              <a:rPr lang="en-US" altLang="en-US" sz="2600" b="1" dirty="0" err="1">
                <a:latin typeface="Preeti" pitchFamily="2" charset="0"/>
              </a:rPr>
              <a:t>h'g</a:t>
            </a:r>
            <a:r>
              <a:rPr lang="en-US" altLang="en-US" sz="2600" b="1" dirty="0">
                <a:latin typeface="Preeti" pitchFamily="2" charset="0"/>
              </a:rPr>
              <a:t> </a:t>
            </a:r>
            <a:r>
              <a:rPr lang="en-US" altLang="en-US" sz="2600" b="1" dirty="0" err="1">
                <a:latin typeface="Preeti" pitchFamily="2" charset="0"/>
              </a:rPr>
              <a:t>df</a:t>
            </a:r>
            <a:r>
              <a:rPr lang="en-US" altLang="en-US" sz="2600" b="1" dirty="0">
                <a:latin typeface="Preeti" pitchFamily="2" charset="0"/>
              </a:rPr>
              <a:t>}</a:t>
            </a:r>
            <a:r>
              <a:rPr lang="en-US" altLang="en-US" sz="2600" b="1" dirty="0" err="1">
                <a:latin typeface="Preeti" pitchFamily="2" charset="0"/>
              </a:rPr>
              <a:t>lvs</a:t>
            </a:r>
            <a:r>
              <a:rPr lang="en-US" altLang="en-US" sz="2600" b="1" dirty="0">
                <a:latin typeface="Preeti" pitchFamily="2" charset="0"/>
              </a:rPr>
              <a:t>, ;</a:t>
            </a:r>
            <a:r>
              <a:rPr lang="en-US" altLang="en-US" sz="2600" b="1" dirty="0" err="1">
                <a:latin typeface="Preeti" pitchFamily="2" charset="0"/>
              </a:rPr>
              <a:t>f+s</a:t>
            </a:r>
            <a:r>
              <a:rPr lang="en-US" altLang="en-US" sz="2600" b="1" dirty="0">
                <a:latin typeface="Preeti" pitchFamily="2" charset="0"/>
              </a:rPr>
              <a:t>]</a:t>
            </a:r>
            <a:r>
              <a:rPr lang="en-US" altLang="en-US" sz="2600" b="1" dirty="0" err="1">
                <a:latin typeface="Preeti" pitchFamily="2" charset="0"/>
              </a:rPr>
              <a:t>lts</a:t>
            </a:r>
            <a:r>
              <a:rPr lang="en-US" altLang="en-US" sz="2600" b="1" dirty="0">
                <a:latin typeface="Preeti" pitchFamily="2" charset="0"/>
              </a:rPr>
              <a:t> </a:t>
            </a:r>
            <a:r>
              <a:rPr lang="en-US" altLang="en-US" sz="2600" b="1" dirty="0" err="1">
                <a:latin typeface="Preeti" pitchFamily="2" charset="0"/>
              </a:rPr>
              <a:t>tyf</a:t>
            </a:r>
            <a:r>
              <a:rPr lang="en-US" altLang="en-US" sz="2600" b="1" dirty="0">
                <a:latin typeface="Preeti" pitchFamily="2" charset="0"/>
              </a:rPr>
              <a:t> </a:t>
            </a:r>
            <a:r>
              <a:rPr lang="en-US" altLang="en-US" sz="2600" b="1" dirty="0" err="1">
                <a:latin typeface="Preeti" pitchFamily="2" charset="0"/>
              </a:rPr>
              <a:t>zfl</a:t>
            </a:r>
            <a:r>
              <a:rPr lang="en-US" altLang="en-US" sz="2600" b="1" dirty="0">
                <a:latin typeface="Preeti" pitchFamily="2" charset="0"/>
              </a:rPr>
              <a:t>//Ls ?</a:t>
            </a:r>
            <a:r>
              <a:rPr lang="en-US" altLang="en-US" sz="2600" b="1" dirty="0" err="1">
                <a:latin typeface="Preeti" pitchFamily="2" charset="0"/>
              </a:rPr>
              <a:t>kdf</a:t>
            </a:r>
            <a:r>
              <a:rPr lang="en-US" altLang="en-US" sz="2600" b="1" dirty="0">
                <a:latin typeface="Preeti" pitchFamily="2" charset="0"/>
              </a:rPr>
              <a:t> </a:t>
            </a:r>
            <a:r>
              <a:rPr lang="en-US" altLang="en-US" sz="2600" b="1" dirty="0" err="1">
                <a:latin typeface="Preeti" pitchFamily="2" charset="0"/>
              </a:rPr>
              <a:t>x'g</a:t>
            </a:r>
            <a:r>
              <a:rPr lang="en-US" altLang="en-US" sz="2600" b="1" dirty="0">
                <a:latin typeface="Preeti" pitchFamily="2" charset="0"/>
              </a:rPr>
              <a:t>] of}</a:t>
            </a:r>
            <a:r>
              <a:rPr lang="en-US" altLang="en-US" sz="2600" b="1" dirty="0" err="1">
                <a:latin typeface="Preeti" pitchFamily="2" charset="0"/>
              </a:rPr>
              <a:t>ghGo</a:t>
            </a:r>
            <a:r>
              <a:rPr lang="en-US" altLang="en-US" sz="2600" b="1" dirty="0">
                <a:latin typeface="Preeti" pitchFamily="2" charset="0"/>
              </a:rPr>
              <a:t> </a:t>
            </a:r>
            <a:r>
              <a:rPr lang="en-US" altLang="en-US" sz="2600" b="1" dirty="0" err="1">
                <a:latin typeface="Preeti" pitchFamily="2" charset="0"/>
              </a:rPr>
              <a:t>k|s</a:t>
            </a:r>
            <a:r>
              <a:rPr lang="en-US" altLang="en-US" sz="2600" b="1" dirty="0">
                <a:latin typeface="Preeti" pitchFamily="2" charset="0"/>
              </a:rPr>
              <a:t>[</a:t>
            </a:r>
            <a:r>
              <a:rPr lang="en-US" altLang="en-US" sz="2600" b="1" dirty="0" err="1">
                <a:latin typeface="Preeti" pitchFamily="2" charset="0"/>
              </a:rPr>
              <a:t>ltsf</a:t>
            </a:r>
            <a:r>
              <a:rPr lang="en-US" altLang="en-US" sz="2600" b="1" dirty="0">
                <a:latin typeface="Preeti" pitchFamily="2" charset="0"/>
              </a:rPr>
              <a:t>] </a:t>
            </a:r>
            <a:r>
              <a:rPr lang="en-US" altLang="en-US" sz="2600" b="1" dirty="0" err="1">
                <a:latin typeface="Preeti" pitchFamily="2" charset="0"/>
              </a:rPr>
              <a:t>Jojxf</a:t>
            </a:r>
            <a:r>
              <a:rPr lang="en-US" altLang="en-US" sz="2600" b="1" dirty="0">
                <a:latin typeface="Preeti" pitchFamily="2" charset="0"/>
              </a:rPr>
              <a:t>/sf] ?</a:t>
            </a:r>
            <a:r>
              <a:rPr lang="en-US" altLang="en-US" sz="2600" b="1" dirty="0" err="1">
                <a:latin typeface="Preeti" pitchFamily="2" charset="0"/>
              </a:rPr>
              <a:t>kdf</a:t>
            </a:r>
            <a:r>
              <a:rPr lang="en-US" altLang="en-US" sz="2600" b="1" dirty="0">
                <a:latin typeface="Preeti" pitchFamily="2" charset="0"/>
              </a:rPr>
              <a:t> </a:t>
            </a:r>
            <a:r>
              <a:rPr lang="en-US" altLang="en-US" sz="2600" b="1" dirty="0" err="1">
                <a:latin typeface="Preeti" pitchFamily="2" charset="0"/>
              </a:rPr>
              <a:t>JoQm</a:t>
            </a:r>
            <a:r>
              <a:rPr lang="en-US" altLang="en-US" sz="2600" b="1" dirty="0">
                <a:latin typeface="Preeti" pitchFamily="2" charset="0"/>
              </a:rPr>
              <a:t> x'G5 . </a:t>
            </a:r>
          </a:p>
          <a:p>
            <a:pPr>
              <a:defRPr/>
            </a:pPr>
            <a:endParaRPr lang="en-US" altLang="en-US" sz="2600" b="1" dirty="0">
              <a:latin typeface="Preeti" pitchFamily="2" charset="0"/>
            </a:endParaRPr>
          </a:p>
          <a:p>
            <a:pPr>
              <a:defRPr/>
            </a:pPr>
            <a:r>
              <a:rPr lang="en-US" altLang="en-US" sz="2600" b="1" dirty="0">
                <a:latin typeface="Preeti" pitchFamily="2" charset="0"/>
              </a:rPr>
              <a:t>s;}sf] ;</a:t>
            </a:r>
            <a:r>
              <a:rPr lang="en-US" altLang="en-US" sz="2600" b="1" dirty="0" err="1">
                <a:latin typeface="Preeti" pitchFamily="2" charset="0"/>
              </a:rPr>
              <a:t>Ddfgdf</a:t>
            </a:r>
            <a:r>
              <a:rPr lang="en-US" altLang="en-US" sz="2600" b="1" dirty="0">
                <a:latin typeface="Preeti" pitchFamily="2" charset="0"/>
              </a:rPr>
              <a:t> cf3ft </a:t>
            </a:r>
            <a:r>
              <a:rPr lang="en-US" altLang="en-US" sz="2600" b="1" dirty="0" err="1">
                <a:latin typeface="Preeti" pitchFamily="2" charset="0"/>
              </a:rPr>
              <a:t>kfg</a:t>
            </a:r>
            <a:r>
              <a:rPr lang="en-US" altLang="en-US" sz="2600" b="1" dirty="0">
                <a:latin typeface="Preeti" pitchFamily="2" charset="0"/>
              </a:rPr>
              <a:t>]{ of}</a:t>
            </a:r>
            <a:r>
              <a:rPr lang="en-US" altLang="en-US" sz="2600" b="1" dirty="0" err="1">
                <a:latin typeface="Preeti" pitchFamily="2" charset="0"/>
              </a:rPr>
              <a:t>ghGo</a:t>
            </a:r>
            <a:r>
              <a:rPr lang="en-US" altLang="en-US" sz="2600" b="1" dirty="0">
                <a:latin typeface="Preeti" pitchFamily="2" charset="0"/>
              </a:rPr>
              <a:t> </a:t>
            </a:r>
            <a:r>
              <a:rPr lang="en-US" altLang="en-US" sz="2600" b="1" dirty="0" err="1">
                <a:latin typeface="Preeti" pitchFamily="2" charset="0"/>
              </a:rPr>
              <a:t>Jojxf</a:t>
            </a:r>
            <a:r>
              <a:rPr lang="en-US" altLang="en-US" sz="2600" b="1" dirty="0">
                <a:latin typeface="Preeti" pitchFamily="2" charset="0"/>
              </a:rPr>
              <a:t>/ </a:t>
            </a:r>
            <a:r>
              <a:rPr lang="en-US" altLang="en-US" sz="2600" b="1" dirty="0" err="1">
                <a:latin typeface="Preeti" pitchFamily="2" charset="0"/>
              </a:rPr>
              <a:t>jf</a:t>
            </a:r>
            <a:r>
              <a:rPr lang="en-US" altLang="en-US" sz="2600" b="1" dirty="0">
                <a:latin typeface="Preeti" pitchFamily="2" charset="0"/>
              </a:rPr>
              <a:t> of}</a:t>
            </a:r>
            <a:r>
              <a:rPr lang="en-US" altLang="en-US" sz="2600" b="1" dirty="0" err="1">
                <a:latin typeface="Preeti" pitchFamily="2" charset="0"/>
              </a:rPr>
              <a:t>gdf</a:t>
            </a:r>
            <a:r>
              <a:rPr lang="en-US" altLang="en-US" sz="2600" b="1" dirty="0">
                <a:latin typeface="Preeti" pitchFamily="2" charset="0"/>
              </a:rPr>
              <a:t> </a:t>
            </a:r>
            <a:r>
              <a:rPr lang="en-US" altLang="en-US" sz="2600" b="1" dirty="0" err="1">
                <a:latin typeface="Preeti" pitchFamily="2" charset="0"/>
              </a:rPr>
              <a:t>cfwfl</a:t>
            </a:r>
            <a:r>
              <a:rPr lang="en-US" altLang="en-US" sz="2600" b="1" dirty="0">
                <a:latin typeface="Preeti" pitchFamily="2" charset="0"/>
              </a:rPr>
              <a:t>/t </a:t>
            </a:r>
            <a:r>
              <a:rPr lang="en-US" altLang="en-US" sz="2600" b="1" dirty="0" err="1">
                <a:latin typeface="Preeti" pitchFamily="2" charset="0"/>
              </a:rPr>
              <a:t>cGo</a:t>
            </a:r>
            <a:r>
              <a:rPr lang="en-US" altLang="en-US" sz="2600" b="1" dirty="0">
                <a:latin typeface="Preeti" pitchFamily="2" charset="0"/>
              </a:rPr>
              <a:t> </a:t>
            </a:r>
            <a:r>
              <a:rPr lang="en-US" altLang="en-US" sz="2600" b="1" dirty="0" err="1">
                <a:latin typeface="Preeti" pitchFamily="2" charset="0"/>
              </a:rPr>
              <a:t>Jojxf</a:t>
            </a:r>
            <a:r>
              <a:rPr lang="en-US" altLang="en-US" sz="2600" b="1" dirty="0">
                <a:latin typeface="Preeti" pitchFamily="2" charset="0"/>
              </a:rPr>
              <a:t>/, </a:t>
            </a:r>
            <a:r>
              <a:rPr lang="en-US" altLang="en-US" sz="2600" b="1" dirty="0" err="1">
                <a:latin typeface="Preeti" pitchFamily="2" charset="0"/>
              </a:rPr>
              <a:t>h'g</a:t>
            </a:r>
            <a:r>
              <a:rPr lang="en-US" altLang="en-US" sz="2600" b="1" dirty="0">
                <a:latin typeface="Preeti" pitchFamily="2" charset="0"/>
              </a:rPr>
              <a:t> </a:t>
            </a:r>
            <a:r>
              <a:rPr lang="en-US" altLang="en-US" sz="2600" b="1" dirty="0" err="1">
                <a:latin typeface="Preeti" pitchFamily="2" charset="0"/>
              </a:rPr>
              <a:t>To:tf</a:t>
            </a:r>
            <a:r>
              <a:rPr lang="en-US" altLang="en-US" sz="2600" b="1" dirty="0">
                <a:latin typeface="Preeti" pitchFamily="2" charset="0"/>
              </a:rPr>
              <a:t>] </a:t>
            </a:r>
            <a:r>
              <a:rPr lang="en-US" altLang="en-US" sz="2600" b="1" dirty="0" err="1">
                <a:latin typeface="Preeti" pitchFamily="2" charset="0"/>
              </a:rPr>
              <a:t>Jojxf</a:t>
            </a:r>
            <a:r>
              <a:rPr lang="en-US" altLang="en-US" sz="2600" b="1" dirty="0">
                <a:latin typeface="Preeti" pitchFamily="2" charset="0"/>
              </a:rPr>
              <a:t>/df kg]{ </a:t>
            </a:r>
            <a:r>
              <a:rPr lang="en-US" altLang="en-US" sz="2600" b="1" dirty="0" err="1">
                <a:latin typeface="Preeti" pitchFamily="2" charset="0"/>
              </a:rPr>
              <a:t>JolQmsf</a:t>
            </a:r>
            <a:r>
              <a:rPr lang="en-US" altLang="en-US" sz="2600" b="1" dirty="0">
                <a:latin typeface="Preeti" pitchFamily="2" charset="0"/>
              </a:rPr>
              <a:t> </a:t>
            </a:r>
            <a:r>
              <a:rPr lang="en-US" altLang="en-US" sz="2600" b="1" dirty="0" err="1">
                <a:latin typeface="Preeti" pitchFamily="2" charset="0"/>
              </a:rPr>
              <a:t>nflu</a:t>
            </a:r>
            <a:r>
              <a:rPr lang="en-US" altLang="en-US" sz="2600" b="1" dirty="0">
                <a:latin typeface="Preeti" pitchFamily="2" charset="0"/>
              </a:rPr>
              <a:t> </a:t>
            </a:r>
            <a:r>
              <a:rPr lang="en-US" altLang="en-US" sz="2600" b="1" dirty="0" err="1">
                <a:latin typeface="Preeti" pitchFamily="2" charset="0"/>
              </a:rPr>
              <a:t>cg'lrt</a:t>
            </a:r>
            <a:r>
              <a:rPr lang="en-US" altLang="en-US" sz="2600" b="1" dirty="0">
                <a:latin typeface="Preeti" pitchFamily="2" charset="0"/>
              </a:rPr>
              <a:t> / kL8fbfoL x'G5 .</a:t>
            </a:r>
          </a:p>
          <a:p>
            <a:pPr>
              <a:defRPr/>
            </a:pPr>
            <a:endParaRPr lang="en-US" altLang="en-US" sz="2600" b="1" dirty="0">
              <a:latin typeface="Preeti" pitchFamily="2" charset="0"/>
            </a:endParaRPr>
          </a:p>
        </p:txBody>
      </p:sp>
    </p:spTree>
    <p:extLst>
      <p:ext uri="{BB962C8B-B14F-4D97-AF65-F5344CB8AC3E}">
        <p14:creationId xmlns:p14="http://schemas.microsoft.com/office/powerpoint/2010/main" val="23310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65765" y="1464064"/>
            <a:ext cx="10260455" cy="507110"/>
          </a:xfrm>
        </p:spPr>
        <p:txBody>
          <a:bodyPr/>
          <a:lstStyle/>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endParaRPr lang="en-US" sz="2000" dirty="0">
              <a:latin typeface="Gill Sans MT" panose="020B0502020104020203" pitchFamily="34" charset="0"/>
              <a:cs typeface="Arial" pitchFamily="34" charset="0"/>
            </a:endParaRPr>
          </a:p>
          <a:p>
            <a:r>
              <a:rPr lang="en-US" sz="2000" dirty="0">
                <a:latin typeface="Gill Sans MT" panose="020B0502020104020203" pitchFamily="34" charset="0"/>
                <a:cs typeface="Arial" pitchFamily="34" charset="0"/>
              </a:rPr>
              <a:t>TYPES OF SEXUAL HARASSMENT / </a:t>
            </a:r>
            <a:r>
              <a:rPr lang="hi-IN" sz="2000" dirty="0">
                <a:latin typeface="Gill Sans MT" panose="020B0502020104020203" pitchFamily="34" charset="0"/>
                <a:cs typeface="Arial" pitchFamily="34" charset="0"/>
              </a:rPr>
              <a:t>यौनजन्य उत्पीडनका प्रकार </a:t>
            </a:r>
            <a:br>
              <a:rPr lang="hi-IN" sz="2000" dirty="0">
                <a:latin typeface="Gill Sans MT" panose="020B0502020104020203" pitchFamily="34" charset="0"/>
                <a:cs typeface="Arial" pitchFamily="34" charset="0"/>
              </a:rPr>
            </a:br>
            <a:endParaRPr lang="en-US" sz="2000" dirty="0">
              <a:latin typeface="Gill Sans MT" panose="020B0502020104020203" pitchFamily="34" charset="0"/>
            </a:endParaRPr>
          </a:p>
        </p:txBody>
      </p:sp>
      <p:sp>
        <p:nvSpPr>
          <p:cNvPr id="5" name="Content Placeholder 2">
            <a:extLst>
              <a:ext uri="{FF2B5EF4-FFF2-40B4-BE49-F238E27FC236}">
                <a16:creationId xmlns:a16="http://schemas.microsoft.com/office/drawing/2014/main" id="{C676674E-8112-4086-95C8-FB587DC0E770}"/>
              </a:ext>
            </a:extLst>
          </p:cNvPr>
          <p:cNvSpPr txBox="1">
            <a:spLocks/>
          </p:cNvSpPr>
          <p:nvPr/>
        </p:nvSpPr>
        <p:spPr bwMode="auto">
          <a:xfrm>
            <a:off x="578413" y="2204074"/>
            <a:ext cx="4568940" cy="318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342900" indent="-3429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lgn="ctr" defTabSz="914400" eaLnBrk="1" hangingPunct="1">
              <a:defRPr/>
            </a:pPr>
            <a:r>
              <a:rPr lang="en-US" altLang="en-US" b="1" dirty="0">
                <a:solidFill>
                  <a:schemeClr val="tx2"/>
                </a:solidFill>
                <a:latin typeface="Gill Sans MT" panose="020B0502020104020203" pitchFamily="34" charset="0"/>
                <a:cs typeface="+mn-cs"/>
              </a:rPr>
              <a:t>Quid pro quo (“this for that”)</a:t>
            </a:r>
          </a:p>
          <a:p>
            <a:pPr lvl="2" defTabSz="914400" eaLnBrk="1" hangingPunct="1">
              <a:spcBef>
                <a:spcPts val="1200"/>
              </a:spcBef>
              <a:buFont typeface="Wingdings" panose="05000000000000000000" pitchFamily="2" charset="2"/>
              <a:buChar char="§"/>
              <a:defRPr/>
            </a:pPr>
            <a:endParaRPr lang="en-US" altLang="en-US" sz="2400" dirty="0">
              <a:solidFill>
                <a:schemeClr val="tx1"/>
              </a:solidFill>
              <a:latin typeface="Gill Sans MT" panose="020B0502020104020203" pitchFamily="34" charset="0"/>
              <a:cs typeface="+mn-cs"/>
            </a:endParaRPr>
          </a:p>
          <a:p>
            <a:pPr marL="0" lvl="2" indent="0" defTabSz="914400" eaLnBrk="1" hangingPunct="1">
              <a:spcBef>
                <a:spcPts val="1200"/>
              </a:spcBef>
              <a:buNone/>
              <a:defRPr/>
            </a:pPr>
            <a:r>
              <a:rPr lang="en-US" altLang="en-US" sz="2400" dirty="0">
                <a:solidFill>
                  <a:schemeClr val="tx1"/>
                </a:solidFill>
                <a:latin typeface="Gill Sans MT" panose="020B0502020104020203" pitchFamily="34" charset="0"/>
                <a:cs typeface="+mn-cs"/>
              </a:rPr>
              <a:t>Seeking sexual </a:t>
            </a:r>
            <a:r>
              <a:rPr lang="en-US" altLang="en-US" sz="2400" dirty="0" err="1">
                <a:solidFill>
                  <a:schemeClr val="tx1"/>
                </a:solidFill>
                <a:latin typeface="Gill Sans MT" panose="020B0502020104020203" pitchFamily="34" charset="0"/>
                <a:cs typeface="+mn-cs"/>
              </a:rPr>
              <a:t>favours</a:t>
            </a:r>
            <a:r>
              <a:rPr lang="en-US" altLang="en-US" sz="2400" dirty="0">
                <a:solidFill>
                  <a:schemeClr val="tx1"/>
                </a:solidFill>
                <a:latin typeface="Gill Sans MT" panose="020B0502020104020203" pitchFamily="34" charset="0"/>
                <a:cs typeface="+mn-cs"/>
              </a:rPr>
              <a:t> or advances in exchange for work benefits. Consent to sexually explicit </a:t>
            </a:r>
            <a:r>
              <a:rPr lang="en-US" altLang="en-US" sz="2400" dirty="0" err="1">
                <a:solidFill>
                  <a:schemeClr val="tx1"/>
                </a:solidFill>
                <a:latin typeface="Gill Sans MT" panose="020B0502020104020203" pitchFamily="34" charset="0"/>
                <a:cs typeface="+mn-cs"/>
              </a:rPr>
              <a:t>behaviour</a:t>
            </a:r>
            <a:r>
              <a:rPr lang="en-US" altLang="en-US" sz="2400" dirty="0">
                <a:solidFill>
                  <a:schemeClr val="tx1"/>
                </a:solidFill>
                <a:latin typeface="Gill Sans MT" panose="020B0502020104020203" pitchFamily="34" charset="0"/>
                <a:cs typeface="+mn-cs"/>
              </a:rPr>
              <a:t> or speech for employment</a:t>
            </a:r>
          </a:p>
        </p:txBody>
      </p:sp>
      <p:sp>
        <p:nvSpPr>
          <p:cNvPr id="6" name="Content Placeholder 2">
            <a:extLst>
              <a:ext uri="{FF2B5EF4-FFF2-40B4-BE49-F238E27FC236}">
                <a16:creationId xmlns:a16="http://schemas.microsoft.com/office/drawing/2014/main" id="{882DCC2A-BAE1-4D62-A0C7-D22C2B85185C}"/>
              </a:ext>
            </a:extLst>
          </p:cNvPr>
          <p:cNvSpPr txBox="1">
            <a:spLocks/>
          </p:cNvSpPr>
          <p:nvPr/>
        </p:nvSpPr>
        <p:spPr bwMode="auto">
          <a:xfrm>
            <a:off x="6534899" y="2204074"/>
            <a:ext cx="3990975" cy="308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spcBef>
                <a:spcPct val="0"/>
              </a:spcBef>
              <a:defRPr/>
            </a:pPr>
            <a:r>
              <a:rPr lang="en-US" altLang="en-US" sz="3000" b="1" dirty="0" err="1">
                <a:solidFill>
                  <a:schemeClr val="tx2"/>
                </a:solidFill>
                <a:latin typeface="Preeti" pitchFamily="2" charset="0"/>
              </a:rPr>
              <a:t>æo;sf</a:t>
            </a:r>
            <a:r>
              <a:rPr lang="en-US" altLang="en-US" sz="3000" b="1" dirty="0">
                <a:solidFill>
                  <a:schemeClr val="tx2"/>
                </a:solidFill>
                <a:latin typeface="Preeti" pitchFamily="2" charset="0"/>
              </a:rPr>
              <a:t>] </a:t>
            </a:r>
            <a:r>
              <a:rPr lang="en-US" altLang="en-US" sz="3000" b="1" dirty="0" err="1">
                <a:solidFill>
                  <a:schemeClr val="tx2"/>
                </a:solidFill>
                <a:latin typeface="Preeti" pitchFamily="2" charset="0"/>
              </a:rPr>
              <a:t>nflu</a:t>
            </a:r>
            <a:r>
              <a:rPr lang="en-US" altLang="en-US" sz="3000" b="1" dirty="0">
                <a:solidFill>
                  <a:schemeClr val="tx2"/>
                </a:solidFill>
                <a:latin typeface="Preeti" pitchFamily="2" charset="0"/>
              </a:rPr>
              <a:t> </a:t>
            </a:r>
            <a:r>
              <a:rPr lang="en-US" altLang="en-US" sz="3000" b="1" dirty="0" err="1">
                <a:solidFill>
                  <a:schemeClr val="tx2"/>
                </a:solidFill>
                <a:latin typeface="Preeti" pitchFamily="2" charset="0"/>
              </a:rPr>
              <a:t>Tof</a:t>
            </a:r>
            <a:r>
              <a:rPr lang="en-US" altLang="en-US" sz="3000" b="1" dirty="0">
                <a:solidFill>
                  <a:schemeClr val="tx2"/>
                </a:solidFill>
                <a:latin typeface="Preeti" pitchFamily="2" charset="0"/>
              </a:rPr>
              <a:t>]Æ</a:t>
            </a:r>
          </a:p>
          <a:p>
            <a:pPr>
              <a:spcBef>
                <a:spcPct val="0"/>
              </a:spcBef>
              <a:defRPr/>
            </a:pPr>
            <a:endParaRPr lang="en-US" altLang="en-US" sz="3000" b="1" dirty="0">
              <a:solidFill>
                <a:schemeClr val="tx1"/>
              </a:solidFill>
              <a:latin typeface="Preeti" pitchFamily="2" charset="0"/>
            </a:endParaRPr>
          </a:p>
          <a:p>
            <a:pPr>
              <a:spcBef>
                <a:spcPct val="0"/>
              </a:spcBef>
              <a:defRPr/>
            </a:pPr>
            <a:r>
              <a:rPr lang="en-US" altLang="en-US" sz="3000" b="1" dirty="0" err="1">
                <a:solidFill>
                  <a:schemeClr val="tx1"/>
                </a:solidFill>
                <a:latin typeface="Preeti" pitchFamily="2" charset="0"/>
              </a:rPr>
              <a:t>cfsif</a:t>
            </a:r>
            <a:r>
              <a:rPr lang="en-US" altLang="en-US" sz="3000" b="1" dirty="0">
                <a:solidFill>
                  <a:schemeClr val="tx1"/>
                </a:solidFill>
                <a:latin typeface="Preeti" pitchFamily="2" charset="0"/>
              </a:rPr>
              <a:t>{s </a:t>
            </a:r>
            <a:r>
              <a:rPr lang="en-US" altLang="en-US" sz="3000" b="1" dirty="0" err="1">
                <a:solidFill>
                  <a:schemeClr val="tx1"/>
                </a:solidFill>
                <a:latin typeface="Preeti" pitchFamily="2" charset="0"/>
              </a:rPr>
              <a:t>tna</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jf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ljwf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kbf</a:t>
            </a:r>
            <a:r>
              <a:rPr lang="en-US" altLang="en-US" sz="3000" b="1" dirty="0">
                <a:solidFill>
                  <a:schemeClr val="tx1"/>
                </a:solidFill>
                <a:latin typeface="Preeti" pitchFamily="2" charset="0"/>
              </a:rPr>
              <a:t>]</a:t>
            </a:r>
            <a:r>
              <a:rPr lang="en-US" altLang="en-US" sz="3000" b="1" dirty="0" err="1">
                <a:solidFill>
                  <a:schemeClr val="tx1"/>
                </a:solidFill>
                <a:latin typeface="Preeti" pitchFamily="2" charset="0"/>
              </a:rPr>
              <a:t>GgtL</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hfuL</a:t>
            </a:r>
            <a:r>
              <a:rPr lang="en-US" altLang="en-US" sz="3000" b="1" dirty="0">
                <a:solidFill>
                  <a:schemeClr val="tx1"/>
                </a:solidFill>
                <a:latin typeface="Preeti" pitchFamily="2" charset="0"/>
              </a:rPr>
              <a:t>/sf] lg/Gt/</a:t>
            </a:r>
            <a:r>
              <a:rPr lang="en-US" altLang="en-US" sz="3000" b="1" dirty="0" err="1">
                <a:solidFill>
                  <a:schemeClr val="tx1"/>
                </a:solidFill>
                <a:latin typeface="Preeti" pitchFamily="2" charset="0"/>
              </a:rPr>
              <a:t>tf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clbsf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abnfdf</a:t>
            </a:r>
            <a:r>
              <a:rPr lang="en-US" altLang="en-US" sz="3000" b="1" dirty="0">
                <a:solidFill>
                  <a:schemeClr val="tx1"/>
                </a:solidFill>
                <a:latin typeface="Preeti" pitchFamily="2" charset="0"/>
              </a:rPr>
              <a:t> of}</a:t>
            </a:r>
            <a:r>
              <a:rPr lang="en-US" altLang="en-US" sz="3000" b="1" dirty="0" err="1">
                <a:solidFill>
                  <a:schemeClr val="tx1"/>
                </a:solidFill>
                <a:latin typeface="Preeti" pitchFamily="2" charset="0"/>
              </a:rPr>
              <a:t>ghGo</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xof</a:t>
            </a:r>
            <a:r>
              <a:rPr lang="en-US" altLang="en-US" sz="3000" b="1" dirty="0">
                <a:solidFill>
                  <a:schemeClr val="tx1"/>
                </a:solidFill>
                <a:latin typeface="Preeti" pitchFamily="2" charset="0"/>
              </a:rPr>
              <a:t>]u </a:t>
            </a:r>
            <a:r>
              <a:rPr lang="en-US" altLang="en-US" sz="3000" b="1" dirty="0" err="1">
                <a:solidFill>
                  <a:schemeClr val="tx1"/>
                </a:solidFill>
                <a:latin typeface="Preeti" pitchFamily="2" charset="0"/>
              </a:rPr>
              <a:t>jf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nfe</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vf</a:t>
            </a:r>
            <a:r>
              <a:rPr lang="en-US" altLang="en-US" sz="3000" b="1" dirty="0">
                <a:solidFill>
                  <a:schemeClr val="tx1"/>
                </a:solidFill>
                <a:latin typeface="Preeti" pitchFamily="2" charset="0"/>
              </a:rPr>
              <a:t>]Hg' .</a:t>
            </a:r>
            <a:endParaRPr lang="en-US" altLang="en-US" sz="3000" b="1" i="1" dirty="0">
              <a:solidFill>
                <a:schemeClr val="tx1"/>
              </a:solidFill>
              <a:latin typeface="Preeti" pitchFamily="2" charset="0"/>
            </a:endParaRPr>
          </a:p>
        </p:txBody>
      </p:sp>
    </p:spTree>
    <p:extLst>
      <p:ext uri="{BB962C8B-B14F-4D97-AF65-F5344CB8AC3E}">
        <p14:creationId xmlns:p14="http://schemas.microsoft.com/office/powerpoint/2010/main" val="28861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47957" y="1474337"/>
            <a:ext cx="8737601" cy="507110"/>
          </a:xfrm>
        </p:spPr>
        <p:txBody>
          <a:bodyPr/>
          <a:lstStyle/>
          <a:p>
            <a:r>
              <a:rPr lang="en-US" sz="2000" dirty="0">
                <a:latin typeface="Gill Sans MT" panose="020B0502020104020203" pitchFamily="34" charset="0"/>
                <a:cs typeface="Arial" pitchFamily="34" charset="0"/>
              </a:rPr>
              <a:t>TYPES OF SEXUAL HARASSMENT / </a:t>
            </a:r>
            <a:r>
              <a:rPr lang="hi-IN" sz="2000" dirty="0">
                <a:latin typeface="Gill Sans MT" panose="020B0502020104020203" pitchFamily="34" charset="0"/>
                <a:cs typeface="Arial" pitchFamily="34" charset="0"/>
              </a:rPr>
              <a:t>यौनजन्य </a:t>
            </a:r>
            <a:r>
              <a:rPr lang="en-US" sz="2500" dirty="0">
                <a:latin typeface="Preeti" pitchFamily="2" charset="0"/>
                <a:cs typeface="Arial" pitchFamily="34" charset="0"/>
              </a:rPr>
              <a:t>b'/</a:t>
            </a:r>
            <a:r>
              <a:rPr lang="en-US" sz="2500" dirty="0" err="1">
                <a:latin typeface="Preeti" pitchFamily="2" charset="0"/>
                <a:cs typeface="Arial" pitchFamily="34" charset="0"/>
              </a:rPr>
              <a:t>frf</a:t>
            </a:r>
            <a:r>
              <a:rPr lang="en-US" sz="2500" dirty="0">
                <a:latin typeface="Preeti" pitchFamily="2" charset="0"/>
                <a:cs typeface="Arial" pitchFamily="34" charset="0"/>
              </a:rPr>
              <a:t>/</a:t>
            </a:r>
            <a:r>
              <a:rPr lang="hi-IN" sz="2000" dirty="0">
                <a:latin typeface="Gill Sans MT" panose="020B0502020104020203" pitchFamily="34" charset="0"/>
                <a:cs typeface="Arial" pitchFamily="34" charset="0"/>
              </a:rPr>
              <a:t>का प्रकार </a:t>
            </a:r>
            <a:br>
              <a:rPr lang="hi-IN" sz="2000" dirty="0">
                <a:latin typeface="Gill Sans MT" panose="020B0502020104020203" pitchFamily="34" charset="0"/>
                <a:cs typeface="Arial" pitchFamily="34" charset="0"/>
              </a:rPr>
            </a:br>
            <a:endParaRPr lang="en-US" sz="2000" dirty="0">
              <a:latin typeface="Gill Sans MT" panose="020B0502020104020203" pitchFamily="34" charset="0"/>
            </a:endParaRPr>
          </a:p>
        </p:txBody>
      </p:sp>
      <p:sp>
        <p:nvSpPr>
          <p:cNvPr id="7" name="Content Placeholder 2">
            <a:extLst>
              <a:ext uri="{FF2B5EF4-FFF2-40B4-BE49-F238E27FC236}">
                <a16:creationId xmlns:a16="http://schemas.microsoft.com/office/drawing/2014/main" id="{60891313-C271-43D7-8B57-BF0412AAC046}"/>
              </a:ext>
            </a:extLst>
          </p:cNvPr>
          <p:cNvSpPr txBox="1">
            <a:spLocks/>
          </p:cNvSpPr>
          <p:nvPr/>
        </p:nvSpPr>
        <p:spPr>
          <a:xfrm>
            <a:off x="547957" y="2556419"/>
            <a:ext cx="4183096" cy="3337668"/>
          </a:xfrm>
          <a:prstGeom prst="rect">
            <a:avLst/>
          </a:prstGeom>
        </p:spPr>
        <p:txBody>
          <a:bodyPr>
            <a:norm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0" lvl="2" algn="ctr" eaLnBrk="1" hangingPunct="1">
              <a:lnSpc>
                <a:spcPct val="90000"/>
              </a:lnSpc>
              <a:spcBef>
                <a:spcPts val="1200"/>
              </a:spcBef>
            </a:pPr>
            <a:r>
              <a:rPr lang="en-US" altLang="en-US" sz="2000" b="1" dirty="0">
                <a:solidFill>
                  <a:schemeClr val="tx2"/>
                </a:solidFill>
                <a:latin typeface="Gill Sans MT" panose="020B0502020104020203" pitchFamily="34" charset="0"/>
                <a:cs typeface="Arial" pitchFamily="34" charset="0"/>
              </a:rPr>
              <a:t>Hostile work environment</a:t>
            </a:r>
          </a:p>
          <a:p>
            <a:pPr marL="0" lvl="2" algn="ctr" eaLnBrk="1" hangingPunct="1">
              <a:lnSpc>
                <a:spcPct val="90000"/>
              </a:lnSpc>
              <a:spcBef>
                <a:spcPts val="1200"/>
              </a:spcBef>
            </a:pPr>
            <a:endParaRPr lang="en-US" altLang="en-US" sz="2000" b="1" dirty="0">
              <a:latin typeface="Gill Sans MT" panose="020B0502020104020203" pitchFamily="34" charset="0"/>
              <a:cs typeface="Arial" pitchFamily="34" charset="0"/>
            </a:endParaRPr>
          </a:p>
          <a:p>
            <a:pPr marL="0" lvl="2" algn="ctr" eaLnBrk="1" hangingPunct="1">
              <a:lnSpc>
                <a:spcPct val="90000"/>
              </a:lnSpc>
              <a:spcBef>
                <a:spcPts val="1200"/>
              </a:spcBef>
            </a:pPr>
            <a:r>
              <a:rPr lang="en-US" altLang="en-US" sz="2000" dirty="0">
                <a:latin typeface="Gill Sans MT" panose="020B0502020104020203" pitchFamily="34" charset="0"/>
                <a:cs typeface="Arial" pitchFamily="34" charset="0"/>
              </a:rPr>
              <a:t>More pervasive and insidious form that makes the work environment intimidating and threatening for employees, </a:t>
            </a:r>
            <a:r>
              <a:rPr lang="en-US" altLang="en-US" sz="2000" dirty="0" err="1">
                <a:latin typeface="Gill Sans MT" panose="020B0502020104020203" pitchFamily="34" charset="0"/>
                <a:cs typeface="Arial" pitchFamily="34" charset="0"/>
              </a:rPr>
              <a:t>labourers</a:t>
            </a:r>
            <a:r>
              <a:rPr lang="en-US" altLang="en-US" sz="2000" dirty="0">
                <a:latin typeface="Gill Sans MT" panose="020B0502020104020203" pitchFamily="34" charset="0"/>
                <a:cs typeface="Arial" pitchFamily="34" charset="0"/>
              </a:rPr>
              <a:t>, workers. </a:t>
            </a:r>
          </a:p>
        </p:txBody>
      </p:sp>
      <p:sp>
        <p:nvSpPr>
          <p:cNvPr id="9" name="Content Placeholder 2">
            <a:extLst>
              <a:ext uri="{FF2B5EF4-FFF2-40B4-BE49-F238E27FC236}">
                <a16:creationId xmlns:a16="http://schemas.microsoft.com/office/drawing/2014/main" id="{139A94FA-CC30-40B1-AF71-828F788F972B}"/>
              </a:ext>
            </a:extLst>
          </p:cNvPr>
          <p:cNvSpPr txBox="1">
            <a:spLocks/>
          </p:cNvSpPr>
          <p:nvPr/>
        </p:nvSpPr>
        <p:spPr bwMode="auto">
          <a:xfrm>
            <a:off x="6490426" y="2556419"/>
            <a:ext cx="3706239" cy="307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lgn="ctr">
              <a:spcBef>
                <a:spcPct val="0"/>
              </a:spcBef>
              <a:defRPr/>
            </a:pPr>
            <a:r>
              <a:rPr lang="en-US" altLang="en-US" sz="2500" b="1" dirty="0" err="1">
                <a:solidFill>
                  <a:schemeClr val="tx2"/>
                </a:solidFill>
                <a:latin typeface="Preeti" pitchFamily="2" charset="0"/>
              </a:rPr>
              <a:t>sfo</a:t>
            </a:r>
            <a:r>
              <a:rPr lang="en-US" altLang="en-US" sz="2500" b="1" dirty="0">
                <a:solidFill>
                  <a:schemeClr val="tx2"/>
                </a:solidFill>
                <a:latin typeface="Preeti" pitchFamily="2" charset="0"/>
              </a:rPr>
              <a:t>{:</a:t>
            </a:r>
            <a:r>
              <a:rPr lang="en-US" altLang="en-US" sz="2500" b="1" dirty="0" err="1">
                <a:solidFill>
                  <a:schemeClr val="tx2"/>
                </a:solidFill>
                <a:latin typeface="Preeti" pitchFamily="2" charset="0"/>
              </a:rPr>
              <a:t>yndf</a:t>
            </a:r>
            <a:r>
              <a:rPr lang="en-US" altLang="en-US" sz="2500" b="1" dirty="0">
                <a:solidFill>
                  <a:schemeClr val="tx2"/>
                </a:solidFill>
                <a:latin typeface="Preeti" pitchFamily="2" charset="0"/>
              </a:rPr>
              <a:t> </a:t>
            </a:r>
            <a:r>
              <a:rPr lang="en-US" altLang="en-US" sz="2500" b="1" dirty="0" err="1">
                <a:solidFill>
                  <a:schemeClr val="tx2"/>
                </a:solidFill>
                <a:latin typeface="Preeti" pitchFamily="2" charset="0"/>
              </a:rPr>
              <a:t>k|lts"n</a:t>
            </a:r>
            <a:r>
              <a:rPr lang="en-US" altLang="en-US" sz="2500" b="1" dirty="0">
                <a:solidFill>
                  <a:schemeClr val="tx2"/>
                </a:solidFill>
                <a:latin typeface="Preeti" pitchFamily="2" charset="0"/>
              </a:rPr>
              <a:t> </a:t>
            </a:r>
            <a:r>
              <a:rPr lang="en-US" altLang="en-US" sz="2500" b="1" dirty="0" err="1">
                <a:solidFill>
                  <a:schemeClr val="tx2"/>
                </a:solidFill>
                <a:latin typeface="Preeti" pitchFamily="2" charset="0"/>
              </a:rPr>
              <a:t>jftfj</a:t>
            </a:r>
            <a:r>
              <a:rPr lang="en-US" altLang="en-US" sz="2500" b="1" dirty="0">
                <a:solidFill>
                  <a:schemeClr val="tx2"/>
                </a:solidFill>
                <a:latin typeface="Preeti" pitchFamily="2" charset="0"/>
              </a:rPr>
              <a:t>/0f</a:t>
            </a:r>
          </a:p>
          <a:p>
            <a:pPr algn="ctr">
              <a:spcBef>
                <a:spcPct val="0"/>
              </a:spcBef>
              <a:defRPr/>
            </a:pPr>
            <a:endParaRPr lang="en-US" altLang="en-US" sz="2500" b="1" dirty="0">
              <a:solidFill>
                <a:schemeClr val="tx1"/>
              </a:solidFill>
              <a:latin typeface="Preeti" pitchFamily="2" charset="0"/>
            </a:endParaRPr>
          </a:p>
          <a:p>
            <a:pPr algn="ctr">
              <a:spcBef>
                <a:spcPct val="0"/>
              </a:spcBef>
              <a:defRPr/>
            </a:pPr>
            <a:r>
              <a:rPr lang="en-US" altLang="en-US" sz="2500" b="1" dirty="0" err="1">
                <a:solidFill>
                  <a:schemeClr val="tx1"/>
                </a:solidFill>
                <a:latin typeface="Preeti" pitchFamily="2" charset="0"/>
              </a:rPr>
              <a:t>sfdsf</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abnfdf</a:t>
            </a:r>
            <a:r>
              <a:rPr lang="en-US" altLang="en-US" sz="2500" b="1" dirty="0">
                <a:solidFill>
                  <a:schemeClr val="tx1"/>
                </a:solidFill>
                <a:latin typeface="Preeti" pitchFamily="2" charset="0"/>
              </a:rPr>
              <a:t> of}g </a:t>
            </a:r>
            <a:r>
              <a:rPr lang="en-US" altLang="en-US" sz="2500" b="1" dirty="0" err="1">
                <a:solidFill>
                  <a:schemeClr val="tx1"/>
                </a:solidFill>
                <a:latin typeface="Preeti" pitchFamily="2" charset="0"/>
              </a:rPr>
              <a:t>cfzlQmsf</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Jojxf</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h;n</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sd</a:t>
            </a:r>
            <a:r>
              <a:rPr lang="en-US" altLang="en-US" sz="2500" b="1" dirty="0">
                <a:solidFill>
                  <a:schemeClr val="tx1"/>
                </a:solidFill>
                <a:latin typeface="Preeti" pitchFamily="2" charset="0"/>
              </a:rPr>
              <a:t>{rf/L </a:t>
            </a:r>
            <a:r>
              <a:rPr lang="en-US" altLang="en-US" sz="2500" b="1" dirty="0" err="1">
                <a:solidFill>
                  <a:schemeClr val="tx1"/>
                </a:solidFill>
                <a:latin typeface="Preeti" pitchFamily="2" charset="0"/>
              </a:rPr>
              <a:t>tyf</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sfdbf</a:t>
            </a:r>
            <a:r>
              <a:rPr lang="en-US" altLang="en-US" sz="2500" b="1" dirty="0">
                <a:solidFill>
                  <a:schemeClr val="tx1"/>
                </a:solidFill>
                <a:latin typeface="Preeti" pitchFamily="2" charset="0"/>
              </a:rPr>
              <a:t>/</a:t>
            </a:r>
            <a:r>
              <a:rPr lang="en-US" altLang="en-US" sz="2500" b="1" dirty="0" err="1">
                <a:solidFill>
                  <a:schemeClr val="tx1"/>
                </a:solidFill>
                <a:latin typeface="Preeti" pitchFamily="2" charset="0"/>
              </a:rPr>
              <a:t>nfO</a:t>
            </a:r>
            <a:r>
              <a:rPr lang="en-US" altLang="en-US" sz="2500" b="1" dirty="0">
                <a:solidFill>
                  <a:schemeClr val="tx1"/>
                </a:solidFill>
                <a:latin typeface="Preeti" pitchFamily="2" charset="0"/>
              </a:rPr>
              <a:t>{ </a:t>
            </a:r>
            <a:r>
              <a:rPr lang="en-US" altLang="en-US" sz="2500" b="1" dirty="0" err="1">
                <a:solidFill>
                  <a:schemeClr val="tx1"/>
                </a:solidFill>
                <a:latin typeface="Preeti" pitchFamily="2" charset="0"/>
              </a:rPr>
              <a:t>sfo</a:t>
            </a:r>
            <a:r>
              <a:rPr lang="en-US" altLang="en-US" sz="2500" b="1" dirty="0">
                <a:solidFill>
                  <a:schemeClr val="tx1"/>
                </a:solidFill>
                <a:latin typeface="Preeti" pitchFamily="2" charset="0"/>
              </a:rPr>
              <a:t>{:</a:t>
            </a:r>
            <a:r>
              <a:rPr lang="en-US" altLang="en-US" sz="2500" b="1" dirty="0" err="1">
                <a:solidFill>
                  <a:schemeClr val="tx1"/>
                </a:solidFill>
                <a:latin typeface="Preeti" pitchFamily="2" charset="0"/>
              </a:rPr>
              <a:t>yndf</a:t>
            </a:r>
            <a:r>
              <a:rPr lang="en-US" altLang="en-US" sz="2500" b="1" dirty="0">
                <a:solidFill>
                  <a:schemeClr val="tx1"/>
                </a:solidFill>
                <a:latin typeface="Preeti" pitchFamily="2" charset="0"/>
              </a:rPr>
              <a:t> a:g </a:t>
            </a:r>
            <a:r>
              <a:rPr lang="en-US" altLang="en-US" sz="2500" b="1" dirty="0" err="1">
                <a:solidFill>
                  <a:schemeClr val="tx1"/>
                </a:solidFill>
                <a:latin typeface="Preeti" pitchFamily="2" charset="0"/>
              </a:rPr>
              <a:t>c;Xo</a:t>
            </a:r>
            <a:r>
              <a:rPr lang="en-US" altLang="en-US" sz="2500" b="1" dirty="0">
                <a:solidFill>
                  <a:schemeClr val="tx1"/>
                </a:solidFill>
                <a:latin typeface="Preeti" pitchFamily="2" charset="0"/>
              </a:rPr>
              <a:t> agfpFb5 . </a:t>
            </a:r>
          </a:p>
        </p:txBody>
      </p:sp>
    </p:spTree>
    <p:extLst>
      <p:ext uri="{BB962C8B-B14F-4D97-AF65-F5344CB8AC3E}">
        <p14:creationId xmlns:p14="http://schemas.microsoft.com/office/powerpoint/2010/main" val="9397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47957" y="1230208"/>
            <a:ext cx="8737601" cy="507110"/>
          </a:xfrm>
        </p:spPr>
        <p:txBody>
          <a:bodyPr/>
          <a:lstStyle/>
          <a:p>
            <a:r>
              <a:rPr lang="en-US" sz="2000" dirty="0">
                <a:latin typeface="Gill Sans MT" panose="020B0502020104020203" pitchFamily="34" charset="0"/>
              </a:rPr>
              <a:t>SEXUAL HARASSMENT COULD BE / </a:t>
            </a:r>
            <a:r>
              <a:rPr lang="hi-IN" sz="2000" dirty="0">
                <a:latin typeface="Gill Sans MT" panose="020B0502020104020203" pitchFamily="34" charset="0"/>
              </a:rPr>
              <a:t>यौनजन्य </a:t>
            </a:r>
            <a:r>
              <a:rPr lang="en-US" sz="2800" dirty="0">
                <a:latin typeface="Preeti" pitchFamily="2" charset="0"/>
                <a:cs typeface="Arial" pitchFamily="34" charset="0"/>
              </a:rPr>
              <a:t>b'/</a:t>
            </a:r>
            <a:r>
              <a:rPr lang="en-US" sz="2800" dirty="0" err="1">
                <a:latin typeface="Preeti" pitchFamily="2" charset="0"/>
                <a:cs typeface="Arial" pitchFamily="34" charset="0"/>
              </a:rPr>
              <a:t>frf</a:t>
            </a:r>
            <a:r>
              <a:rPr lang="en-US" sz="2800" dirty="0">
                <a:latin typeface="Preeti" pitchFamily="2" charset="0"/>
                <a:cs typeface="Arial" pitchFamily="34" charset="0"/>
              </a:rPr>
              <a:t>/</a:t>
            </a:r>
            <a:r>
              <a:rPr lang="hi-IN" sz="2000" dirty="0">
                <a:latin typeface="Gill Sans MT" panose="020B0502020104020203" pitchFamily="34" charset="0"/>
              </a:rPr>
              <a:t>का अरु प्रकार </a:t>
            </a:r>
            <a:endParaRPr lang="en-US" sz="2000" dirty="0">
              <a:latin typeface="Gill Sans MT" panose="020B0502020104020203" pitchFamily="34" charset="0"/>
            </a:endParaRPr>
          </a:p>
        </p:txBody>
      </p:sp>
      <p:sp>
        <p:nvSpPr>
          <p:cNvPr id="5" name="Content Placeholder 2">
            <a:extLst>
              <a:ext uri="{FF2B5EF4-FFF2-40B4-BE49-F238E27FC236}">
                <a16:creationId xmlns:a16="http://schemas.microsoft.com/office/drawing/2014/main" id="{02CB7824-5A64-433D-93A7-B9FDD4CA607F}"/>
              </a:ext>
            </a:extLst>
          </p:cNvPr>
          <p:cNvSpPr txBox="1">
            <a:spLocks/>
          </p:cNvSpPr>
          <p:nvPr/>
        </p:nvSpPr>
        <p:spPr bwMode="auto">
          <a:xfrm>
            <a:off x="1156389" y="1818339"/>
            <a:ext cx="5234137" cy="418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342900" indent="-3429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marL="0" lvl="2" indent="0" eaLnBrk="1" hangingPunct="1">
              <a:spcBef>
                <a:spcPts val="0"/>
              </a:spcBef>
              <a:buNone/>
              <a:defRPr/>
            </a:pPr>
            <a:r>
              <a:rPr lang="en-US" altLang="en-US" sz="2000" dirty="0">
                <a:solidFill>
                  <a:schemeClr val="tx1"/>
                </a:solidFill>
                <a:latin typeface="Gill Sans MT" panose="020B0502020104020203" pitchFamily="34" charset="0"/>
              </a:rPr>
              <a:t>Verbal</a:t>
            </a:r>
          </a:p>
          <a:p>
            <a:pPr marL="0" lvl="2" indent="0">
              <a:spcBef>
                <a:spcPts val="0"/>
              </a:spcBef>
              <a:buNone/>
              <a:defRPr/>
            </a:pPr>
            <a:r>
              <a:rPr lang="en-US" sz="3000" b="1" dirty="0">
                <a:solidFill>
                  <a:schemeClr val="tx1"/>
                </a:solidFill>
                <a:latin typeface="Preeti" pitchFamily="2" charset="0"/>
              </a:rPr>
              <a:t>        df}</a:t>
            </a:r>
            <a:r>
              <a:rPr lang="en-US" sz="3000" b="1" dirty="0" err="1">
                <a:solidFill>
                  <a:schemeClr val="tx1"/>
                </a:solidFill>
                <a:latin typeface="Preeti" pitchFamily="2" charset="0"/>
              </a:rPr>
              <a:t>lvs</a:t>
            </a:r>
            <a:endParaRPr lang="en-US" sz="3000" b="1" dirty="0">
              <a:solidFill>
                <a:schemeClr val="tx1"/>
              </a:solidFill>
              <a:latin typeface="Preeti" pitchFamily="2" charset="0"/>
            </a:endParaRPr>
          </a:p>
          <a:p>
            <a:pPr lvl="2" eaLnBrk="1" hangingPunct="1">
              <a:spcBef>
                <a:spcPts val="0"/>
              </a:spcBef>
              <a:buFont typeface="Wingdings" panose="05000000000000000000" pitchFamily="2" charset="2"/>
              <a:buChar char="§"/>
              <a:defRPr/>
            </a:pPr>
            <a:endParaRPr lang="en-US" altLang="en-US" sz="2000" dirty="0">
              <a:solidFill>
                <a:schemeClr val="tx1"/>
              </a:solidFill>
              <a:latin typeface="Gill Sans MT" panose="020B0502020104020203" pitchFamily="34" charset="0"/>
            </a:endParaRPr>
          </a:p>
          <a:p>
            <a:pPr marL="0" lvl="2" indent="0">
              <a:spcBef>
                <a:spcPts val="0"/>
              </a:spcBef>
              <a:buNone/>
              <a:defRPr/>
            </a:pPr>
            <a:r>
              <a:rPr lang="en-US" altLang="en-US" sz="2000" dirty="0">
                <a:solidFill>
                  <a:schemeClr val="tx1"/>
                </a:solidFill>
                <a:latin typeface="Gill Sans MT" panose="020B0502020104020203" pitchFamily="34" charset="0"/>
              </a:rPr>
              <a:t>Non-verbal</a:t>
            </a:r>
          </a:p>
          <a:p>
            <a:pPr marL="0" lvl="2" indent="0">
              <a:spcBef>
                <a:spcPts val="0"/>
              </a:spcBef>
              <a:buNone/>
              <a:defRPr/>
            </a:pPr>
            <a:r>
              <a:rPr lang="en-US" altLang="en-US" sz="2400" b="1" dirty="0">
                <a:solidFill>
                  <a:schemeClr val="tx1"/>
                </a:solidFill>
                <a:latin typeface="Gill Sans MT" panose="020B0502020104020203" pitchFamily="34" charset="0"/>
              </a:rPr>
              <a:t>         	     </a:t>
            </a:r>
            <a:r>
              <a:rPr lang="en-US" altLang="en-US" sz="3000" b="1" dirty="0" err="1">
                <a:solidFill>
                  <a:schemeClr val="tx1"/>
                </a:solidFill>
                <a:latin typeface="Preeti" pitchFamily="2" charset="0"/>
              </a:rPr>
              <a:t>O;f</a:t>
            </a:r>
            <a:r>
              <a:rPr lang="en-US" altLang="en-US" sz="3000" b="1" dirty="0">
                <a:solidFill>
                  <a:schemeClr val="tx1"/>
                </a:solidFill>
                <a:latin typeface="Preeti" pitchFamily="2" charset="0"/>
              </a:rPr>
              <a:t>/f -</a:t>
            </a:r>
            <a:r>
              <a:rPr lang="en-US" altLang="en-US" sz="3000" b="1" dirty="0" err="1">
                <a:solidFill>
                  <a:schemeClr val="tx1"/>
                </a:solidFill>
                <a:latin typeface="Preeti" pitchFamily="2" charset="0"/>
              </a:rPr>
              <a:t>xfpefp</a:t>
            </a:r>
            <a:r>
              <a:rPr lang="en-US" altLang="en-US" sz="3000" b="1" dirty="0">
                <a:solidFill>
                  <a:schemeClr val="tx1"/>
                </a:solidFill>
                <a:latin typeface="Preeti" pitchFamily="2" charset="0"/>
              </a:rPr>
              <a:t>_</a:t>
            </a:r>
          </a:p>
          <a:p>
            <a:pPr lvl="2" eaLnBrk="1" hangingPunct="1">
              <a:spcBef>
                <a:spcPts val="0"/>
              </a:spcBef>
              <a:buFont typeface="Wingdings" panose="05000000000000000000" pitchFamily="2" charset="2"/>
              <a:buChar char="§"/>
              <a:defRPr/>
            </a:pPr>
            <a:endParaRPr lang="en-US" altLang="en-US" sz="2000" b="1" dirty="0">
              <a:latin typeface="Gill Sans MT" panose="020B0502020104020203" pitchFamily="34" charset="0"/>
            </a:endParaRPr>
          </a:p>
          <a:p>
            <a:pPr marL="0" lvl="2" indent="0">
              <a:spcBef>
                <a:spcPts val="0"/>
              </a:spcBef>
              <a:buNone/>
              <a:defRPr/>
            </a:pPr>
            <a:r>
              <a:rPr lang="en-US" altLang="en-US" sz="2000" dirty="0">
                <a:solidFill>
                  <a:schemeClr val="tx1"/>
                </a:solidFill>
                <a:latin typeface="Gill Sans MT" panose="020B0502020104020203" pitchFamily="34" charset="0"/>
              </a:rPr>
              <a:t>Physical</a:t>
            </a:r>
          </a:p>
          <a:p>
            <a:pPr marL="0" lvl="2" indent="0">
              <a:spcBef>
                <a:spcPts val="0"/>
              </a:spcBef>
              <a:buNone/>
              <a:defRPr/>
            </a:pP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zf</a:t>
            </a:r>
            <a:r>
              <a:rPr lang="en-US" altLang="en-US" sz="3000" b="1" dirty="0">
                <a:solidFill>
                  <a:schemeClr val="tx1"/>
                </a:solidFill>
                <a:latin typeface="Preeti" pitchFamily="2" charset="0"/>
              </a:rPr>
              <a:t>/</a:t>
            </a:r>
            <a:r>
              <a:rPr lang="en-US" altLang="en-US" sz="3000" b="1" dirty="0" err="1">
                <a:solidFill>
                  <a:schemeClr val="tx1"/>
                </a:solidFill>
                <a:latin typeface="Preeti" pitchFamily="2" charset="0"/>
              </a:rPr>
              <a:t>Ll</a:t>
            </a:r>
            <a:r>
              <a:rPr lang="en-US" altLang="en-US" sz="3000" b="1" dirty="0">
                <a:solidFill>
                  <a:schemeClr val="tx1"/>
                </a:solidFill>
                <a:latin typeface="Preeti" pitchFamily="2" charset="0"/>
              </a:rPr>
              <a:t>/s</a:t>
            </a:r>
          </a:p>
          <a:p>
            <a:pPr lvl="2" eaLnBrk="1" hangingPunct="1">
              <a:spcBef>
                <a:spcPts val="0"/>
              </a:spcBef>
              <a:buFont typeface="Wingdings" panose="05000000000000000000" pitchFamily="2" charset="2"/>
              <a:buChar char="§"/>
              <a:defRPr/>
            </a:pPr>
            <a:endParaRPr lang="en-US" altLang="en-US" sz="2000" b="1" dirty="0">
              <a:latin typeface="Gill Sans MT" panose="020B0502020104020203" pitchFamily="34" charset="0"/>
            </a:endParaRPr>
          </a:p>
          <a:p>
            <a:pPr marL="0" lvl="2" indent="0">
              <a:spcBef>
                <a:spcPts val="0"/>
              </a:spcBef>
              <a:buNone/>
              <a:defRPr/>
            </a:pPr>
            <a:r>
              <a:rPr lang="en-US" altLang="en-US" sz="2000" dirty="0">
                <a:solidFill>
                  <a:schemeClr val="tx1"/>
                </a:solidFill>
                <a:latin typeface="Gill Sans MT" panose="020B0502020104020203" pitchFamily="34" charset="0"/>
              </a:rPr>
              <a:t>Graphic or Electronic</a:t>
            </a:r>
          </a:p>
          <a:p>
            <a:pPr marL="0" lvl="2" indent="0">
              <a:spcBef>
                <a:spcPts val="0"/>
              </a:spcBef>
              <a:buNone/>
              <a:defRPr/>
            </a:pPr>
            <a:r>
              <a:rPr lang="en-US" altLang="en-US" sz="2000" b="1" dirty="0">
                <a:solidFill>
                  <a:schemeClr val="tx1"/>
                </a:solidFill>
                <a:latin typeface="Gill Sans MT" panose="020B0502020104020203" pitchFamily="34" charset="0"/>
              </a:rPr>
              <a:t>         	   </a:t>
            </a:r>
            <a:r>
              <a:rPr lang="en-US" altLang="en-US" sz="3000" b="1" dirty="0" err="1">
                <a:solidFill>
                  <a:schemeClr val="tx1"/>
                </a:solidFill>
                <a:latin typeface="Preeti" pitchFamily="2" charset="0"/>
              </a:rPr>
              <a:t>lnlvt</a:t>
            </a:r>
            <a:r>
              <a:rPr lang="en-US" altLang="en-US" sz="3000" b="1" dirty="0">
                <a:solidFill>
                  <a:schemeClr val="tx1"/>
                </a:solidFill>
                <a:latin typeface="Preeti" pitchFamily="2" charset="0"/>
              </a:rPr>
              <a:t> / </a:t>
            </a:r>
            <a:r>
              <a:rPr lang="en-US" altLang="en-US" sz="3000" b="1" dirty="0" err="1">
                <a:solidFill>
                  <a:schemeClr val="tx1"/>
                </a:solidFill>
                <a:latin typeface="Preeti" pitchFamily="2" charset="0"/>
              </a:rPr>
              <a:t>clZnntf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k|bz</a:t>
            </a:r>
            <a:r>
              <a:rPr lang="en-US" altLang="en-US" sz="3000" b="1" dirty="0">
                <a:solidFill>
                  <a:schemeClr val="tx1"/>
                </a:solidFill>
                <a:latin typeface="Preeti" pitchFamily="2" charset="0"/>
              </a:rPr>
              <a:t>{g</a:t>
            </a:r>
          </a:p>
          <a:p>
            <a:pPr lvl="2" eaLnBrk="1" hangingPunct="1">
              <a:spcBef>
                <a:spcPts val="0"/>
              </a:spcBef>
              <a:buFont typeface="Wingdings" panose="05000000000000000000" pitchFamily="2" charset="2"/>
              <a:buChar char="§"/>
              <a:defRPr/>
            </a:pPr>
            <a:endParaRPr lang="en-US" altLang="en-US" sz="20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6130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47957" y="1230208"/>
            <a:ext cx="8737601" cy="507110"/>
          </a:xfrm>
        </p:spPr>
        <p:txBody>
          <a:bodyPr/>
          <a:lstStyle/>
          <a:p>
            <a:r>
              <a:rPr lang="en-US" sz="2000" dirty="0">
                <a:latin typeface="Gill Sans MT" panose="020B0502020104020203" pitchFamily="34" charset="0"/>
              </a:rPr>
              <a:t>IMPORTANT TO UNDERSTAND/ </a:t>
            </a:r>
            <a:r>
              <a:rPr lang="hi-IN" sz="2000" dirty="0">
                <a:latin typeface="Gill Sans MT" panose="020B0502020104020203" pitchFamily="34" charset="0"/>
              </a:rPr>
              <a:t>बुझ्नु </a:t>
            </a:r>
            <a:r>
              <a:rPr lang="en-US" sz="2800" dirty="0" err="1">
                <a:latin typeface="Preeti" pitchFamily="2" charset="0"/>
              </a:rPr>
              <a:t>clt</a:t>
            </a:r>
            <a:r>
              <a:rPr lang="en-US" sz="2800" dirty="0">
                <a:latin typeface="Preeti" pitchFamily="2" charset="0"/>
              </a:rPr>
              <a:t> </a:t>
            </a:r>
            <a:r>
              <a:rPr lang="hi-IN" sz="2000" dirty="0">
                <a:latin typeface="Gill Sans MT" panose="020B0502020104020203" pitchFamily="34" charset="0"/>
              </a:rPr>
              <a:t>आवश्यक</a:t>
            </a:r>
            <a:endParaRPr lang="en-US" sz="2000" dirty="0">
              <a:latin typeface="Gill Sans MT" panose="020B0502020104020203" pitchFamily="34" charset="0"/>
            </a:endParaRPr>
          </a:p>
        </p:txBody>
      </p:sp>
      <p:sp>
        <p:nvSpPr>
          <p:cNvPr id="6" name="TextBox 5">
            <a:extLst>
              <a:ext uri="{FF2B5EF4-FFF2-40B4-BE49-F238E27FC236}">
                <a16:creationId xmlns:a16="http://schemas.microsoft.com/office/drawing/2014/main" id="{2EC0A986-6754-4705-A944-44EB55900061}"/>
              </a:ext>
            </a:extLst>
          </p:cNvPr>
          <p:cNvSpPr txBox="1"/>
          <p:nvPr/>
        </p:nvSpPr>
        <p:spPr>
          <a:xfrm>
            <a:off x="547956" y="2211472"/>
            <a:ext cx="11493355" cy="2185214"/>
          </a:xfrm>
          <a:prstGeom prst="rect">
            <a:avLst/>
          </a:prstGeom>
          <a:noFill/>
        </p:spPr>
        <p:txBody>
          <a:bodyPr wrap="square">
            <a:spAutoFit/>
          </a:bodyPr>
          <a:lstStyle/>
          <a:p>
            <a:pPr algn="ctr" defTabSz="914400" eaLnBrk="1" hangingPunct="1">
              <a:spcBef>
                <a:spcPct val="20000"/>
              </a:spcBef>
              <a:defRPr/>
            </a:pPr>
            <a:r>
              <a:rPr lang="en-US" altLang="en-US" sz="4000" b="1" dirty="0">
                <a:solidFill>
                  <a:srgbClr val="00247D"/>
                </a:solidFill>
                <a:latin typeface="Gill Sans MT" panose="020B0502020104020203" pitchFamily="34" charset="0"/>
                <a:cs typeface="Arial" panose="020B0604020202020204" pitchFamily="34" charset="0"/>
              </a:rPr>
              <a:t>IMPACT</a:t>
            </a:r>
            <a:r>
              <a:rPr lang="en-US" altLang="en-US" sz="4000" dirty="0">
                <a:solidFill>
                  <a:srgbClr val="00247D"/>
                </a:solidFill>
                <a:latin typeface="Gill Sans MT" panose="020B0502020104020203" pitchFamily="34" charset="0"/>
                <a:cs typeface="Arial" panose="020B0604020202020204" pitchFamily="34" charset="0"/>
              </a:rPr>
              <a:t> </a:t>
            </a:r>
            <a:r>
              <a:rPr lang="en-US" altLang="en-US" sz="4000" b="1" dirty="0">
                <a:solidFill>
                  <a:srgbClr val="00247D"/>
                </a:solidFill>
                <a:latin typeface="Preeti" pitchFamily="2" charset="0"/>
                <a:cs typeface="Arial" panose="020B0604020202020204" pitchFamily="34" charset="0"/>
              </a:rPr>
              <a:t>-</a:t>
            </a:r>
            <a:r>
              <a:rPr lang="en-US" altLang="en-US" sz="4000" b="1" dirty="0" err="1">
                <a:solidFill>
                  <a:srgbClr val="00247D"/>
                </a:solidFill>
                <a:latin typeface="Preeti" pitchFamily="2" charset="0"/>
                <a:cs typeface="Arial" panose="020B0604020202020204" pitchFamily="34" charset="0"/>
              </a:rPr>
              <a:t>k|efj</a:t>
            </a:r>
            <a:r>
              <a:rPr lang="en-US" altLang="en-US" sz="4000" b="1" dirty="0">
                <a:solidFill>
                  <a:srgbClr val="00247D"/>
                </a:solidFill>
                <a:latin typeface="Preeti" pitchFamily="2" charset="0"/>
                <a:cs typeface="Arial" panose="020B0604020202020204" pitchFamily="34" charset="0"/>
              </a:rPr>
              <a:t>_ </a:t>
            </a:r>
            <a:r>
              <a:rPr lang="en-US" altLang="en-US" sz="4000" dirty="0">
                <a:solidFill>
                  <a:srgbClr val="00247D"/>
                </a:solidFill>
                <a:latin typeface="Gill Sans MT" panose="020B0502020104020203" pitchFamily="34" charset="0"/>
                <a:cs typeface="Arial" panose="020B0604020202020204" pitchFamily="34" charset="0"/>
              </a:rPr>
              <a:t>on the person being harassed </a:t>
            </a:r>
            <a:r>
              <a:rPr lang="en-US" altLang="en-US" sz="4000" b="1" dirty="0">
                <a:solidFill>
                  <a:srgbClr val="00247D"/>
                </a:solidFill>
                <a:latin typeface="Preeti" pitchFamily="2" charset="0"/>
                <a:cs typeface="Arial" panose="020B0604020202020204" pitchFamily="34" charset="0"/>
              </a:rPr>
              <a:t>-lkl8t_ </a:t>
            </a:r>
          </a:p>
          <a:p>
            <a:pPr algn="ctr" defTabSz="914400" eaLnBrk="1" hangingPunct="1">
              <a:spcBef>
                <a:spcPct val="20000"/>
              </a:spcBef>
              <a:defRPr/>
            </a:pPr>
            <a:r>
              <a:rPr lang="en-US" altLang="en-US" sz="4000" b="1" dirty="0">
                <a:solidFill>
                  <a:srgbClr val="00247D"/>
                </a:solidFill>
                <a:latin typeface="Gill Sans MT" panose="020B0502020104020203" pitchFamily="34" charset="0"/>
                <a:cs typeface="Arial" panose="020B0604020202020204" pitchFamily="34" charset="0"/>
              </a:rPr>
              <a:t>NOT </a:t>
            </a:r>
          </a:p>
          <a:p>
            <a:pPr algn="ctr" defTabSz="914400" eaLnBrk="1" hangingPunct="1">
              <a:spcBef>
                <a:spcPct val="20000"/>
              </a:spcBef>
              <a:defRPr/>
            </a:pPr>
            <a:r>
              <a:rPr lang="en-US" altLang="en-US" sz="4000" b="1" dirty="0">
                <a:solidFill>
                  <a:srgbClr val="00247D"/>
                </a:solidFill>
                <a:latin typeface="Gill Sans MT" panose="020B0502020104020203" pitchFamily="34" charset="0"/>
                <a:cs typeface="Arial" panose="020B0604020202020204" pitchFamily="34" charset="0"/>
              </a:rPr>
              <a:t>INTENTION</a:t>
            </a:r>
            <a:r>
              <a:rPr lang="en-US" altLang="en-US" sz="4000" dirty="0">
                <a:solidFill>
                  <a:srgbClr val="00247D"/>
                </a:solidFill>
                <a:latin typeface="Gill Sans MT" panose="020B0502020104020203" pitchFamily="34" charset="0"/>
                <a:cs typeface="Arial" panose="020B0604020202020204" pitchFamily="34" charset="0"/>
              </a:rPr>
              <a:t> </a:t>
            </a:r>
            <a:r>
              <a:rPr lang="en-US" altLang="en-US" sz="4000" b="1" dirty="0">
                <a:solidFill>
                  <a:srgbClr val="00247D"/>
                </a:solidFill>
                <a:latin typeface="Preeti" pitchFamily="2" charset="0"/>
                <a:cs typeface="Arial" panose="020B0604020202020204" pitchFamily="34" charset="0"/>
              </a:rPr>
              <a:t>-</a:t>
            </a:r>
            <a:r>
              <a:rPr lang="en-US" altLang="en-US" sz="4000" b="1" dirty="0" err="1">
                <a:solidFill>
                  <a:srgbClr val="00247D"/>
                </a:solidFill>
                <a:latin typeface="Preeti" pitchFamily="2" charset="0"/>
                <a:cs typeface="Arial" panose="020B0604020202020204" pitchFamily="34" charset="0"/>
              </a:rPr>
              <a:t>cfzo</a:t>
            </a:r>
            <a:r>
              <a:rPr lang="en-US" altLang="en-US" sz="4000" b="1" dirty="0">
                <a:solidFill>
                  <a:srgbClr val="00247D"/>
                </a:solidFill>
                <a:latin typeface="Preeti" pitchFamily="2" charset="0"/>
                <a:cs typeface="Arial" panose="020B0604020202020204" pitchFamily="34" charset="0"/>
              </a:rPr>
              <a:t>_ </a:t>
            </a:r>
            <a:r>
              <a:rPr lang="en-US" altLang="en-US" sz="4000" dirty="0">
                <a:solidFill>
                  <a:srgbClr val="00247D"/>
                </a:solidFill>
                <a:latin typeface="Gill Sans MT" panose="020B0502020104020203" pitchFamily="34" charset="0"/>
                <a:cs typeface="Arial" panose="020B0604020202020204" pitchFamily="34" charset="0"/>
              </a:rPr>
              <a:t>of the harasser </a:t>
            </a:r>
            <a:r>
              <a:rPr lang="en-US" altLang="en-US" sz="4000" b="1" dirty="0">
                <a:solidFill>
                  <a:srgbClr val="00247D"/>
                </a:solidFill>
                <a:latin typeface="Preeti" pitchFamily="2" charset="0"/>
                <a:cs typeface="Arial" panose="020B0604020202020204" pitchFamily="34" charset="0"/>
              </a:rPr>
              <a:t>-lk8s_</a:t>
            </a:r>
          </a:p>
        </p:txBody>
      </p:sp>
    </p:spTree>
    <p:extLst>
      <p:ext uri="{BB962C8B-B14F-4D97-AF65-F5344CB8AC3E}">
        <p14:creationId xmlns:p14="http://schemas.microsoft.com/office/powerpoint/2010/main" val="330421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1"/>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Turning over to you</a:t>
            </a:r>
          </a:p>
          <a:p>
            <a:pPr algn="ctr"/>
            <a:endParaRPr lang="en-US" sz="4000" dirty="0">
              <a:latin typeface="Gill Sans MT" panose="020B0502020104020203" pitchFamily="34" charset="0"/>
            </a:endParaRPr>
          </a:p>
          <a:p>
            <a:pPr algn="ctr"/>
            <a:r>
              <a:rPr lang="en-US" sz="4000" dirty="0">
                <a:latin typeface="Gill Sans MT" panose="020B0502020104020203" pitchFamily="34" charset="0"/>
              </a:rPr>
              <a:t>What is SEAH? </a:t>
            </a:r>
          </a:p>
          <a:p>
            <a:pPr algn="ctr"/>
            <a:r>
              <a:rPr lang="en-US" sz="4000" b="1" dirty="0">
                <a:latin typeface="Preeti" pitchFamily="2" charset="0"/>
              </a:rPr>
              <a:t>of}</a:t>
            </a:r>
            <a:r>
              <a:rPr lang="en-US" sz="4000" b="1" dirty="0" err="1">
                <a:latin typeface="Preeti" pitchFamily="2" charset="0"/>
              </a:rPr>
              <a:t>ghGo</a:t>
            </a:r>
            <a:r>
              <a:rPr lang="en-US" sz="4000" b="1" dirty="0">
                <a:latin typeface="Preeti" pitchFamily="2" charset="0"/>
              </a:rPr>
              <a:t> </a:t>
            </a:r>
            <a:r>
              <a:rPr lang="en-US" sz="4000" b="1" dirty="0" err="1">
                <a:latin typeface="Preeti" pitchFamily="2" charset="0"/>
              </a:rPr>
              <a:t>zf</a:t>
            </a:r>
            <a:r>
              <a:rPr lang="en-US" sz="4000" b="1" dirty="0">
                <a:latin typeface="Preeti" pitchFamily="2" charset="0"/>
              </a:rPr>
              <a:t>]if0f </a:t>
            </a:r>
            <a:r>
              <a:rPr lang="en-US" sz="4000" b="1" dirty="0" err="1">
                <a:latin typeface="Preeti" pitchFamily="2" charset="0"/>
              </a:rPr>
              <a:t>tyf</a:t>
            </a:r>
            <a:r>
              <a:rPr lang="en-US" sz="4000" b="1" dirty="0">
                <a:latin typeface="Preeti" pitchFamily="2" charset="0"/>
              </a:rPr>
              <a:t> b'/</a:t>
            </a:r>
            <a:r>
              <a:rPr lang="en-US" sz="4000" b="1" dirty="0" err="1">
                <a:latin typeface="Preeti" pitchFamily="2" charset="0"/>
              </a:rPr>
              <a:t>frf</a:t>
            </a:r>
            <a:r>
              <a:rPr lang="en-US" sz="4000" b="1" dirty="0">
                <a:latin typeface="Preeti" pitchFamily="2" charset="0"/>
              </a:rPr>
              <a:t>/ </a:t>
            </a:r>
            <a:r>
              <a:rPr lang="en-US" sz="4000" b="1" dirty="0" err="1">
                <a:latin typeface="Preeti" pitchFamily="2" charset="0"/>
              </a:rPr>
              <a:t>eGgfn</a:t>
            </a:r>
            <a:r>
              <a:rPr lang="en-US" sz="4000" b="1" dirty="0">
                <a:latin typeface="Preeti" pitchFamily="2" charset="0"/>
              </a:rPr>
              <a:t>] s] a'lemG5</a:t>
            </a:r>
            <a:r>
              <a:rPr lang="en-US" sz="4000" dirty="0">
                <a:latin typeface="Gill Sans MT" panose="020B0502020104020203" pitchFamily="34" charset="0"/>
              </a:rPr>
              <a:t> ?</a:t>
            </a:r>
          </a:p>
        </p:txBody>
      </p:sp>
    </p:spTree>
    <p:extLst>
      <p:ext uri="{BB962C8B-B14F-4D97-AF65-F5344CB8AC3E}">
        <p14:creationId xmlns:p14="http://schemas.microsoft.com/office/powerpoint/2010/main" val="16801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47957" y="1230208"/>
            <a:ext cx="8737601" cy="507110"/>
          </a:xfrm>
        </p:spPr>
        <p:txBody>
          <a:bodyPr/>
          <a:lstStyle/>
          <a:p>
            <a:r>
              <a:rPr lang="en-US" sz="2000" dirty="0">
                <a:latin typeface="Gill Sans MT" panose="020B0502020104020203" pitchFamily="34" charset="0"/>
              </a:rPr>
              <a:t>SEXUAL EXPLOITATION / </a:t>
            </a:r>
            <a:r>
              <a:rPr lang="hi-IN" sz="2000" dirty="0">
                <a:latin typeface="Gill Sans MT" panose="020B0502020104020203" pitchFamily="34" charset="0"/>
              </a:rPr>
              <a:t>यौनजन्य शोषण </a:t>
            </a:r>
            <a:endParaRPr lang="en-US" sz="2000" dirty="0">
              <a:latin typeface="Gill Sans MT" panose="020B0502020104020203" pitchFamily="34" charset="0"/>
            </a:endParaRPr>
          </a:p>
        </p:txBody>
      </p:sp>
      <p:sp>
        <p:nvSpPr>
          <p:cNvPr id="4" name="Text Box 3">
            <a:extLst>
              <a:ext uri="{FF2B5EF4-FFF2-40B4-BE49-F238E27FC236}">
                <a16:creationId xmlns:a16="http://schemas.microsoft.com/office/drawing/2014/main" id="{92D25BC0-D664-4B66-B55E-489175FF9488}"/>
              </a:ext>
            </a:extLst>
          </p:cNvPr>
          <p:cNvSpPr txBox="1">
            <a:spLocks noChangeArrowheads="1"/>
          </p:cNvSpPr>
          <p:nvPr/>
        </p:nvSpPr>
        <p:spPr bwMode="auto">
          <a:xfrm>
            <a:off x="843355" y="1913931"/>
            <a:ext cx="9821219"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lgn="ctr" eaLnBrk="1" hangingPunct="1">
              <a:spcBef>
                <a:spcPct val="50000"/>
              </a:spcBef>
              <a:defRPr/>
            </a:pPr>
            <a:r>
              <a:rPr lang="en-AU" altLang="fr-FR" sz="2500" dirty="0">
                <a:solidFill>
                  <a:schemeClr val="tx1"/>
                </a:solidFill>
                <a:latin typeface="Gill Sans MT" panose="020B0502020104020203" pitchFamily="34" charset="0"/>
              </a:rPr>
              <a:t>Any actual or attempted abuse of a position of vulnerability, differential power, or trust, for sexual purposes, including but not limited to, showing monetary, social or political gain from the sexual exploitation of another.</a:t>
            </a:r>
          </a:p>
          <a:p>
            <a:pPr algn="ctr" eaLnBrk="1" hangingPunct="1">
              <a:spcBef>
                <a:spcPct val="50000"/>
              </a:spcBef>
              <a:defRPr/>
            </a:pPr>
            <a:endParaRPr lang="en-AU" altLang="fr-FR" sz="1800" dirty="0">
              <a:solidFill>
                <a:schemeClr val="tx1"/>
              </a:solidFill>
              <a:latin typeface="+mn-lt"/>
            </a:endParaRPr>
          </a:p>
          <a:p>
            <a:pPr algn="ctr">
              <a:spcBef>
                <a:spcPct val="50000"/>
              </a:spcBef>
              <a:defRPr/>
            </a:pPr>
            <a:r>
              <a:rPr lang="en-US" altLang="en-US" sz="3000" b="1" dirty="0">
                <a:solidFill>
                  <a:schemeClr val="tx1"/>
                </a:solidFill>
                <a:latin typeface="Preeti" pitchFamily="2" charset="0"/>
              </a:rPr>
              <a:t>of}g </a:t>
            </a:r>
            <a:r>
              <a:rPr lang="en-US" altLang="en-US" sz="3000" b="1" dirty="0" err="1">
                <a:solidFill>
                  <a:schemeClr val="tx1"/>
                </a:solidFill>
                <a:latin typeface="Preeti" pitchFamily="2" charset="0"/>
              </a:rPr>
              <a:t>zf</a:t>
            </a:r>
            <a:r>
              <a:rPr lang="en-US" altLang="en-US" sz="3000" b="1" dirty="0">
                <a:solidFill>
                  <a:schemeClr val="tx1"/>
                </a:solidFill>
                <a:latin typeface="Preeti" pitchFamily="2" charset="0"/>
              </a:rPr>
              <a:t>]if0f </a:t>
            </a:r>
            <a:r>
              <a:rPr lang="en-US" altLang="en-US" sz="3000" b="1" dirty="0" err="1">
                <a:solidFill>
                  <a:schemeClr val="tx1"/>
                </a:solidFill>
                <a:latin typeface="Preeti" pitchFamily="2" charset="0"/>
              </a:rPr>
              <a:t>eg</a:t>
            </a:r>
            <a:r>
              <a:rPr lang="en-US" altLang="en-US" sz="3000" b="1" dirty="0">
                <a:solidFill>
                  <a:schemeClr val="tx1"/>
                </a:solidFill>
                <a:latin typeface="Preeti" pitchFamily="2" charset="0"/>
              </a:rPr>
              <a:t>]sf] </a:t>
            </a:r>
            <a:r>
              <a:rPr lang="en-US" altLang="en-US" sz="3000" b="1" dirty="0" err="1">
                <a:solidFill>
                  <a:schemeClr val="tx1"/>
                </a:solidFill>
                <a:latin typeface="Preeti" pitchFamily="2" charset="0"/>
              </a:rPr>
              <a:t>s'g</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klg</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afnafnLsf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jf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joZs</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To;df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klg</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cem</a:t>
            </a:r>
            <a:r>
              <a:rPr lang="en-US" altLang="en-US" sz="3000" b="1" dirty="0">
                <a:solidFill>
                  <a:schemeClr val="tx1"/>
                </a:solidFill>
                <a:latin typeface="Preeti" pitchFamily="2" charset="0"/>
              </a:rPr>
              <a:t> hf]</a:t>
            </a:r>
            <a:r>
              <a:rPr lang="en-US" altLang="en-US" sz="3000" b="1" dirty="0" err="1">
                <a:solidFill>
                  <a:schemeClr val="tx1"/>
                </a:solidFill>
                <a:latin typeface="Preeti" pitchFamily="2" charset="0"/>
              </a:rPr>
              <a:t>lvddf</a:t>
            </a:r>
            <a:r>
              <a:rPr lang="en-US" altLang="en-US" sz="3000" b="1" dirty="0">
                <a:solidFill>
                  <a:schemeClr val="tx1"/>
                </a:solidFill>
                <a:latin typeface="Preeti" pitchFamily="2" charset="0"/>
              </a:rPr>
              <a:t> /x]sf </a:t>
            </a:r>
            <a:r>
              <a:rPr lang="en-US" altLang="en-US" sz="3000" b="1" dirty="0" err="1">
                <a:solidFill>
                  <a:schemeClr val="tx1"/>
                </a:solidFill>
                <a:latin typeface="Preeti" pitchFamily="2" charset="0"/>
              </a:rPr>
              <a:t>joZs</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cem</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dlxnf</a:t>
            </a:r>
            <a:r>
              <a:rPr lang="en-US" altLang="en-US" sz="3000" b="1" dirty="0">
                <a:solidFill>
                  <a:schemeClr val="tx1"/>
                </a:solidFill>
                <a:latin typeface="Preeti" pitchFamily="2" charset="0"/>
              </a:rPr>
              <a:t> al9 hf]</a:t>
            </a:r>
            <a:r>
              <a:rPr lang="en-US" altLang="en-US" sz="3000" b="1" dirty="0" err="1">
                <a:solidFill>
                  <a:schemeClr val="tx1"/>
                </a:solidFill>
                <a:latin typeface="Preeti" pitchFamily="2" charset="0"/>
              </a:rPr>
              <a:t>lvddf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xg</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xFbf</a:t>
            </a:r>
            <a:r>
              <a:rPr lang="en-US" altLang="en-US" sz="3000" b="1" dirty="0">
                <a:solidFill>
                  <a:schemeClr val="tx1"/>
                </a:solidFill>
                <a:latin typeface="Preeti" pitchFamily="2" charset="0"/>
              </a:rPr>
              <a:t>_, sf] </a:t>
            </a:r>
            <a:r>
              <a:rPr lang="en-US" altLang="en-US" sz="3000" b="1" dirty="0" err="1">
                <a:solidFill>
                  <a:schemeClr val="tx1"/>
                </a:solidFill>
                <a:latin typeface="Preeti" pitchFamily="2" charset="0"/>
              </a:rPr>
              <a:t>cj:yfsf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kmfO</a:t>
            </a:r>
            <a:r>
              <a:rPr lang="en-US" altLang="en-US" sz="3000" b="1" dirty="0">
                <a:solidFill>
                  <a:schemeClr val="tx1"/>
                </a:solidFill>
                <a:latin typeface="Preeti" pitchFamily="2" charset="0"/>
              </a:rPr>
              <a:t>{bf p7fO of}</a:t>
            </a:r>
            <a:r>
              <a:rPr lang="en-US" altLang="en-US" sz="3000" b="1" dirty="0" err="1">
                <a:solidFill>
                  <a:schemeClr val="tx1"/>
                </a:solidFill>
                <a:latin typeface="Preeti" pitchFamily="2" charset="0"/>
              </a:rPr>
              <a:t>ghGo</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b'Jo</a:t>
            </a:r>
            <a:r>
              <a:rPr lang="en-US" altLang="en-US" sz="3000" b="1" dirty="0">
                <a:solidFill>
                  <a:schemeClr val="tx1"/>
                </a:solidFill>
                <a:latin typeface="Preeti" pitchFamily="2" charset="0"/>
              </a:rPr>
              <a:t>{</a:t>
            </a:r>
            <a:r>
              <a:rPr lang="en-US" altLang="en-US" sz="3000" b="1" dirty="0" err="1">
                <a:solidFill>
                  <a:schemeClr val="tx1"/>
                </a:solidFill>
                <a:latin typeface="Preeti" pitchFamily="2" charset="0"/>
              </a:rPr>
              <a:t>jxf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tyf</a:t>
            </a:r>
            <a:r>
              <a:rPr lang="en-US" altLang="en-US" sz="3000" b="1" dirty="0">
                <a:solidFill>
                  <a:schemeClr val="tx1"/>
                </a:solidFill>
                <a:latin typeface="Preeti" pitchFamily="2" charset="0"/>
              </a:rPr>
              <a:t> b'/</a:t>
            </a:r>
            <a:r>
              <a:rPr lang="en-US" altLang="en-US" sz="3000" b="1" dirty="0" err="1">
                <a:solidFill>
                  <a:schemeClr val="tx1"/>
                </a:solidFill>
                <a:latin typeface="Preeti" pitchFamily="2" charset="0"/>
              </a:rPr>
              <a:t>frf</a:t>
            </a:r>
            <a:r>
              <a:rPr lang="en-US" altLang="en-US" sz="3000" b="1" dirty="0">
                <a:solidFill>
                  <a:schemeClr val="tx1"/>
                </a:solidFill>
                <a:latin typeface="Preeti" pitchFamily="2" charset="0"/>
              </a:rPr>
              <a:t>/ ug]{, km/s </a:t>
            </a:r>
            <a:r>
              <a:rPr lang="en-US" altLang="en-US" sz="3000" b="1" dirty="0" err="1">
                <a:solidFill>
                  <a:schemeClr val="tx1"/>
                </a:solidFill>
                <a:latin typeface="Preeti" pitchFamily="2" charset="0"/>
              </a:rPr>
              <a:t>Ifdtfsf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jf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zlQm</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jf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ansf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k|of</a:t>
            </a:r>
            <a:r>
              <a:rPr lang="en-US" altLang="en-US" sz="3000" b="1" dirty="0">
                <a:solidFill>
                  <a:schemeClr val="tx1"/>
                </a:solidFill>
                <a:latin typeface="Preeti" pitchFamily="2" charset="0"/>
              </a:rPr>
              <a:t>]u ul/ of}g </a:t>
            </a:r>
            <a:r>
              <a:rPr lang="en-US" altLang="en-US" sz="3000" b="1" dirty="0" err="1">
                <a:solidFill>
                  <a:schemeClr val="tx1"/>
                </a:solidFill>
                <a:latin typeface="Preeti" pitchFamily="2" charset="0"/>
              </a:rPr>
              <a:t>clek|fosf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nflu</a:t>
            </a:r>
            <a:r>
              <a:rPr lang="en-US" altLang="en-US" sz="3000" b="1" dirty="0">
                <a:solidFill>
                  <a:schemeClr val="tx1"/>
                </a:solidFill>
                <a:latin typeface="Preeti" pitchFamily="2" charset="0"/>
              </a:rPr>
              <a:t> ul/g] </a:t>
            </a:r>
            <a:r>
              <a:rPr lang="en-US" altLang="en-US" sz="3000" b="1" dirty="0" err="1">
                <a:solidFill>
                  <a:schemeClr val="tx1"/>
                </a:solidFill>
                <a:latin typeface="Preeti" pitchFamily="2" charset="0"/>
              </a:rPr>
              <a:t>sfo</a:t>
            </a:r>
            <a:r>
              <a:rPr lang="en-US" altLang="en-US" sz="3000" b="1" dirty="0">
                <a:solidFill>
                  <a:schemeClr val="tx1"/>
                </a:solidFill>
                <a:latin typeface="Preeti" pitchFamily="2" charset="0"/>
              </a:rPr>
              <a:t>{ — </a:t>
            </a:r>
            <a:r>
              <a:rPr lang="en-US" altLang="en-US" sz="3000" b="1" dirty="0" err="1">
                <a:solidFill>
                  <a:schemeClr val="tx1"/>
                </a:solidFill>
                <a:latin typeface="Preeti" pitchFamily="2" charset="0"/>
              </a:rPr>
              <a:t>cfly</a:t>
            </a:r>
            <a:r>
              <a:rPr lang="en-US" altLang="en-US" sz="3000" b="1" dirty="0">
                <a:solidFill>
                  <a:schemeClr val="tx1"/>
                </a:solidFill>
                <a:latin typeface="Preeti" pitchFamily="2" charset="0"/>
              </a:rPr>
              <a:t>{s, ;</a:t>
            </a:r>
            <a:r>
              <a:rPr lang="en-US" altLang="en-US" sz="3000" b="1" dirty="0" err="1">
                <a:solidFill>
                  <a:schemeClr val="tx1"/>
                </a:solidFill>
                <a:latin typeface="Preeti" pitchFamily="2" charset="0"/>
              </a:rPr>
              <a:t>fdflhs</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tyf</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fhg</a:t>
            </a:r>
            <a:r>
              <a:rPr lang="en-US" altLang="en-US" sz="3000" b="1" dirty="0">
                <a:solidFill>
                  <a:schemeClr val="tx1"/>
                </a:solidFill>
                <a:latin typeface="Preeti" pitchFamily="2" charset="0"/>
              </a:rPr>
              <a:t>}</a:t>
            </a:r>
            <a:r>
              <a:rPr lang="en-US" altLang="en-US" sz="3000" b="1" dirty="0" err="1">
                <a:solidFill>
                  <a:schemeClr val="tx1"/>
                </a:solidFill>
                <a:latin typeface="Preeti" pitchFamily="2" charset="0"/>
              </a:rPr>
              <a:t>lts</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nfe</a:t>
            </a:r>
            <a:r>
              <a:rPr lang="en-US" altLang="en-US" sz="3000" b="1" dirty="0">
                <a:solidFill>
                  <a:schemeClr val="tx1"/>
                </a:solidFill>
                <a:latin typeface="Preeti" pitchFamily="2" charset="0"/>
              </a:rPr>
              <a:t> b]</a:t>
            </a:r>
            <a:r>
              <a:rPr lang="en-US" altLang="en-US" sz="3000" b="1" dirty="0" err="1">
                <a:solidFill>
                  <a:schemeClr val="tx1"/>
                </a:solidFill>
                <a:latin typeface="Preeti" pitchFamily="2" charset="0"/>
              </a:rPr>
              <a:t>vfO</a:t>
            </a:r>
            <a:r>
              <a:rPr lang="en-US" altLang="en-US" sz="3000" b="1" dirty="0">
                <a:solidFill>
                  <a:schemeClr val="tx1"/>
                </a:solidFill>
                <a:latin typeface="Preeti" pitchFamily="2" charset="0"/>
              </a:rPr>
              <a:t>{ c? </a:t>
            </a:r>
            <a:r>
              <a:rPr lang="en-US" altLang="en-US" sz="3000" b="1" dirty="0" err="1">
                <a:solidFill>
                  <a:schemeClr val="tx1"/>
                </a:solidFill>
                <a:latin typeface="Preeti" pitchFamily="2" charset="0"/>
              </a:rPr>
              <a:t>dfly</a:t>
            </a:r>
            <a:r>
              <a:rPr lang="en-US" altLang="en-US" sz="3000" b="1" dirty="0">
                <a:solidFill>
                  <a:schemeClr val="tx1"/>
                </a:solidFill>
                <a:latin typeface="Preeti" pitchFamily="2" charset="0"/>
              </a:rPr>
              <a:t> ul/g] of}</a:t>
            </a:r>
            <a:r>
              <a:rPr lang="en-US" altLang="en-US" sz="3000" b="1" dirty="0" err="1">
                <a:solidFill>
                  <a:schemeClr val="tx1"/>
                </a:solidFill>
                <a:latin typeface="Preeti" pitchFamily="2" charset="0"/>
              </a:rPr>
              <a:t>ghGo</a:t>
            </a:r>
            <a:r>
              <a:rPr lang="en-US" altLang="en-US" sz="3000" b="1" dirty="0">
                <a:solidFill>
                  <a:schemeClr val="tx1"/>
                </a:solidFill>
                <a:latin typeface="Preeti" pitchFamily="2" charset="0"/>
              </a:rPr>
              <a:t> </a:t>
            </a:r>
            <a:r>
              <a:rPr lang="en-US" altLang="en-US" sz="3000" b="1" dirty="0" err="1">
                <a:solidFill>
                  <a:schemeClr val="tx1"/>
                </a:solidFill>
                <a:latin typeface="Preeti" pitchFamily="2" charset="0"/>
              </a:rPr>
              <a:t>b'Jo</a:t>
            </a:r>
            <a:r>
              <a:rPr lang="en-US" altLang="en-US" sz="3000" b="1" dirty="0">
                <a:solidFill>
                  <a:schemeClr val="tx1"/>
                </a:solidFill>
                <a:latin typeface="Preeti" pitchFamily="2" charset="0"/>
              </a:rPr>
              <a:t>{</a:t>
            </a:r>
            <a:r>
              <a:rPr lang="en-US" altLang="en-US" sz="3000" b="1" dirty="0" err="1">
                <a:solidFill>
                  <a:schemeClr val="tx1"/>
                </a:solidFill>
                <a:latin typeface="Preeti" pitchFamily="2" charset="0"/>
              </a:rPr>
              <a:t>jxf</a:t>
            </a:r>
            <a:r>
              <a:rPr lang="en-US" altLang="en-US" sz="3000" b="1" dirty="0">
                <a:solidFill>
                  <a:schemeClr val="tx1"/>
                </a:solidFill>
                <a:latin typeface="Preeti" pitchFamily="2" charset="0"/>
              </a:rPr>
              <a:t>/ .</a:t>
            </a:r>
            <a:endParaRPr lang="en-US" altLang="fr-FR" sz="3000" dirty="0">
              <a:solidFill>
                <a:schemeClr val="tx1"/>
              </a:solidFill>
              <a:latin typeface="Preeti" pitchFamily="2" charset="0"/>
            </a:endParaRPr>
          </a:p>
        </p:txBody>
      </p:sp>
    </p:spTree>
    <p:extLst>
      <p:ext uri="{BB962C8B-B14F-4D97-AF65-F5344CB8AC3E}">
        <p14:creationId xmlns:p14="http://schemas.microsoft.com/office/powerpoint/2010/main" val="29258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65764" y="1220919"/>
            <a:ext cx="8737601" cy="507110"/>
          </a:xfrm>
        </p:spPr>
        <p:txBody>
          <a:bodyPr/>
          <a:lstStyle/>
          <a:p>
            <a:r>
              <a:rPr lang="en-US" sz="2000" dirty="0">
                <a:latin typeface="Gill Sans MT" panose="020B0502020104020203" pitchFamily="34" charset="0"/>
              </a:rPr>
              <a:t>SEXUAL ABUSE / </a:t>
            </a:r>
            <a:r>
              <a:rPr lang="hi-IN" sz="2000" dirty="0">
                <a:latin typeface="Gill Sans MT" panose="020B0502020104020203" pitchFamily="34" charset="0"/>
              </a:rPr>
              <a:t>यौनजन्य दुराचार </a:t>
            </a:r>
            <a:endParaRPr lang="en-US" sz="2000" dirty="0">
              <a:latin typeface="Gill Sans MT" panose="020B0502020104020203" pitchFamily="34" charset="0"/>
            </a:endParaRPr>
          </a:p>
        </p:txBody>
      </p:sp>
      <p:sp>
        <p:nvSpPr>
          <p:cNvPr id="5" name="Text Box 4">
            <a:extLst>
              <a:ext uri="{FF2B5EF4-FFF2-40B4-BE49-F238E27FC236}">
                <a16:creationId xmlns:a16="http://schemas.microsoft.com/office/drawing/2014/main" id="{01CC680E-7ECE-4F5E-A7C7-B862AA39117D}"/>
              </a:ext>
            </a:extLst>
          </p:cNvPr>
          <p:cNvSpPr txBox="1">
            <a:spLocks noChangeArrowheads="1"/>
          </p:cNvSpPr>
          <p:nvPr/>
        </p:nvSpPr>
        <p:spPr bwMode="auto">
          <a:xfrm>
            <a:off x="1242919" y="1728029"/>
            <a:ext cx="9706162"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lgn="ctr" eaLnBrk="1" hangingPunct="1">
              <a:spcBef>
                <a:spcPct val="50000"/>
              </a:spcBef>
              <a:defRPr/>
            </a:pPr>
            <a:r>
              <a:rPr lang="en-AU" altLang="fr-FR" sz="4000" dirty="0">
                <a:solidFill>
                  <a:schemeClr val="tx2">
                    <a:lumMod val="50000"/>
                  </a:schemeClr>
                </a:solidFill>
                <a:latin typeface="Gill Sans MT" panose="020B0502020104020203" pitchFamily="34" charset="0"/>
              </a:rPr>
              <a:t>The actual act/threat of physical intrusion of a sexual nature, whether by force or under unequal or coercive conditions.</a:t>
            </a:r>
          </a:p>
          <a:p>
            <a:pPr algn="ctr" eaLnBrk="1" hangingPunct="1">
              <a:spcBef>
                <a:spcPct val="50000"/>
              </a:spcBef>
              <a:defRPr/>
            </a:pPr>
            <a:endParaRPr lang="en-AU" altLang="fr-FR" sz="1800" dirty="0">
              <a:solidFill>
                <a:schemeClr val="tx1"/>
              </a:solidFill>
              <a:latin typeface="+mn-lt"/>
            </a:endParaRPr>
          </a:p>
          <a:p>
            <a:pPr algn="ctr">
              <a:spcBef>
                <a:spcPct val="50000"/>
              </a:spcBef>
              <a:defRPr/>
            </a:pPr>
            <a:r>
              <a:rPr lang="en-US" sz="4000" b="1" dirty="0">
                <a:solidFill>
                  <a:schemeClr val="tx1"/>
                </a:solidFill>
                <a:latin typeface="Preeti" pitchFamily="2" charset="0"/>
              </a:rPr>
              <a:t>of}g </a:t>
            </a:r>
            <a:r>
              <a:rPr lang="en-US" altLang="en-US" sz="4000" b="1" dirty="0">
                <a:solidFill>
                  <a:schemeClr val="tx1"/>
                </a:solidFill>
                <a:latin typeface="Preeti" pitchFamily="2" charset="0"/>
              </a:rPr>
              <a:t>b'/</a:t>
            </a:r>
            <a:r>
              <a:rPr lang="en-US" altLang="en-US" sz="4000" b="1" dirty="0" err="1">
                <a:solidFill>
                  <a:schemeClr val="tx1"/>
                </a:solidFill>
                <a:latin typeface="Preeti" pitchFamily="2" charset="0"/>
              </a:rPr>
              <a:t>frf</a:t>
            </a:r>
            <a:r>
              <a:rPr lang="en-US" altLang="en-US" sz="4000" b="1" dirty="0">
                <a:solidFill>
                  <a:schemeClr val="tx1"/>
                </a:solidFill>
                <a:latin typeface="Preeti" pitchFamily="2" charset="0"/>
              </a:rPr>
              <a:t>/</a:t>
            </a:r>
            <a:r>
              <a:rPr lang="en-US" sz="4000" b="1" dirty="0">
                <a:solidFill>
                  <a:schemeClr val="tx1"/>
                </a:solidFill>
                <a:latin typeface="Preeti" pitchFamily="2" charset="0"/>
              </a:rPr>
              <a:t> </a:t>
            </a:r>
            <a:r>
              <a:rPr lang="en-US" sz="4000" b="1" dirty="0" err="1">
                <a:solidFill>
                  <a:schemeClr val="tx1"/>
                </a:solidFill>
                <a:latin typeface="Preeti" pitchFamily="2" charset="0"/>
              </a:rPr>
              <a:t>eGgfn</a:t>
            </a:r>
            <a:r>
              <a:rPr lang="en-US" sz="4000" b="1" dirty="0">
                <a:solidFill>
                  <a:schemeClr val="tx1"/>
                </a:solidFill>
                <a:latin typeface="Preeti" pitchFamily="2" charset="0"/>
              </a:rPr>
              <a:t>] </a:t>
            </a:r>
            <a:r>
              <a:rPr lang="en-US" sz="4000" b="1" dirty="0" err="1">
                <a:solidFill>
                  <a:schemeClr val="tx1"/>
                </a:solidFill>
                <a:latin typeface="Preeti" pitchFamily="2" charset="0"/>
              </a:rPr>
              <a:t>anhk</a:t>
            </a:r>
            <a:r>
              <a:rPr lang="en-US" sz="4000" b="1" dirty="0">
                <a:solidFill>
                  <a:schemeClr val="tx1"/>
                </a:solidFill>
                <a:latin typeface="Preeti" pitchFamily="2" charset="0"/>
              </a:rPr>
              <a:t>\m\</a:t>
            </a:r>
            <a:r>
              <a:rPr lang="en-US" sz="4000" b="1" dirty="0" err="1">
                <a:solidFill>
                  <a:schemeClr val="tx1"/>
                </a:solidFill>
                <a:latin typeface="Preeti" pitchFamily="2" charset="0"/>
              </a:rPr>
              <a:t>tL</a:t>
            </a:r>
            <a:r>
              <a:rPr lang="en-US" sz="4000" b="1" dirty="0">
                <a:solidFill>
                  <a:schemeClr val="tx1"/>
                </a:solidFill>
                <a:latin typeface="Preeti" pitchFamily="2" charset="0"/>
              </a:rPr>
              <a:t> </a:t>
            </a:r>
            <a:r>
              <a:rPr lang="en-US" sz="4000" b="1" dirty="0" err="1">
                <a:solidFill>
                  <a:schemeClr val="tx1"/>
                </a:solidFill>
                <a:latin typeface="Preeti" pitchFamily="2" charset="0"/>
              </a:rPr>
              <a:t>jf</a:t>
            </a:r>
            <a:r>
              <a:rPr lang="en-US" sz="4000" b="1" dirty="0">
                <a:solidFill>
                  <a:schemeClr val="tx1"/>
                </a:solidFill>
                <a:latin typeface="Preeti" pitchFamily="2" charset="0"/>
              </a:rPr>
              <a:t> </a:t>
            </a:r>
            <a:r>
              <a:rPr lang="en-US" sz="4000" b="1" dirty="0" err="1">
                <a:solidFill>
                  <a:schemeClr val="tx1"/>
                </a:solidFill>
                <a:latin typeface="Preeti" pitchFamily="2" charset="0"/>
              </a:rPr>
              <a:t>c;dfg</a:t>
            </a:r>
            <a:r>
              <a:rPr lang="en-US" sz="4000" b="1" dirty="0">
                <a:solidFill>
                  <a:schemeClr val="tx1"/>
                </a:solidFill>
                <a:latin typeface="Preeti" pitchFamily="2" charset="0"/>
              </a:rPr>
              <a:t> </a:t>
            </a:r>
            <a:r>
              <a:rPr lang="en-US" sz="4000" b="1" dirty="0" err="1">
                <a:solidFill>
                  <a:schemeClr val="tx1"/>
                </a:solidFill>
                <a:latin typeface="Preeti" pitchFamily="2" charset="0"/>
              </a:rPr>
              <a:t>cj:yf</a:t>
            </a:r>
            <a:r>
              <a:rPr lang="en-US" sz="4000" b="1" dirty="0">
                <a:solidFill>
                  <a:schemeClr val="tx1"/>
                </a:solidFill>
                <a:latin typeface="Preeti" pitchFamily="2" charset="0"/>
              </a:rPr>
              <a:t> </a:t>
            </a:r>
            <a:r>
              <a:rPr lang="en-US" sz="4000" b="1" dirty="0" err="1">
                <a:solidFill>
                  <a:schemeClr val="tx1"/>
                </a:solidFill>
                <a:latin typeface="Preeti" pitchFamily="2" charset="0"/>
              </a:rPr>
              <a:t>jf</a:t>
            </a:r>
            <a:r>
              <a:rPr lang="en-US" sz="4000" b="1" dirty="0">
                <a:solidFill>
                  <a:schemeClr val="tx1"/>
                </a:solidFill>
                <a:latin typeface="Preeti" pitchFamily="2" charset="0"/>
              </a:rPr>
              <a:t> </a:t>
            </a:r>
            <a:r>
              <a:rPr lang="en-US" sz="4000" b="1" dirty="0" err="1">
                <a:solidFill>
                  <a:schemeClr val="tx1"/>
                </a:solidFill>
                <a:latin typeface="Preeti" pitchFamily="2" charset="0"/>
              </a:rPr>
              <a:t>ljjz</a:t>
            </a:r>
            <a:r>
              <a:rPr lang="en-US" sz="4000" b="1" dirty="0">
                <a:solidFill>
                  <a:schemeClr val="tx1"/>
                </a:solidFill>
                <a:latin typeface="Preeti" pitchFamily="2" charset="0"/>
              </a:rPr>
              <a:t> </a:t>
            </a:r>
            <a:r>
              <a:rPr lang="en-US" sz="4000" b="1" dirty="0" err="1">
                <a:solidFill>
                  <a:schemeClr val="tx1"/>
                </a:solidFill>
                <a:latin typeface="Preeti" pitchFamily="2" charset="0"/>
              </a:rPr>
              <a:t>agfP</a:t>
            </a:r>
            <a:r>
              <a:rPr lang="en-US" sz="4000" b="1" dirty="0">
                <a:solidFill>
                  <a:schemeClr val="tx1"/>
                </a:solidFill>
                <a:latin typeface="Preeti" pitchFamily="2" charset="0"/>
              </a:rPr>
              <a:t>/ of}</a:t>
            </a:r>
            <a:r>
              <a:rPr lang="en-US" sz="4000" b="1" dirty="0" err="1">
                <a:solidFill>
                  <a:schemeClr val="tx1"/>
                </a:solidFill>
                <a:latin typeface="Preeti" pitchFamily="2" charset="0"/>
              </a:rPr>
              <a:t>gsf</a:t>
            </a:r>
            <a:r>
              <a:rPr lang="en-US" sz="4000" b="1" dirty="0">
                <a:solidFill>
                  <a:schemeClr val="tx1"/>
                </a:solidFill>
                <a:latin typeface="Preeti" pitchFamily="2" charset="0"/>
              </a:rPr>
              <a:t>] </a:t>
            </a:r>
            <a:r>
              <a:rPr lang="en-US" sz="4000" b="1" dirty="0" err="1">
                <a:solidFill>
                  <a:schemeClr val="tx1"/>
                </a:solidFill>
                <a:latin typeface="Preeti" pitchFamily="2" charset="0"/>
              </a:rPr>
              <a:t>cfzon</a:t>
            </a:r>
            <a:r>
              <a:rPr lang="en-US" sz="4000" b="1" dirty="0">
                <a:solidFill>
                  <a:schemeClr val="tx1"/>
                </a:solidFill>
                <a:latin typeface="Preeti" pitchFamily="2" charset="0"/>
              </a:rPr>
              <a:t>] </a:t>
            </a:r>
            <a:r>
              <a:rPr lang="en-US" sz="4000" b="1" dirty="0" err="1">
                <a:solidFill>
                  <a:schemeClr val="tx1"/>
                </a:solidFill>
                <a:latin typeface="Preeti" pitchFamily="2" charset="0"/>
              </a:rPr>
              <a:t>zf</a:t>
            </a:r>
            <a:r>
              <a:rPr lang="en-US" sz="4000" b="1" dirty="0">
                <a:solidFill>
                  <a:schemeClr val="tx1"/>
                </a:solidFill>
                <a:latin typeface="Preeti" pitchFamily="2" charset="0"/>
              </a:rPr>
              <a:t>/</a:t>
            </a:r>
            <a:r>
              <a:rPr lang="en-US" sz="4000" b="1" dirty="0" err="1">
                <a:solidFill>
                  <a:schemeClr val="tx1"/>
                </a:solidFill>
                <a:latin typeface="Preeti" pitchFamily="2" charset="0"/>
              </a:rPr>
              <a:t>Ll</a:t>
            </a:r>
            <a:r>
              <a:rPr lang="en-US" sz="4000" b="1" dirty="0">
                <a:solidFill>
                  <a:schemeClr val="tx1"/>
                </a:solidFill>
                <a:latin typeface="Preeti" pitchFamily="2" charset="0"/>
              </a:rPr>
              <a:t>/s ¿</a:t>
            </a:r>
            <a:r>
              <a:rPr lang="en-US" sz="4000" b="1" dirty="0" err="1">
                <a:solidFill>
                  <a:schemeClr val="tx1"/>
                </a:solidFill>
                <a:latin typeface="Preeti" pitchFamily="2" charset="0"/>
              </a:rPr>
              <a:t>kdf</a:t>
            </a:r>
            <a:r>
              <a:rPr lang="en-US" sz="4000" b="1" dirty="0">
                <a:solidFill>
                  <a:schemeClr val="tx1"/>
                </a:solidFill>
                <a:latin typeface="Preeti" pitchFamily="2" charset="0"/>
              </a:rPr>
              <a:t> hf]/hah{:</a:t>
            </a:r>
            <a:r>
              <a:rPr lang="en-US" sz="4000" b="1" dirty="0" err="1">
                <a:solidFill>
                  <a:schemeClr val="tx1"/>
                </a:solidFill>
                <a:latin typeface="Preeti" pitchFamily="2" charset="0"/>
              </a:rPr>
              <a:t>tL</a:t>
            </a:r>
            <a:r>
              <a:rPr lang="en-US" sz="4000" b="1" dirty="0">
                <a:solidFill>
                  <a:schemeClr val="tx1"/>
                </a:solidFill>
                <a:latin typeface="Preeti" pitchFamily="2" charset="0"/>
              </a:rPr>
              <a:t> ug'{, ug]{ </a:t>
            </a:r>
            <a:r>
              <a:rPr lang="en-US" sz="4000" b="1" dirty="0" err="1">
                <a:solidFill>
                  <a:schemeClr val="tx1"/>
                </a:solidFill>
                <a:latin typeface="Preeti" pitchFamily="2" charset="0"/>
              </a:rPr>
              <a:t>k|of</a:t>
            </a:r>
            <a:r>
              <a:rPr lang="en-US" sz="4000" b="1" dirty="0">
                <a:solidFill>
                  <a:schemeClr val="tx1"/>
                </a:solidFill>
                <a:latin typeface="Preeti" pitchFamily="2" charset="0"/>
              </a:rPr>
              <a:t>; ug'{ </a:t>
            </a:r>
            <a:r>
              <a:rPr lang="en-US" sz="4000" b="1" dirty="0" err="1">
                <a:solidFill>
                  <a:schemeClr val="tx1"/>
                </a:solidFill>
                <a:latin typeface="Preeti" pitchFamily="2" charset="0"/>
              </a:rPr>
              <a:t>jf</a:t>
            </a:r>
            <a:r>
              <a:rPr lang="en-US" sz="4000" b="1" dirty="0">
                <a:solidFill>
                  <a:schemeClr val="tx1"/>
                </a:solidFill>
                <a:latin typeface="Preeti" pitchFamily="2" charset="0"/>
              </a:rPr>
              <a:t> </a:t>
            </a:r>
            <a:r>
              <a:rPr lang="en-US" sz="4000" b="1" dirty="0" err="1">
                <a:solidFill>
                  <a:schemeClr val="tx1"/>
                </a:solidFill>
                <a:latin typeface="Preeti" pitchFamily="2" charset="0"/>
              </a:rPr>
              <a:t>wDSofpg"nfO</a:t>
            </a:r>
            <a:r>
              <a:rPr lang="en-US" sz="4000" b="1" dirty="0">
                <a:solidFill>
                  <a:schemeClr val="tx1"/>
                </a:solidFill>
                <a:latin typeface="Preeti" pitchFamily="2" charset="0"/>
              </a:rPr>
              <a:t>{ a'emfpFb5 .</a:t>
            </a:r>
          </a:p>
          <a:p>
            <a:pPr algn="ctr" eaLnBrk="1" hangingPunct="1">
              <a:spcBef>
                <a:spcPct val="50000"/>
              </a:spcBef>
              <a:defRPr/>
            </a:pPr>
            <a:endParaRPr lang="en-AU" altLang="fr-FR"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153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D5A3F6-950D-4E80-9161-52B19C235D4A}"/>
              </a:ext>
            </a:extLst>
          </p:cNvPr>
          <p:cNvSpPr>
            <a:spLocks noGrp="1"/>
          </p:cNvSpPr>
          <p:nvPr>
            <p:ph type="body" sz="quarter" idx="19"/>
          </p:nvPr>
        </p:nvSpPr>
        <p:spPr/>
        <p:txBody>
          <a:bodyPr/>
          <a:lstStyle/>
          <a:p>
            <a:endParaRPr lang="en-US" sz="1400" dirty="0">
              <a:latin typeface="Gill Sans MT" panose="020B0502020104020203" pitchFamily="34" charset="0"/>
            </a:endParaRPr>
          </a:p>
          <a:p>
            <a:endParaRPr lang="en-US" sz="1400" dirty="0">
              <a:latin typeface="Gill Sans MT" panose="020B0502020104020203" pitchFamily="34" charset="0"/>
            </a:endParaRPr>
          </a:p>
          <a:p>
            <a:endParaRPr lang="en-US" sz="1400" dirty="0">
              <a:latin typeface="Gill Sans MT" panose="020B0502020104020203" pitchFamily="34" charset="0"/>
            </a:endParaRPr>
          </a:p>
        </p:txBody>
      </p:sp>
      <p:sp>
        <p:nvSpPr>
          <p:cNvPr id="8" name="Rectangle 7">
            <a:extLst>
              <a:ext uri="{FF2B5EF4-FFF2-40B4-BE49-F238E27FC236}">
                <a16:creationId xmlns:a16="http://schemas.microsoft.com/office/drawing/2014/main" id="{0045E9CF-4050-4774-8F47-DB296097FA57}"/>
              </a:ext>
            </a:extLst>
          </p:cNvPr>
          <p:cNvSpPr/>
          <p:nvPr/>
        </p:nvSpPr>
        <p:spPr>
          <a:xfrm>
            <a:off x="217595" y="1925013"/>
            <a:ext cx="4966507" cy="3979056"/>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Gill Sans MT" panose="020B0502020104020203" pitchFamily="34" charset="0"/>
              </a:rPr>
              <a:t>Safeguarding Against </a:t>
            </a:r>
          </a:p>
          <a:p>
            <a:r>
              <a:rPr lang="en-US" sz="3600" b="1" dirty="0">
                <a:latin typeface="Gill Sans MT" panose="020B0502020104020203" pitchFamily="34" charset="0"/>
              </a:rPr>
              <a:t>Sexual Exploitation, </a:t>
            </a:r>
          </a:p>
          <a:p>
            <a:r>
              <a:rPr lang="en-US" sz="3600" b="1" dirty="0">
                <a:latin typeface="Gill Sans MT" panose="020B0502020104020203" pitchFamily="34" charset="0"/>
              </a:rPr>
              <a:t>Abuse &amp; Harassment</a:t>
            </a:r>
          </a:p>
          <a:p>
            <a:endParaRPr lang="en-US" sz="3000" b="1" dirty="0">
              <a:latin typeface="Gill Sans MT" panose="020B0502020104020203" pitchFamily="34" charset="0"/>
            </a:endParaRPr>
          </a:p>
          <a:p>
            <a:r>
              <a:rPr lang="en-US" sz="4600" b="1" dirty="0">
                <a:latin typeface="Preeti" pitchFamily="2" charset="0"/>
              </a:rPr>
              <a:t>of}</a:t>
            </a:r>
            <a:r>
              <a:rPr lang="en-US" sz="4600" b="1" dirty="0" err="1">
                <a:latin typeface="Preeti" pitchFamily="2" charset="0"/>
              </a:rPr>
              <a:t>ghGo</a:t>
            </a:r>
            <a:r>
              <a:rPr lang="en-US" sz="4600" b="1" dirty="0">
                <a:latin typeface="Preeti" pitchFamily="2" charset="0"/>
              </a:rPr>
              <a:t> </a:t>
            </a:r>
            <a:r>
              <a:rPr lang="en-US" sz="4600" b="1" dirty="0" err="1">
                <a:latin typeface="Preeti" pitchFamily="2" charset="0"/>
              </a:rPr>
              <a:t>zf</a:t>
            </a:r>
            <a:r>
              <a:rPr lang="en-US" sz="4600" b="1" dirty="0">
                <a:latin typeface="Preeti" pitchFamily="2" charset="0"/>
              </a:rPr>
              <a:t>]if0f </a:t>
            </a:r>
          </a:p>
          <a:p>
            <a:r>
              <a:rPr lang="en-US" sz="4600" b="1" dirty="0" err="1">
                <a:latin typeface="Preeti" pitchFamily="2" charset="0"/>
              </a:rPr>
              <a:t>tyf</a:t>
            </a:r>
            <a:r>
              <a:rPr lang="en-US" sz="4600" b="1" dirty="0">
                <a:latin typeface="Preeti" pitchFamily="2" charset="0"/>
              </a:rPr>
              <a:t> b'/</a:t>
            </a:r>
            <a:r>
              <a:rPr lang="en-US" sz="4600" b="1" dirty="0" err="1">
                <a:latin typeface="Preeti" pitchFamily="2" charset="0"/>
              </a:rPr>
              <a:t>frf</a:t>
            </a:r>
            <a:r>
              <a:rPr lang="en-US" sz="4600" b="1" dirty="0">
                <a:latin typeface="Preeti" pitchFamily="2" charset="0"/>
              </a:rPr>
              <a:t>/af6 ;'/</a:t>
            </a:r>
            <a:r>
              <a:rPr lang="en-US" sz="4600" b="1" dirty="0" err="1">
                <a:latin typeface="Preeti" pitchFamily="2" charset="0"/>
              </a:rPr>
              <a:t>Iff</a:t>
            </a:r>
            <a:r>
              <a:rPr lang="en-US" sz="4600" b="1" dirty="0">
                <a:latin typeface="Preeti" pitchFamily="2" charset="0"/>
              </a:rPr>
              <a:t> </a:t>
            </a:r>
          </a:p>
        </p:txBody>
      </p:sp>
      <p:pic>
        <p:nvPicPr>
          <p:cNvPr id="6" name="Picture 5" descr="A picture containing tree, outdoor, bicycle, person&#10;&#10;Description automatically generated">
            <a:extLst>
              <a:ext uri="{FF2B5EF4-FFF2-40B4-BE49-F238E27FC236}">
                <a16:creationId xmlns:a16="http://schemas.microsoft.com/office/drawing/2014/main" id="{1ED4145F-683C-4C87-B7D1-023E87824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463" y="1795018"/>
            <a:ext cx="6163577" cy="4109051"/>
          </a:xfrm>
          <a:prstGeom prst="rect">
            <a:avLst/>
          </a:prstGeom>
        </p:spPr>
      </p:pic>
    </p:spTree>
    <p:extLst>
      <p:ext uri="{BB962C8B-B14F-4D97-AF65-F5344CB8AC3E}">
        <p14:creationId xmlns:p14="http://schemas.microsoft.com/office/powerpoint/2010/main" val="219378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17135" y="1292838"/>
            <a:ext cx="8737601" cy="507110"/>
          </a:xfrm>
        </p:spPr>
        <p:txBody>
          <a:bodyPr/>
          <a:lstStyle/>
          <a:p>
            <a:r>
              <a:rPr lang="en-US" sz="3500" dirty="0">
                <a:latin typeface="Gill Sans MT" panose="020B0502020104020203" pitchFamily="34" charset="0"/>
              </a:rPr>
              <a:t>Harm/</a:t>
            </a:r>
            <a:r>
              <a:rPr lang="en-US" sz="2000" dirty="0">
                <a:latin typeface="Gill Sans MT" panose="020B0502020104020203" pitchFamily="34" charset="0"/>
              </a:rPr>
              <a:t> </a:t>
            </a:r>
            <a:r>
              <a:rPr lang="en-US" sz="4000" dirty="0" err="1">
                <a:solidFill>
                  <a:schemeClr val="bg1"/>
                </a:solidFill>
                <a:latin typeface="Preeti" pitchFamily="2" charset="0"/>
                <a:cs typeface="Arial" panose="020B0604020202020204" pitchFamily="34" charset="0"/>
              </a:rPr>
              <a:t>xfgL</a:t>
            </a:r>
            <a:endParaRPr lang="en-US" sz="4000" dirty="0">
              <a:solidFill>
                <a:schemeClr val="bg1"/>
              </a:solidFill>
              <a:latin typeface="Preeti" pitchFamily="2" charset="0"/>
              <a:cs typeface="Arial" panose="020B0604020202020204" pitchFamily="34" charset="0"/>
            </a:endParaRPr>
          </a:p>
        </p:txBody>
      </p:sp>
      <p:sp>
        <p:nvSpPr>
          <p:cNvPr id="5" name="Text Box 4">
            <a:extLst>
              <a:ext uri="{FF2B5EF4-FFF2-40B4-BE49-F238E27FC236}">
                <a16:creationId xmlns:a16="http://schemas.microsoft.com/office/drawing/2014/main" id="{01CC680E-7ECE-4F5E-A7C7-B862AA39117D}"/>
              </a:ext>
            </a:extLst>
          </p:cNvPr>
          <p:cNvSpPr txBox="1">
            <a:spLocks noChangeArrowheads="1"/>
          </p:cNvSpPr>
          <p:nvPr/>
        </p:nvSpPr>
        <p:spPr bwMode="auto">
          <a:xfrm>
            <a:off x="6942924" y="2333508"/>
            <a:ext cx="462362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a:spcBef>
                <a:spcPct val="50000"/>
              </a:spcBef>
              <a:defRPr/>
            </a:pPr>
            <a:r>
              <a:rPr lang="en-US" b="1" dirty="0" err="1">
                <a:solidFill>
                  <a:schemeClr val="tx1">
                    <a:lumMod val="95000"/>
                    <a:lumOff val="5000"/>
                  </a:schemeClr>
                </a:solidFill>
                <a:latin typeface="Preeti" pitchFamily="2" charset="0"/>
              </a:rPr>
              <a:t>xfgL</a:t>
            </a:r>
            <a:r>
              <a:rPr lang="en-US" b="1" dirty="0">
                <a:solidFill>
                  <a:schemeClr val="tx1">
                    <a:lumMod val="95000"/>
                    <a:lumOff val="5000"/>
                  </a:schemeClr>
                </a:solidFill>
                <a:latin typeface="Preeti" pitchFamily="2" charset="0"/>
              </a:rPr>
              <a:t> </a:t>
            </a:r>
            <a:r>
              <a:rPr lang="en-US" dirty="0">
                <a:solidFill>
                  <a:schemeClr val="tx1">
                    <a:lumMod val="95000"/>
                    <a:lumOff val="5000"/>
                  </a:schemeClr>
                </a:solidFill>
                <a:latin typeface="Preeti" pitchFamily="2" charset="0"/>
              </a:rPr>
              <a:t>Pp6f </a:t>
            </a:r>
            <a:r>
              <a:rPr lang="en-US" dirty="0" err="1">
                <a:solidFill>
                  <a:schemeClr val="tx1">
                    <a:lumMod val="95000"/>
                    <a:lumOff val="5000"/>
                  </a:schemeClr>
                </a:solidFill>
                <a:latin typeface="Preeti" pitchFamily="2" charset="0"/>
              </a:rPr>
              <a:t>JolQmsf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zf</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Ll</a:t>
            </a:r>
            <a:r>
              <a:rPr lang="en-US" dirty="0">
                <a:solidFill>
                  <a:schemeClr val="tx1">
                    <a:lumMod val="95000"/>
                    <a:lumOff val="5000"/>
                  </a:schemeClr>
                </a:solidFill>
                <a:latin typeface="Preeti" pitchFamily="2" charset="0"/>
              </a:rPr>
              <a:t>/s, </a:t>
            </a:r>
            <a:r>
              <a:rPr lang="en-US" dirty="0" err="1">
                <a:solidFill>
                  <a:schemeClr val="tx1">
                    <a:lumMod val="95000"/>
                    <a:lumOff val="5000"/>
                  </a:schemeClr>
                </a:solidFill>
                <a:latin typeface="Preeti" pitchFamily="2" charset="0"/>
              </a:rPr>
              <a:t>dgf</a:t>
            </a:r>
            <a:r>
              <a:rPr lang="en-US" dirty="0">
                <a:solidFill>
                  <a:schemeClr val="tx1">
                    <a:lumMod val="95000"/>
                    <a:lumOff val="5000"/>
                  </a:schemeClr>
                </a:solidFill>
                <a:latin typeface="Preeti" pitchFamily="2" charset="0"/>
              </a:rPr>
              <a:t>]j}1flgs </a:t>
            </a:r>
            <a:r>
              <a:rPr lang="en-US" dirty="0" err="1">
                <a:solidFill>
                  <a:schemeClr val="tx1">
                    <a:lumMod val="95000"/>
                    <a:lumOff val="5000"/>
                  </a:schemeClr>
                </a:solidFill>
                <a:latin typeface="Preeti" pitchFamily="2" charset="0"/>
              </a:rPr>
              <a:t>cyjf</a:t>
            </a:r>
            <a:r>
              <a:rPr lang="en-US" dirty="0">
                <a:solidFill>
                  <a:schemeClr val="tx1">
                    <a:lumMod val="95000"/>
                    <a:lumOff val="5000"/>
                  </a:schemeClr>
                </a:solidFill>
                <a:latin typeface="Preeti" pitchFamily="2" charset="0"/>
              </a:rPr>
              <a:t> ;f] </a:t>
            </a:r>
            <a:r>
              <a:rPr lang="en-US" dirty="0" err="1">
                <a:solidFill>
                  <a:schemeClr val="tx1">
                    <a:lumMod val="95000"/>
                    <a:lumOff val="5000"/>
                  </a:schemeClr>
                </a:solidFill>
                <a:latin typeface="Preeti" pitchFamily="2" charset="0"/>
              </a:rPr>
              <a:t>JolQmsf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s'g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klg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k|sf</a:t>
            </a:r>
            <a:r>
              <a:rPr lang="en-US" dirty="0">
                <a:solidFill>
                  <a:schemeClr val="tx1">
                    <a:lumMod val="95000"/>
                    <a:lumOff val="5000"/>
                  </a:schemeClr>
                </a:solidFill>
                <a:latin typeface="Preeti" pitchFamily="2" charset="0"/>
              </a:rPr>
              <a:t>/sf] </a:t>
            </a:r>
            <a:r>
              <a:rPr lang="en-US" dirty="0" err="1">
                <a:solidFill>
                  <a:schemeClr val="tx1">
                    <a:lumMod val="95000"/>
                    <a:lumOff val="5000"/>
                  </a:schemeClr>
                </a:solidFill>
                <a:latin typeface="Preeti" pitchFamily="2" charset="0"/>
              </a:rPr>
              <a:t>clwsf</a:t>
            </a:r>
            <a:r>
              <a:rPr lang="en-US" dirty="0">
                <a:solidFill>
                  <a:schemeClr val="tx1">
                    <a:lumMod val="95000"/>
                    <a:lumOff val="5000"/>
                  </a:schemeClr>
                </a:solidFill>
                <a:latin typeface="Preeti" pitchFamily="2" charset="0"/>
              </a:rPr>
              <a:t>/sf] </a:t>
            </a:r>
            <a:r>
              <a:rPr lang="en-US" dirty="0" err="1">
                <a:solidFill>
                  <a:schemeClr val="tx1">
                    <a:lumMod val="95000"/>
                    <a:lumOff val="5000"/>
                  </a:schemeClr>
                </a:solidFill>
                <a:latin typeface="Preeti" pitchFamily="2" charset="0"/>
              </a:rPr>
              <a:t>xgg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jf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pNn</a:t>
            </a:r>
            <a:r>
              <a:rPr lang="en-US" dirty="0">
                <a:solidFill>
                  <a:schemeClr val="tx1">
                    <a:lumMod val="95000"/>
                    <a:lumOff val="5000"/>
                  </a:schemeClr>
                </a:solidFill>
                <a:latin typeface="Preeti" pitchFamily="2" charset="0"/>
              </a:rPr>
              <a:t>ª\3g </a:t>
            </a:r>
            <a:r>
              <a:rPr lang="en-US" dirty="0" err="1">
                <a:solidFill>
                  <a:schemeClr val="tx1">
                    <a:lumMod val="95000"/>
                    <a:lumOff val="5000"/>
                  </a:schemeClr>
                </a:solidFill>
                <a:latin typeface="Preeti" pitchFamily="2" charset="0"/>
              </a:rPr>
              <a:t>eGg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a'em</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g'kb</a:t>
            </a:r>
            <a:r>
              <a:rPr lang="en-US" dirty="0">
                <a:solidFill>
                  <a:schemeClr val="tx1">
                    <a:lumMod val="95000"/>
                    <a:lumOff val="5000"/>
                  </a:schemeClr>
                </a:solidFill>
                <a:latin typeface="Preeti" pitchFamily="2" charset="0"/>
              </a:rPr>
              <a:t>{5 . </a:t>
            </a:r>
          </a:p>
          <a:p>
            <a:pPr>
              <a:spcBef>
                <a:spcPct val="50000"/>
              </a:spcBef>
              <a:defRPr/>
            </a:pPr>
            <a:r>
              <a:rPr lang="en-US" b="1" dirty="0" err="1">
                <a:solidFill>
                  <a:schemeClr val="tx1">
                    <a:lumMod val="95000"/>
                    <a:lumOff val="5000"/>
                  </a:schemeClr>
                </a:solidFill>
                <a:latin typeface="Preeti" pitchFamily="2" charset="0"/>
              </a:rPr>
              <a:t>dgf</a:t>
            </a:r>
            <a:r>
              <a:rPr lang="en-US" b="1" dirty="0">
                <a:solidFill>
                  <a:schemeClr val="tx1">
                    <a:lumMod val="95000"/>
                    <a:lumOff val="5000"/>
                  </a:schemeClr>
                </a:solidFill>
                <a:latin typeface="Preeti" pitchFamily="2" charset="0"/>
              </a:rPr>
              <a:t>]j}1flgs </a:t>
            </a:r>
            <a:r>
              <a:rPr lang="en-US" b="1" dirty="0" err="1">
                <a:solidFill>
                  <a:schemeClr val="tx1">
                    <a:lumMod val="95000"/>
                    <a:lumOff val="5000"/>
                  </a:schemeClr>
                </a:solidFill>
                <a:latin typeface="Preeti" pitchFamily="2" charset="0"/>
              </a:rPr>
              <a:t>xfgL</a:t>
            </a:r>
            <a:r>
              <a:rPr lang="en-US" b="1"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ckdfghgs</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efiffsf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k|of</a:t>
            </a:r>
            <a:r>
              <a:rPr lang="en-US" dirty="0">
                <a:solidFill>
                  <a:schemeClr val="tx1">
                    <a:lumMod val="95000"/>
                    <a:lumOff val="5000"/>
                  </a:schemeClr>
                </a:solidFill>
                <a:latin typeface="Preeti" pitchFamily="2" charset="0"/>
              </a:rPr>
              <a:t>]u, </a:t>
            </a:r>
            <a:r>
              <a:rPr lang="en-US" dirty="0" err="1">
                <a:solidFill>
                  <a:schemeClr val="tx1">
                    <a:lumMod val="95000"/>
                    <a:lumOff val="5000"/>
                  </a:schemeClr>
                </a:solidFill>
                <a:latin typeface="Preeti" pitchFamily="2" charset="0"/>
              </a:rPr>
              <a:t>lgoldt</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cfnf</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rgf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xf</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Rofpg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tyf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nlHht</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kfg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k|j</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ltsf</a:t>
            </a:r>
            <a:r>
              <a:rPr lang="en-US" dirty="0">
                <a:solidFill>
                  <a:schemeClr val="tx1">
                    <a:lumMod val="95000"/>
                    <a:lumOff val="5000"/>
                  </a:schemeClr>
                </a:solidFill>
                <a:latin typeface="Preeti" pitchFamily="2" charset="0"/>
              </a:rPr>
              <a:t> l6Kk0fL, </a:t>
            </a:r>
            <a:r>
              <a:rPr lang="en-US" dirty="0" err="1">
                <a:solidFill>
                  <a:schemeClr val="tx1">
                    <a:lumMod val="95000"/>
                    <a:lumOff val="5000"/>
                  </a:schemeClr>
                </a:solidFill>
                <a:latin typeface="Preeti" pitchFamily="2" charset="0"/>
              </a:rPr>
              <a:t>PSn</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ofpg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tyf</a:t>
            </a:r>
            <a:r>
              <a:rPr lang="en-US" dirty="0">
                <a:solidFill>
                  <a:schemeClr val="tx1">
                    <a:lumMod val="95000"/>
                    <a:lumOff val="5000"/>
                  </a:schemeClr>
                </a:solidFill>
                <a:latin typeface="Preeti" pitchFamily="2" charset="0"/>
              </a:rPr>
              <a:t> lxF88'ndf </a:t>
            </a:r>
            <a:r>
              <a:rPr lang="en-US" dirty="0" err="1">
                <a:solidFill>
                  <a:schemeClr val="tx1">
                    <a:lumMod val="95000"/>
                    <a:lumOff val="5000"/>
                  </a:schemeClr>
                </a:solidFill>
                <a:latin typeface="Preeti" pitchFamily="2" charset="0"/>
              </a:rPr>
              <a:t>cj</a:t>
            </a:r>
            <a:r>
              <a:rPr lang="en-US" dirty="0">
                <a:solidFill>
                  <a:schemeClr val="tx1">
                    <a:lumMod val="95000"/>
                    <a:lumOff val="5000"/>
                  </a:schemeClr>
                </a:solidFill>
                <a:latin typeface="Preeti" pitchFamily="2" charset="0"/>
              </a:rPr>
              <a:t>/f]w ug{] </a:t>
            </a:r>
            <a:r>
              <a:rPr lang="en-US" dirty="0" err="1">
                <a:solidFill>
                  <a:schemeClr val="tx1">
                    <a:lumMod val="95000"/>
                    <a:lumOff val="5000"/>
                  </a:schemeClr>
                </a:solidFill>
                <a:latin typeface="Preeti" pitchFamily="2" charset="0"/>
              </a:rPr>
              <a:t>vfnsf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efjgfTds</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tyf</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dgf</a:t>
            </a:r>
            <a:r>
              <a:rPr lang="en-US" dirty="0">
                <a:solidFill>
                  <a:schemeClr val="tx1">
                    <a:lumMod val="95000"/>
                    <a:lumOff val="5000"/>
                  </a:schemeClr>
                </a:solidFill>
                <a:latin typeface="Preeti" pitchFamily="2" charset="0"/>
              </a:rPr>
              <a:t>]j}1flgs </a:t>
            </a:r>
            <a:r>
              <a:rPr lang="en-US" dirty="0" err="1">
                <a:solidFill>
                  <a:schemeClr val="tx1">
                    <a:lumMod val="95000"/>
                    <a:lumOff val="5000"/>
                  </a:schemeClr>
                </a:solidFill>
                <a:latin typeface="Preeti" pitchFamily="2" charset="0"/>
              </a:rPr>
              <a:t>xfgL</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eGg</a:t>
            </a:r>
            <a:r>
              <a:rPr lang="en-US" dirty="0">
                <a:solidFill>
                  <a:schemeClr val="tx1">
                    <a:lumMod val="95000"/>
                    <a:lumOff val="5000"/>
                  </a:schemeClr>
                </a:solidFill>
                <a:latin typeface="Preeti" pitchFamily="2" charset="0"/>
              </a:rPr>
              <a:t>] </a:t>
            </a:r>
            <a:r>
              <a:rPr lang="en-US" dirty="0" err="1">
                <a:solidFill>
                  <a:schemeClr val="tx1">
                    <a:lumMod val="95000"/>
                    <a:lumOff val="5000"/>
                  </a:schemeClr>
                </a:solidFill>
                <a:latin typeface="Preeti" pitchFamily="2" charset="0"/>
              </a:rPr>
              <a:t>a'em</a:t>
            </a:r>
            <a:r>
              <a:rPr lang="en-US" dirty="0">
                <a:solidFill>
                  <a:schemeClr val="tx1">
                    <a:lumMod val="95000"/>
                    <a:lumOff val="5000"/>
                  </a:schemeClr>
                </a:solidFill>
                <a:latin typeface="Preeti" pitchFamily="2" charset="0"/>
              </a:rPr>
              <a:t>\</a:t>
            </a:r>
            <a:r>
              <a:rPr lang="en-US" dirty="0" err="1">
                <a:solidFill>
                  <a:schemeClr val="tx1">
                    <a:lumMod val="95000"/>
                    <a:lumOff val="5000"/>
                  </a:schemeClr>
                </a:solidFill>
                <a:latin typeface="Preeti" pitchFamily="2" charset="0"/>
              </a:rPr>
              <a:t>g'kb</a:t>
            </a:r>
            <a:r>
              <a:rPr lang="en-US" dirty="0">
                <a:solidFill>
                  <a:schemeClr val="tx1">
                    <a:lumMod val="95000"/>
                    <a:lumOff val="5000"/>
                  </a:schemeClr>
                </a:solidFill>
                <a:latin typeface="Preeti" pitchFamily="2" charset="0"/>
              </a:rPr>
              <a:t>{5 .</a:t>
            </a:r>
            <a:endParaRPr lang="en-AU" altLang="fr-FR" dirty="0">
              <a:solidFill>
                <a:schemeClr val="tx1">
                  <a:lumMod val="95000"/>
                  <a:lumOff val="5000"/>
                </a:schemeClr>
              </a:solidFill>
              <a:latin typeface="Preeti" pitchFamily="2" charset="0"/>
            </a:endParaRPr>
          </a:p>
        </p:txBody>
      </p:sp>
      <p:sp>
        <p:nvSpPr>
          <p:cNvPr id="4" name="Text Box 4">
            <a:extLst>
              <a:ext uri="{FF2B5EF4-FFF2-40B4-BE49-F238E27FC236}">
                <a16:creationId xmlns:a16="http://schemas.microsoft.com/office/drawing/2014/main" id="{A43AA77B-A332-4CE4-A0A5-8E01EF64353E}"/>
              </a:ext>
            </a:extLst>
          </p:cNvPr>
          <p:cNvSpPr txBox="1">
            <a:spLocks noChangeArrowheads="1"/>
          </p:cNvSpPr>
          <p:nvPr/>
        </p:nvSpPr>
        <p:spPr bwMode="auto">
          <a:xfrm>
            <a:off x="625453" y="1943786"/>
            <a:ext cx="4623624"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r>
              <a:rPr lang="en-GB" sz="2200" b="1" dirty="0">
                <a:solidFill>
                  <a:schemeClr val="tx1">
                    <a:lumMod val="95000"/>
                    <a:lumOff val="5000"/>
                  </a:schemeClr>
                </a:solidFill>
                <a:latin typeface="Gill Sans MT" panose="020B0502020104020203" pitchFamily="34" charset="0"/>
              </a:rPr>
              <a:t>Harm</a:t>
            </a:r>
            <a:endParaRPr lang="en-US" sz="2200" dirty="0">
              <a:solidFill>
                <a:schemeClr val="tx1">
                  <a:lumMod val="95000"/>
                  <a:lumOff val="5000"/>
                </a:schemeClr>
              </a:solidFill>
              <a:latin typeface="Gill Sans MT" panose="020B0502020104020203" pitchFamily="34" charset="0"/>
            </a:endParaRPr>
          </a:p>
          <a:p>
            <a:r>
              <a:rPr lang="en-GB" sz="2200" dirty="0">
                <a:solidFill>
                  <a:schemeClr val="tx1">
                    <a:lumMod val="95000"/>
                    <a:lumOff val="5000"/>
                  </a:schemeClr>
                </a:solidFill>
                <a:latin typeface="Gill Sans MT" panose="020B0502020104020203" pitchFamily="34" charset="0"/>
              </a:rPr>
              <a:t>Psychological, physical and any other infringement of an individual’s rights. </a:t>
            </a:r>
          </a:p>
          <a:p>
            <a:endParaRPr lang="en-US" sz="2200" dirty="0">
              <a:solidFill>
                <a:schemeClr val="tx1">
                  <a:lumMod val="95000"/>
                  <a:lumOff val="5000"/>
                </a:schemeClr>
              </a:solidFill>
              <a:latin typeface="Gill Sans MT" panose="020B0502020104020203" pitchFamily="34" charset="0"/>
            </a:endParaRPr>
          </a:p>
          <a:p>
            <a:r>
              <a:rPr lang="en-GB" sz="2200" b="1" dirty="0">
                <a:solidFill>
                  <a:schemeClr val="tx1">
                    <a:lumMod val="95000"/>
                    <a:lumOff val="5000"/>
                  </a:schemeClr>
                </a:solidFill>
                <a:latin typeface="Gill Sans MT" panose="020B0502020104020203" pitchFamily="34" charset="0"/>
              </a:rPr>
              <a:t>Psychological harm</a:t>
            </a:r>
            <a:endParaRPr lang="en-US" sz="2200" dirty="0">
              <a:solidFill>
                <a:schemeClr val="tx1">
                  <a:lumMod val="95000"/>
                  <a:lumOff val="5000"/>
                </a:schemeClr>
              </a:solidFill>
              <a:latin typeface="Gill Sans MT" panose="020B0502020104020203" pitchFamily="34" charset="0"/>
            </a:endParaRPr>
          </a:p>
          <a:p>
            <a:r>
              <a:rPr lang="en-GB" sz="2200" dirty="0">
                <a:solidFill>
                  <a:schemeClr val="tx1">
                    <a:lumMod val="95000"/>
                    <a:lumOff val="5000"/>
                  </a:schemeClr>
                </a:solidFill>
                <a:latin typeface="Gill Sans MT" panose="020B0502020104020203" pitchFamily="34" charset="0"/>
              </a:rPr>
              <a:t>Emotional or psychological abuse, including (but not limited to) humiliating and degrading treatment such as bad name calling, constant criticism, belittling, persistent shaming, solitary confinement and isolation</a:t>
            </a:r>
            <a:endParaRPr lang="en-US" sz="2200" dirty="0">
              <a:solidFill>
                <a:schemeClr val="tx1">
                  <a:lumMod val="95000"/>
                  <a:lumOff val="5000"/>
                </a:schemeClr>
              </a:solidFill>
              <a:latin typeface="Gill Sans MT" panose="020B0502020104020203" pitchFamily="34" charset="0"/>
            </a:endParaRPr>
          </a:p>
          <a:p>
            <a:pPr algn="ctr">
              <a:spcBef>
                <a:spcPct val="50000"/>
              </a:spcBef>
              <a:defRPr/>
            </a:pPr>
            <a:endParaRPr lang="en-AU" altLang="fr-FR" sz="2200" dirty="0">
              <a:solidFill>
                <a:schemeClr val="tx1">
                  <a:lumMod val="95000"/>
                  <a:lumOff val="5000"/>
                </a:schemeClr>
              </a:solidFill>
              <a:latin typeface="Gill Sans MT" panose="020B0502020104020203" pitchFamily="34" charset="0"/>
            </a:endParaRPr>
          </a:p>
        </p:txBody>
      </p:sp>
    </p:spTree>
    <p:extLst>
      <p:ext uri="{BB962C8B-B14F-4D97-AF65-F5344CB8AC3E}">
        <p14:creationId xmlns:p14="http://schemas.microsoft.com/office/powerpoint/2010/main" val="9889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1"/>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Turning over to you</a:t>
            </a:r>
          </a:p>
          <a:p>
            <a:pPr algn="ctr"/>
            <a:endParaRPr lang="en-US" sz="4000" dirty="0">
              <a:latin typeface="Gill Sans MT" panose="020B0502020104020203" pitchFamily="34" charset="0"/>
            </a:endParaRPr>
          </a:p>
          <a:p>
            <a:pPr algn="ctr"/>
            <a:r>
              <a:rPr lang="en-US" sz="4000" dirty="0">
                <a:latin typeface="Gill Sans MT" panose="020B0502020104020203" pitchFamily="34" charset="0"/>
              </a:rPr>
              <a:t>What is Safeguarding Against SEAH? </a:t>
            </a:r>
          </a:p>
          <a:p>
            <a:pPr algn="ctr"/>
            <a:r>
              <a:rPr lang="en-US" sz="4000" b="1" dirty="0">
                <a:latin typeface="Preeti" pitchFamily="2" charset="0"/>
              </a:rPr>
              <a:t>of}</a:t>
            </a:r>
            <a:r>
              <a:rPr lang="en-US" sz="4000" b="1" dirty="0" err="1">
                <a:latin typeface="Preeti" pitchFamily="2" charset="0"/>
              </a:rPr>
              <a:t>ghGo</a:t>
            </a:r>
            <a:r>
              <a:rPr lang="en-US" sz="4000" b="1" dirty="0">
                <a:latin typeface="Preeti" pitchFamily="2" charset="0"/>
              </a:rPr>
              <a:t> </a:t>
            </a:r>
            <a:r>
              <a:rPr lang="en-US" sz="4000" b="1" dirty="0" err="1">
                <a:latin typeface="Preeti" pitchFamily="2" charset="0"/>
              </a:rPr>
              <a:t>zf</a:t>
            </a:r>
            <a:r>
              <a:rPr lang="en-US" sz="4000" b="1" dirty="0">
                <a:latin typeface="Preeti" pitchFamily="2" charset="0"/>
              </a:rPr>
              <a:t>]if0f </a:t>
            </a:r>
            <a:r>
              <a:rPr lang="en-US" sz="4000" b="1" dirty="0" err="1">
                <a:latin typeface="Preeti" pitchFamily="2" charset="0"/>
              </a:rPr>
              <a:t>tyf</a:t>
            </a:r>
            <a:r>
              <a:rPr lang="en-US" sz="4000" b="1" dirty="0">
                <a:latin typeface="Preeti" pitchFamily="2" charset="0"/>
              </a:rPr>
              <a:t> b'/</a:t>
            </a:r>
            <a:r>
              <a:rPr lang="en-US" sz="4000" b="1" dirty="0" err="1">
                <a:latin typeface="Preeti" pitchFamily="2" charset="0"/>
              </a:rPr>
              <a:t>frf</a:t>
            </a:r>
            <a:r>
              <a:rPr lang="en-US" sz="4000" b="1" dirty="0">
                <a:latin typeface="Preeti" pitchFamily="2" charset="0"/>
              </a:rPr>
              <a:t>/af6 ;'/</a:t>
            </a:r>
            <a:r>
              <a:rPr lang="en-US" sz="4000" b="1" dirty="0" err="1">
                <a:latin typeface="Preeti" pitchFamily="2" charset="0"/>
              </a:rPr>
              <a:t>Iff</a:t>
            </a:r>
            <a:r>
              <a:rPr lang="en-US" sz="4000" b="1" dirty="0">
                <a:latin typeface="Preeti" pitchFamily="2" charset="0"/>
              </a:rPr>
              <a:t> </a:t>
            </a:r>
            <a:r>
              <a:rPr lang="en-US" sz="4000" b="1" dirty="0" err="1">
                <a:latin typeface="Preeti" pitchFamily="2" charset="0"/>
              </a:rPr>
              <a:t>eGgfn</a:t>
            </a:r>
            <a:r>
              <a:rPr lang="en-US" sz="4000" b="1" dirty="0">
                <a:latin typeface="Preeti" pitchFamily="2" charset="0"/>
              </a:rPr>
              <a:t>] s] a'lemG5</a:t>
            </a:r>
            <a:r>
              <a:rPr lang="en-US" sz="4000" dirty="0">
                <a:latin typeface="Gill Sans MT" panose="020B0502020104020203" pitchFamily="34" charset="0"/>
              </a:rPr>
              <a:t> ?</a:t>
            </a:r>
          </a:p>
        </p:txBody>
      </p:sp>
    </p:spTree>
    <p:extLst>
      <p:ext uri="{BB962C8B-B14F-4D97-AF65-F5344CB8AC3E}">
        <p14:creationId xmlns:p14="http://schemas.microsoft.com/office/powerpoint/2010/main" val="388596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1"/>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Safeguarding broadly means abiding by the principle of “Do-No-Harm”/Zero Tolerance Against Harm</a:t>
            </a:r>
          </a:p>
          <a:p>
            <a:pPr algn="ctr"/>
            <a:endParaRPr lang="en-US" sz="4000" dirty="0">
              <a:latin typeface="Gill Sans MT" panose="020B0502020104020203" pitchFamily="34" charset="0"/>
            </a:endParaRPr>
          </a:p>
          <a:p>
            <a:pPr algn="ctr"/>
            <a:r>
              <a:rPr lang="en-US" sz="5000" b="1" dirty="0" err="1">
                <a:latin typeface="Preeti" pitchFamily="2" charset="0"/>
              </a:rPr>
              <a:t>xfgL</a:t>
            </a:r>
            <a:r>
              <a:rPr lang="en-US" sz="5000" b="1" dirty="0">
                <a:latin typeface="Preeti" pitchFamily="2" charset="0"/>
              </a:rPr>
              <a:t> </a:t>
            </a:r>
            <a:r>
              <a:rPr lang="en-US" sz="5000" b="1" dirty="0" err="1">
                <a:latin typeface="Preeti" pitchFamily="2" charset="0"/>
              </a:rPr>
              <a:t>lj</a:t>
            </a:r>
            <a:r>
              <a:rPr lang="en-US" sz="5000" b="1" dirty="0">
                <a:latin typeface="Preeti" pitchFamily="2" charset="0"/>
              </a:rPr>
              <a:t>?¢ </a:t>
            </a:r>
            <a:r>
              <a:rPr lang="en-US" sz="5000" b="1" dirty="0" err="1">
                <a:latin typeface="Preeti" pitchFamily="2" charset="0"/>
              </a:rPr>
              <a:t>æzGo</a:t>
            </a:r>
            <a:r>
              <a:rPr lang="en-US" sz="5000" b="1" dirty="0">
                <a:latin typeface="Preeti" pitchFamily="2" charset="0"/>
              </a:rPr>
              <a:t> </a:t>
            </a:r>
            <a:r>
              <a:rPr lang="en-US" sz="5000" b="1" dirty="0" err="1">
                <a:latin typeface="Preeti" pitchFamily="2" charset="0"/>
              </a:rPr>
              <a:t>zxlG;ntfÆ</a:t>
            </a:r>
            <a:endParaRPr lang="en-US" sz="5000" b="1" dirty="0">
              <a:latin typeface="Preeti" pitchFamily="2" charset="0"/>
            </a:endParaRPr>
          </a:p>
        </p:txBody>
      </p:sp>
    </p:spTree>
    <p:extLst>
      <p:ext uri="{BB962C8B-B14F-4D97-AF65-F5344CB8AC3E}">
        <p14:creationId xmlns:p14="http://schemas.microsoft.com/office/powerpoint/2010/main" val="293533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0"/>
            <a:ext cx="11399972" cy="4095647"/>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Gill Sans MT" panose="020B0502020104020203" pitchFamily="34" charset="0"/>
              </a:rPr>
              <a:t>Safeguarding against SEAH is part of </a:t>
            </a:r>
            <a:r>
              <a:rPr lang="en-US" sz="2800" dirty="0" err="1">
                <a:latin typeface="Gill Sans MT" panose="020B0502020104020203" pitchFamily="34" charset="0"/>
              </a:rPr>
              <a:t>सीप’s</a:t>
            </a:r>
            <a:r>
              <a:rPr lang="en-US" sz="2800" dirty="0">
                <a:latin typeface="Gill Sans MT" panose="020B0502020104020203" pitchFamily="34" charset="0"/>
              </a:rPr>
              <a:t> Gender and Social Inclusion (GESI) intervention targeting women, Disadvantaged Groups (DAGs), and People with Disabilities (</a:t>
            </a:r>
            <a:r>
              <a:rPr lang="en-US" sz="2800" dirty="0" err="1">
                <a:latin typeface="Gill Sans MT" panose="020B0502020104020203" pitchFamily="34" charset="0"/>
              </a:rPr>
              <a:t>PwDs</a:t>
            </a:r>
            <a:r>
              <a:rPr lang="en-US" sz="2800" dirty="0">
                <a:latin typeface="Gill Sans MT" panose="020B0502020104020203" pitchFamily="34" charset="0"/>
              </a:rPr>
              <a:t>). </a:t>
            </a:r>
          </a:p>
          <a:p>
            <a:pPr algn="ctr"/>
            <a:endParaRPr lang="en-US" sz="2800" dirty="0">
              <a:latin typeface="Gill Sans MT" panose="020B0502020104020203" pitchFamily="34" charset="0"/>
            </a:endParaRPr>
          </a:p>
          <a:p>
            <a:pPr algn="ctr"/>
            <a:r>
              <a:rPr lang="en-US" sz="2800" dirty="0">
                <a:latin typeface="Gill Sans MT" panose="020B0502020104020203" pitchFamily="34" charset="0"/>
              </a:rPr>
              <a:t>WSP, together with our consortium partners and Challenge Fund partners (such as yourselves), aims to understand the transformational challenges that firms and Nepalis face and jointly explore how GESI and Safeguarding integration can contribute to addressing those challenges. </a:t>
            </a:r>
          </a:p>
        </p:txBody>
      </p:sp>
    </p:spTree>
    <p:extLst>
      <p:ext uri="{BB962C8B-B14F-4D97-AF65-F5344CB8AC3E}">
        <p14:creationId xmlns:p14="http://schemas.microsoft.com/office/powerpoint/2010/main" val="193497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6586" y="1443902"/>
            <a:ext cx="11010470" cy="507110"/>
          </a:xfrm>
        </p:spPr>
        <p:txBody>
          <a:bodyPr/>
          <a:lstStyle/>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r>
              <a:rPr lang="en-US" sz="2000" dirty="0" err="1">
                <a:latin typeface="Gill Sans MT" panose="020B0502020104020203" pitchFamily="34" charset="0"/>
              </a:rPr>
              <a:t>UKaid</a:t>
            </a:r>
            <a:r>
              <a:rPr lang="en-US" sz="2000" dirty="0">
                <a:latin typeface="Gill Sans MT" panose="020B0502020104020203" pitchFamily="34" charset="0"/>
              </a:rPr>
              <a:t> </a:t>
            </a:r>
            <a:r>
              <a:rPr lang="hi-IN" sz="2000" dirty="0">
                <a:latin typeface="Gill Sans MT" panose="020B0502020104020203" pitchFamily="34" charset="0"/>
              </a:rPr>
              <a:t>सीप’</a:t>
            </a:r>
            <a:r>
              <a:rPr lang="en-US" sz="2000" dirty="0">
                <a:latin typeface="Gill Sans MT" panose="020B0502020104020203" pitchFamily="34" charset="0"/>
              </a:rPr>
              <a:t>s SAFEGUARDING POLICY/</a:t>
            </a:r>
            <a:r>
              <a:rPr lang="hi-IN" sz="2000" dirty="0">
                <a:latin typeface="Gill Sans MT" panose="020B0502020104020203" pitchFamily="34" charset="0"/>
              </a:rPr>
              <a:t>यौनजन्य उत्पीडन शोषण तथा दुराचारबाट सुरक्षा नीति</a:t>
            </a:r>
            <a:br>
              <a:rPr lang="hi-IN" sz="2000" dirty="0">
                <a:latin typeface="Gill Sans MT" panose="020B0502020104020203" pitchFamily="34" charset="0"/>
              </a:rPr>
            </a:br>
            <a:r>
              <a:rPr lang="hi-IN" sz="2000" dirty="0">
                <a:latin typeface="Gill Sans MT" panose="020B0502020104020203" pitchFamily="34" charset="0"/>
              </a:rPr>
              <a:t> </a:t>
            </a:r>
            <a:endParaRPr lang="en-US" sz="2000" dirty="0">
              <a:latin typeface="Preeti" pitchFamily="2" charset="0"/>
            </a:endParaRPr>
          </a:p>
        </p:txBody>
      </p:sp>
      <p:sp>
        <p:nvSpPr>
          <p:cNvPr id="7" name="Rectangle 3">
            <a:extLst>
              <a:ext uri="{FF2B5EF4-FFF2-40B4-BE49-F238E27FC236}">
                <a16:creationId xmlns:a16="http://schemas.microsoft.com/office/drawing/2014/main" id="{41DFEE6C-706A-48E1-9AF7-0F25F7DC0F7E}"/>
              </a:ext>
            </a:extLst>
          </p:cNvPr>
          <p:cNvSpPr txBox="1">
            <a:spLocks noChangeArrowheads="1"/>
          </p:cNvSpPr>
          <p:nvPr/>
        </p:nvSpPr>
        <p:spPr>
          <a:xfrm>
            <a:off x="282569" y="1912310"/>
            <a:ext cx="4349393" cy="2331032"/>
          </a:xfrm>
          <a:prstGeom prst="rect">
            <a:avLst/>
          </a:prstGeom>
        </p:spPr>
        <p:txBody>
          <a:bodyPr/>
          <a:lstStyle>
            <a:lvl1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1pPr>
            <a:lvl2pPr marL="100013" indent="-100013" algn="l" defTabSz="914400" rtl="0" eaLnBrk="1" latinLnBrk="0" hangingPunct="1">
              <a:lnSpc>
                <a:spcPct val="100000"/>
              </a:lnSpc>
              <a:spcBef>
                <a:spcPts val="0"/>
              </a:spcBef>
              <a:spcAft>
                <a:spcPts val="0"/>
              </a:spcAft>
              <a:buFont typeface="Arial" pitchFamily="34" charset="0"/>
              <a:buChar char="•"/>
              <a:defRPr sz="1400" b="0" kern="1200" spc="20" baseline="0">
                <a:solidFill>
                  <a:schemeClr val="tx1"/>
                </a:solidFill>
                <a:latin typeface="+mn-lt"/>
                <a:ea typeface="+mn-ea"/>
                <a:cs typeface="+mn-cs"/>
              </a:defRPr>
            </a:lvl2pPr>
            <a:lvl3pPr marL="322263" indent="-187325" algn="l" defTabSz="914400" rtl="0" eaLnBrk="1" latinLnBrk="0" hangingPunct="1">
              <a:lnSpc>
                <a:spcPct val="100000"/>
              </a:lnSpc>
              <a:spcBef>
                <a:spcPts val="0"/>
              </a:spcBef>
              <a:spcAft>
                <a:spcPts val="0"/>
              </a:spcAft>
              <a:buFont typeface="Arial" pitchFamily="34" charset="0"/>
              <a:buChar char="‒"/>
              <a:defRPr sz="1400" kern="1200" spc="2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CA" sz="2500" dirty="0">
                <a:latin typeface="Gill Sans MT" panose="020B0502020104020203" pitchFamily="34" charset="0"/>
              </a:rPr>
              <a:t>This policy/guideline</a:t>
            </a:r>
            <a:r>
              <a:rPr lang="en-CA" sz="2500" b="1" dirty="0">
                <a:latin typeface="Gill Sans MT" panose="020B0502020104020203" pitchFamily="34" charset="0"/>
              </a:rPr>
              <a:t> </a:t>
            </a:r>
            <a:r>
              <a:rPr lang="en-CA" sz="2500" dirty="0">
                <a:latin typeface="Gill Sans MT" panose="020B0502020104020203" pitchFamily="34" charset="0"/>
              </a:rPr>
              <a:t>applies to all Employees, </a:t>
            </a:r>
            <a:r>
              <a:rPr lang="en-GB" sz="2500" dirty="0">
                <a:latin typeface="Gill Sans MT" panose="020B0502020104020203" pitchFamily="34" charset="0"/>
              </a:rPr>
              <a:t>Consultants, Partners and others acting on behalf of, or with </a:t>
            </a:r>
            <a:r>
              <a:rPr lang="en-GB" sz="2500" dirty="0" err="1">
                <a:latin typeface="Gill Sans MT" panose="020B0502020104020203" pitchFamily="34" charset="0"/>
              </a:rPr>
              <a:t>UKaid</a:t>
            </a:r>
            <a:r>
              <a:rPr lang="en-GB" sz="2500" dirty="0">
                <a:latin typeface="Gill Sans MT" panose="020B0502020104020203" pitchFamily="34" charset="0"/>
              </a:rPr>
              <a:t> </a:t>
            </a:r>
            <a:r>
              <a:rPr lang="hi-IN" sz="2500" dirty="0">
                <a:latin typeface="Gill Sans MT" panose="020B0502020104020203" pitchFamily="34" charset="0"/>
              </a:rPr>
              <a:t>सीप</a:t>
            </a:r>
            <a:endParaRPr lang="en-GB" sz="2500" dirty="0">
              <a:latin typeface="Gill Sans MT" panose="020B0502020104020203" pitchFamily="34" charset="0"/>
            </a:endParaRPr>
          </a:p>
          <a:p>
            <a:pPr algn="ctr">
              <a:defRPr/>
            </a:pPr>
            <a:endParaRPr lang="en-CA" sz="2500" dirty="0">
              <a:latin typeface="Gill Sans MT" panose="020B0502020104020203" pitchFamily="34" charset="0"/>
            </a:endParaRPr>
          </a:p>
        </p:txBody>
      </p:sp>
      <p:sp>
        <p:nvSpPr>
          <p:cNvPr id="9" name="TextBox 8">
            <a:extLst>
              <a:ext uri="{FF2B5EF4-FFF2-40B4-BE49-F238E27FC236}">
                <a16:creationId xmlns:a16="http://schemas.microsoft.com/office/drawing/2014/main" id="{BAFE62B3-53D0-4280-89D0-8B6A0184F889}"/>
              </a:ext>
            </a:extLst>
          </p:cNvPr>
          <p:cNvSpPr txBox="1"/>
          <p:nvPr/>
        </p:nvSpPr>
        <p:spPr>
          <a:xfrm>
            <a:off x="282569" y="3793560"/>
            <a:ext cx="4262178" cy="1965153"/>
          </a:xfrm>
          <a:prstGeom prst="rect">
            <a:avLst/>
          </a:prstGeom>
          <a:noFill/>
        </p:spPr>
        <p:txBody>
          <a:bodyPr wrap="square">
            <a:spAutoFit/>
          </a:bodyPr>
          <a:lstStyle/>
          <a:p>
            <a:pPr algn="ctr">
              <a:lnSpc>
                <a:spcPct val="115000"/>
              </a:lnSpc>
              <a:spcAft>
                <a:spcPts val="1000"/>
              </a:spcAft>
              <a:defRPr/>
            </a:pPr>
            <a:r>
              <a:rPr lang="en-GB" sz="2000" dirty="0">
                <a:latin typeface="Preeti" pitchFamily="2" charset="0"/>
              </a:rPr>
              <a:t>o; </a:t>
            </a:r>
            <a:r>
              <a:rPr lang="en-GB" sz="2000" dirty="0" err="1">
                <a:latin typeface="Preeti" pitchFamily="2" charset="0"/>
              </a:rPr>
              <a:t>gLlt</a:t>
            </a:r>
            <a:r>
              <a:rPr lang="en-GB" sz="2000" dirty="0">
                <a:latin typeface="Preeti" pitchFamily="2" charset="0"/>
              </a:rPr>
              <a:t>/÷</a:t>
            </a:r>
            <a:r>
              <a:rPr lang="en-GB" sz="2000" dirty="0" err="1">
                <a:latin typeface="Preeti" pitchFamily="2" charset="0"/>
              </a:rPr>
              <a:t>lgb</a:t>
            </a:r>
            <a:r>
              <a:rPr lang="en-GB" sz="2000" dirty="0">
                <a:latin typeface="Preeti" pitchFamily="2" charset="0"/>
              </a:rPr>
              <a:t>]{</a:t>
            </a:r>
            <a:r>
              <a:rPr lang="en-GB" sz="2000" dirty="0" err="1">
                <a:latin typeface="Preeti" pitchFamily="2" charset="0"/>
              </a:rPr>
              <a:t>lzsfn</a:t>
            </a:r>
            <a:r>
              <a:rPr lang="en-GB" sz="2000" dirty="0">
                <a:latin typeface="Preeti" pitchFamily="2" charset="0"/>
              </a:rPr>
              <a:t>] </a:t>
            </a:r>
            <a:r>
              <a:rPr lang="en-GB" sz="2000" dirty="0" err="1">
                <a:latin typeface="Gill Sans MT" panose="020B0502020104020203" pitchFamily="34" charset="0"/>
              </a:rPr>
              <a:t>UKaid</a:t>
            </a:r>
            <a:r>
              <a:rPr lang="en-GB" sz="2000" dirty="0">
                <a:latin typeface="Gill Sans MT" panose="020B0502020104020203" pitchFamily="34" charset="0"/>
              </a:rPr>
              <a:t> </a:t>
            </a:r>
            <a:r>
              <a:rPr lang="hi-IN" sz="2000" dirty="0">
                <a:latin typeface="Gill Sans MT" panose="020B0502020104020203" pitchFamily="34" charset="0"/>
              </a:rPr>
              <a:t>सीप</a:t>
            </a:r>
            <a:r>
              <a:rPr lang="en-US" sz="2000" dirty="0">
                <a:latin typeface="Gill Sans MT" panose="020B0502020104020203" pitchFamily="34" charset="0"/>
              </a:rPr>
              <a:t> </a:t>
            </a:r>
            <a:r>
              <a:rPr lang="en-US" sz="2000" dirty="0">
                <a:latin typeface="Preeti" pitchFamily="2" charset="0"/>
                <a:ea typeface="Calibri" panose="020F0502020204030204" pitchFamily="34" charset="0"/>
                <a:cs typeface="Mangal"/>
              </a:rPr>
              <a:t>sf </a:t>
            </a:r>
            <a:r>
              <a:rPr lang="en-GB" sz="2000" dirty="0">
                <a:latin typeface="Preeti" pitchFamily="2" charset="0"/>
              </a:rPr>
              <a:t>;a} </a:t>
            </a:r>
            <a:r>
              <a:rPr lang="en-GB" sz="2000" dirty="0" err="1">
                <a:latin typeface="Preeti" pitchFamily="2" charset="0"/>
              </a:rPr>
              <a:t>txdf</a:t>
            </a:r>
            <a:r>
              <a:rPr lang="en-GB" sz="2000" dirty="0">
                <a:latin typeface="Preeti" pitchFamily="2" charset="0"/>
              </a:rPr>
              <a:t> </a:t>
            </a:r>
            <a:r>
              <a:rPr lang="en-GB" sz="2000" dirty="0" err="1">
                <a:latin typeface="Preeti" pitchFamily="2" charset="0"/>
              </a:rPr>
              <a:t>sfo</a:t>
            </a:r>
            <a:r>
              <a:rPr lang="en-GB" sz="2000" dirty="0">
                <a:latin typeface="Preeti" pitchFamily="2" charset="0"/>
              </a:rPr>
              <a:t>{/t </a:t>
            </a:r>
            <a:r>
              <a:rPr lang="en-GB" sz="2000" dirty="0" err="1">
                <a:latin typeface="Preeti" pitchFamily="2" charset="0"/>
              </a:rPr>
              <a:t>JolQmx</a:t>
            </a:r>
            <a:r>
              <a:rPr lang="en-GB" sz="2000" dirty="0">
                <a:latin typeface="Preeti" pitchFamily="2" charset="0"/>
              </a:rPr>
              <a:t>¿ </a:t>
            </a:r>
            <a:r>
              <a:rPr lang="en-GB" sz="2000" dirty="0" err="1">
                <a:latin typeface="Preeti" pitchFamily="2" charset="0"/>
              </a:rPr>
              <a:t>cyf</a:t>
            </a:r>
            <a:r>
              <a:rPr lang="en-GB" sz="2000" dirty="0">
                <a:latin typeface="Preeti" pitchFamily="2" charset="0"/>
              </a:rPr>
              <a:t>{t\ </a:t>
            </a:r>
            <a:r>
              <a:rPr lang="en-GB" sz="2000" dirty="0" err="1">
                <a:latin typeface="Preeti" pitchFamily="2" charset="0"/>
              </a:rPr>
              <a:t>sd</a:t>
            </a:r>
            <a:r>
              <a:rPr lang="en-GB" sz="2000" dirty="0">
                <a:latin typeface="Preeti" pitchFamily="2" charset="0"/>
              </a:rPr>
              <a:t>{rf/L, k/</a:t>
            </a:r>
            <a:r>
              <a:rPr lang="en-GB" sz="2000" dirty="0" err="1">
                <a:latin typeface="Preeti" pitchFamily="2" charset="0"/>
              </a:rPr>
              <a:t>fdz</a:t>
            </a:r>
            <a:r>
              <a:rPr lang="en-GB" sz="2000" dirty="0">
                <a:latin typeface="Preeti" pitchFamily="2" charset="0"/>
              </a:rPr>
              <a:t>{</a:t>
            </a:r>
            <a:r>
              <a:rPr lang="en-GB" sz="2000" dirty="0" err="1">
                <a:latin typeface="Preeti" pitchFamily="2" charset="0"/>
              </a:rPr>
              <a:t>bftf</a:t>
            </a:r>
            <a:r>
              <a:rPr lang="en-GB" sz="2000" dirty="0">
                <a:latin typeface="Preeti" pitchFamily="2" charset="0"/>
              </a:rPr>
              <a:t>, </a:t>
            </a:r>
            <a:r>
              <a:rPr lang="en-GB" sz="2000" dirty="0" err="1">
                <a:latin typeface="Preeti" pitchFamily="2" charset="0"/>
              </a:rPr>
              <a:t>tyf</a:t>
            </a:r>
            <a:r>
              <a:rPr lang="en-GB" sz="2000" dirty="0">
                <a:latin typeface="Preeti" pitchFamily="2" charset="0"/>
              </a:rPr>
              <a:t> kf6{g/ </a:t>
            </a:r>
            <a:r>
              <a:rPr lang="en-GB" sz="2000" dirty="0" err="1">
                <a:latin typeface="Preeti" pitchFamily="2" charset="0"/>
              </a:rPr>
              <a:t>tyf</a:t>
            </a:r>
            <a:r>
              <a:rPr lang="en-GB" sz="2000" dirty="0">
                <a:latin typeface="Preeti" pitchFamily="2" charset="0"/>
              </a:rPr>
              <a:t> kf6{g/sf </a:t>
            </a:r>
            <a:r>
              <a:rPr lang="en-GB" sz="2000" dirty="0" err="1">
                <a:latin typeface="Preeti" pitchFamily="2" charset="0"/>
              </a:rPr>
              <a:t>sd</a:t>
            </a:r>
            <a:r>
              <a:rPr lang="en-GB" sz="2000" dirty="0">
                <a:latin typeface="Preeti" pitchFamily="2" charset="0"/>
              </a:rPr>
              <a:t>{rf/L </a:t>
            </a:r>
            <a:r>
              <a:rPr lang="en-GB" sz="2000" dirty="0" err="1">
                <a:latin typeface="Preeti" pitchFamily="2" charset="0"/>
              </a:rPr>
              <a:t>jf</a:t>
            </a:r>
            <a:r>
              <a:rPr lang="en-GB" sz="2000" dirty="0">
                <a:latin typeface="Preeti" pitchFamily="2" charset="0"/>
              </a:rPr>
              <a:t> </a:t>
            </a:r>
            <a:r>
              <a:rPr lang="en-GB" sz="2000" dirty="0" err="1">
                <a:latin typeface="Preeti" pitchFamily="2" charset="0"/>
              </a:rPr>
              <a:t>xfd|f</a:t>
            </a:r>
            <a:r>
              <a:rPr lang="en-GB" sz="2000" dirty="0">
                <a:latin typeface="Preeti" pitchFamily="2" charset="0"/>
              </a:rPr>
              <a:t>] </a:t>
            </a:r>
            <a:r>
              <a:rPr lang="en-GB" sz="2000" dirty="0" err="1">
                <a:latin typeface="Preeti" pitchFamily="2" charset="0"/>
              </a:rPr>
              <a:t>tkm</a:t>
            </a:r>
            <a:r>
              <a:rPr lang="en-GB" sz="2000" dirty="0">
                <a:latin typeface="Preeti" pitchFamily="2" charset="0"/>
              </a:rPr>
              <a:t>{ </a:t>
            </a:r>
            <a:r>
              <a:rPr lang="en-GB" sz="2000" dirty="0" err="1">
                <a:latin typeface="Preeti" pitchFamily="2" charset="0"/>
              </a:rPr>
              <a:t>jf</a:t>
            </a:r>
            <a:r>
              <a:rPr lang="en-GB" sz="2000" dirty="0">
                <a:latin typeface="Preeti" pitchFamily="2" charset="0"/>
              </a:rPr>
              <a:t> </a:t>
            </a:r>
            <a:r>
              <a:rPr lang="en-GB" sz="2000" dirty="0" err="1">
                <a:latin typeface="Preeti" pitchFamily="2" charset="0"/>
              </a:rPr>
              <a:t>xfdL</a:t>
            </a:r>
            <a:r>
              <a:rPr lang="en-GB" sz="2000" dirty="0">
                <a:latin typeface="Preeti" pitchFamily="2" charset="0"/>
              </a:rPr>
              <a:t>;+u </a:t>
            </a:r>
            <a:r>
              <a:rPr lang="en-GB" sz="2000" dirty="0" err="1">
                <a:latin typeface="Preeti" pitchFamily="2" charset="0"/>
              </a:rPr>
              <a:t>sfd</a:t>
            </a:r>
            <a:r>
              <a:rPr lang="en-GB" sz="2000" dirty="0">
                <a:latin typeface="Preeti" pitchFamily="2" charset="0"/>
              </a:rPr>
              <a:t> ug]{]{ </a:t>
            </a:r>
            <a:r>
              <a:rPr lang="en-GB" sz="2000" dirty="0" err="1">
                <a:latin typeface="Preeti" pitchFamily="2" charset="0"/>
              </a:rPr>
              <a:t>s'g</a:t>
            </a:r>
            <a:r>
              <a:rPr lang="en-GB" sz="2000" dirty="0">
                <a:latin typeface="Preeti" pitchFamily="2" charset="0"/>
              </a:rPr>
              <a:t>} </a:t>
            </a:r>
            <a:r>
              <a:rPr lang="en-GB" sz="2000" dirty="0" err="1">
                <a:latin typeface="Preeti" pitchFamily="2" charset="0"/>
              </a:rPr>
              <a:t>klg</a:t>
            </a:r>
            <a:r>
              <a:rPr lang="en-GB" sz="2000" dirty="0">
                <a:latin typeface="Preeti" pitchFamily="2" charset="0"/>
              </a:rPr>
              <a:t> </a:t>
            </a:r>
            <a:r>
              <a:rPr lang="en-GB" sz="2000" dirty="0" err="1">
                <a:latin typeface="Preeti" pitchFamily="2" charset="0"/>
              </a:rPr>
              <a:t>JolQmx¿nfO</a:t>
            </a:r>
            <a:r>
              <a:rPr lang="en-GB" sz="2000" dirty="0">
                <a:latin typeface="Preeti" pitchFamily="2" charset="0"/>
              </a:rPr>
              <a:t>{ ;d]6\b5 . </a:t>
            </a:r>
            <a:endParaRPr lang="en-US" sz="2000" dirty="0">
              <a:latin typeface="Preeti" pitchFamily="2" charset="0"/>
            </a:endParaRPr>
          </a:p>
          <a:p>
            <a:pPr algn="ctr">
              <a:lnSpc>
                <a:spcPct val="115000"/>
              </a:lnSpc>
              <a:spcAft>
                <a:spcPts val="1000"/>
              </a:spcAft>
              <a:defRPr/>
            </a:pPr>
            <a:endParaRPr lang="en-US" sz="2000" b="1" dirty="0">
              <a:latin typeface="Preeti" pitchFamily="2" charset="0"/>
              <a:ea typeface="Calibri" panose="020F0502020204030204" pitchFamily="34" charset="0"/>
              <a:cs typeface="Mangal"/>
            </a:endParaRPr>
          </a:p>
        </p:txBody>
      </p:sp>
      <p:pic>
        <p:nvPicPr>
          <p:cNvPr id="11" name="Picture 10" descr="Graphical user interface, text, Word&#10;&#10;Description automatically generated">
            <a:extLst>
              <a:ext uri="{FF2B5EF4-FFF2-40B4-BE49-F238E27FC236}">
                <a16:creationId xmlns:a16="http://schemas.microsoft.com/office/drawing/2014/main" id="{D06D84D7-AB36-411F-BF4B-86ECB1253990}"/>
              </a:ext>
            </a:extLst>
          </p:cNvPr>
          <p:cNvPicPr>
            <a:picLocks noChangeAspect="1"/>
          </p:cNvPicPr>
          <p:nvPr/>
        </p:nvPicPr>
        <p:blipFill rotWithShape="1">
          <a:blip r:embed="rId2"/>
          <a:srcRect l="43316" t="18127" r="21726" b="6367"/>
          <a:stretch/>
        </p:blipFill>
        <p:spPr>
          <a:xfrm>
            <a:off x="5952076" y="1738727"/>
            <a:ext cx="3568730" cy="4335695"/>
          </a:xfrm>
          <a:prstGeom prst="rect">
            <a:avLst/>
          </a:prstGeom>
        </p:spPr>
      </p:pic>
    </p:spTree>
    <p:extLst>
      <p:ext uri="{BB962C8B-B14F-4D97-AF65-F5344CB8AC3E}">
        <p14:creationId xmlns:p14="http://schemas.microsoft.com/office/powerpoint/2010/main" val="420356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grpSp>
        <p:nvGrpSpPr>
          <p:cNvPr id="54" name="Group 53">
            <a:extLst>
              <a:ext uri="{FF2B5EF4-FFF2-40B4-BE49-F238E27FC236}">
                <a16:creationId xmlns:a16="http://schemas.microsoft.com/office/drawing/2014/main" id="{0140C193-A39F-4576-8211-ADB2056315DD}"/>
              </a:ext>
            </a:extLst>
          </p:cNvPr>
          <p:cNvGrpSpPr/>
          <p:nvPr/>
        </p:nvGrpSpPr>
        <p:grpSpPr>
          <a:xfrm>
            <a:off x="11348" y="3355066"/>
            <a:ext cx="2625557" cy="2618842"/>
            <a:chOff x="11348" y="3355066"/>
            <a:chExt cx="2625557" cy="2618842"/>
          </a:xfrm>
        </p:grpSpPr>
        <p:sp>
          <p:nvSpPr>
            <p:cNvPr id="29" name="Teardrop 28">
              <a:extLst>
                <a:ext uri="{FF2B5EF4-FFF2-40B4-BE49-F238E27FC236}">
                  <a16:creationId xmlns:a16="http://schemas.microsoft.com/office/drawing/2014/main" id="{17502FCC-ED10-4BD8-8967-07DE4F0B238A}"/>
                </a:ext>
              </a:extLst>
            </p:cNvPr>
            <p:cNvSpPr/>
            <p:nvPr/>
          </p:nvSpPr>
          <p:spPr>
            <a:xfrm rot="2700000">
              <a:off x="14706" y="3351708"/>
              <a:ext cx="2618842" cy="2625557"/>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0" name="Freeform: Shape 29">
              <a:extLst>
                <a:ext uri="{FF2B5EF4-FFF2-40B4-BE49-F238E27FC236}">
                  <a16:creationId xmlns:a16="http://schemas.microsoft.com/office/drawing/2014/main" id="{205E14CA-126F-4105-8705-95920DEC7865}"/>
                </a:ext>
              </a:extLst>
            </p:cNvPr>
            <p:cNvSpPr/>
            <p:nvPr/>
          </p:nvSpPr>
          <p:spPr>
            <a:xfrm>
              <a:off x="86133" y="3418101"/>
              <a:ext cx="2524775" cy="248566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marL="0" lvl="0" indent="0" algn="ctr" defTabSz="666750">
                <a:lnSpc>
                  <a:spcPct val="90000"/>
                </a:lnSpc>
                <a:spcBef>
                  <a:spcPct val="0"/>
                </a:spcBef>
                <a:spcAft>
                  <a:spcPct val="35000"/>
                </a:spcAft>
                <a:buNone/>
              </a:pPr>
              <a:r>
                <a:rPr lang="en-GB" sz="14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Partners who have not been sufficiently vetted or trained in safeguarding against SEAH may pose a risk to vulnerable people, or fail to support them to seek help</a:t>
              </a:r>
              <a:endParaRPr lang="en-US" sz="1400" b="1" kern="1200" dirty="0">
                <a:solidFill>
                  <a:schemeClr val="bg1"/>
                </a:solidFill>
              </a:endParaRPr>
            </a:p>
          </p:txBody>
        </p:sp>
      </p:grpSp>
      <p:grpSp>
        <p:nvGrpSpPr>
          <p:cNvPr id="58" name="Group 57">
            <a:extLst>
              <a:ext uri="{FF2B5EF4-FFF2-40B4-BE49-F238E27FC236}">
                <a16:creationId xmlns:a16="http://schemas.microsoft.com/office/drawing/2014/main" id="{E6402B2A-E47F-4AAD-9EF1-BBE4F27664D4}"/>
              </a:ext>
            </a:extLst>
          </p:cNvPr>
          <p:cNvGrpSpPr/>
          <p:nvPr/>
        </p:nvGrpSpPr>
        <p:grpSpPr>
          <a:xfrm>
            <a:off x="6401040" y="3651981"/>
            <a:ext cx="2133636" cy="2251788"/>
            <a:chOff x="6401040" y="3651981"/>
            <a:chExt cx="2133636" cy="2251788"/>
          </a:xfrm>
        </p:grpSpPr>
        <p:grpSp>
          <p:nvGrpSpPr>
            <p:cNvPr id="35" name="Group 34">
              <a:extLst>
                <a:ext uri="{FF2B5EF4-FFF2-40B4-BE49-F238E27FC236}">
                  <a16:creationId xmlns:a16="http://schemas.microsoft.com/office/drawing/2014/main" id="{A60E7B30-1A2D-4E71-9E1C-3EC2DF053577}"/>
                </a:ext>
              </a:extLst>
            </p:cNvPr>
            <p:cNvGrpSpPr/>
            <p:nvPr/>
          </p:nvGrpSpPr>
          <p:grpSpPr>
            <a:xfrm>
              <a:off x="6401040" y="3651981"/>
              <a:ext cx="2133636" cy="2251788"/>
              <a:chOff x="4869098" y="2201870"/>
              <a:chExt cx="2453805" cy="2454259"/>
            </a:xfrm>
          </p:grpSpPr>
          <p:sp>
            <p:nvSpPr>
              <p:cNvPr id="36" name="Oval 35">
                <a:extLst>
                  <a:ext uri="{FF2B5EF4-FFF2-40B4-BE49-F238E27FC236}">
                    <a16:creationId xmlns:a16="http://schemas.microsoft.com/office/drawing/2014/main" id="{805D9253-0A07-4E00-9BA1-BF739962E544}"/>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Group 36">
                <a:extLst>
                  <a:ext uri="{FF2B5EF4-FFF2-40B4-BE49-F238E27FC236}">
                    <a16:creationId xmlns:a16="http://schemas.microsoft.com/office/drawing/2014/main" id="{8CDAB35C-774F-41DB-8DBD-3EA790AF4F61}"/>
                  </a:ext>
                </a:extLst>
              </p:cNvPr>
              <p:cNvGrpSpPr/>
              <p:nvPr/>
            </p:nvGrpSpPr>
            <p:grpSpPr>
              <a:xfrm>
                <a:off x="4950571" y="2283692"/>
                <a:ext cx="2290857" cy="2290613"/>
                <a:chOff x="5706659" y="1564242"/>
                <a:chExt cx="2290857" cy="2290613"/>
              </a:xfrm>
            </p:grpSpPr>
            <p:sp>
              <p:nvSpPr>
                <p:cNvPr id="38" name="Oval 37">
                  <a:extLst>
                    <a:ext uri="{FF2B5EF4-FFF2-40B4-BE49-F238E27FC236}">
                      <a16:creationId xmlns:a16="http://schemas.microsoft.com/office/drawing/2014/main" id="{1BF43C2F-C9CD-477C-91C2-F387F93777C7}"/>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9" name="Oval 5">
                  <a:extLst>
                    <a:ext uri="{FF2B5EF4-FFF2-40B4-BE49-F238E27FC236}">
                      <a16:creationId xmlns:a16="http://schemas.microsoft.com/office/drawing/2014/main" id="{C690A990-FA6E-467B-A5AA-86104EF2851D}"/>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sp>
          <p:nvSpPr>
            <p:cNvPr id="45" name="Oval 5">
              <a:extLst>
                <a:ext uri="{FF2B5EF4-FFF2-40B4-BE49-F238E27FC236}">
                  <a16:creationId xmlns:a16="http://schemas.microsoft.com/office/drawing/2014/main" id="{BF19F87E-9F37-49C0-8448-16D43092B780}"/>
                </a:ext>
              </a:extLst>
            </p:cNvPr>
            <p:cNvSpPr txBox="1"/>
            <p:nvPr/>
          </p:nvSpPr>
          <p:spPr>
            <a:xfrm>
              <a:off x="6649922" y="4294588"/>
              <a:ext cx="1635870"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Times New Roman" panose="02020603050405020304" pitchFamily="18" charset="0"/>
                </a:rPr>
                <a:t>Orientation and training to partners and development of partner- specific GESI and Safeguarding policies/code of conduct </a:t>
              </a:r>
            </a:p>
          </p:txBody>
        </p:sp>
      </p:grpSp>
      <p:grpSp>
        <p:nvGrpSpPr>
          <p:cNvPr id="47" name="Group 46">
            <a:extLst>
              <a:ext uri="{FF2B5EF4-FFF2-40B4-BE49-F238E27FC236}">
                <a16:creationId xmlns:a16="http://schemas.microsoft.com/office/drawing/2014/main" id="{E14146A0-DF21-4982-87CD-65B43B492770}"/>
              </a:ext>
            </a:extLst>
          </p:cNvPr>
          <p:cNvGrpSpPr/>
          <p:nvPr/>
        </p:nvGrpSpPr>
        <p:grpSpPr>
          <a:xfrm>
            <a:off x="8255458" y="3618878"/>
            <a:ext cx="2210759" cy="2247899"/>
            <a:chOff x="4869098" y="2201870"/>
            <a:chExt cx="2453805" cy="2454259"/>
          </a:xfrm>
        </p:grpSpPr>
        <p:sp>
          <p:nvSpPr>
            <p:cNvPr id="48" name="Oval 47">
              <a:extLst>
                <a:ext uri="{FF2B5EF4-FFF2-40B4-BE49-F238E27FC236}">
                  <a16:creationId xmlns:a16="http://schemas.microsoft.com/office/drawing/2014/main" id="{B1615EB0-D462-45D0-8000-01F0CF1DD0AC}"/>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9" name="Group 48">
              <a:extLst>
                <a:ext uri="{FF2B5EF4-FFF2-40B4-BE49-F238E27FC236}">
                  <a16:creationId xmlns:a16="http://schemas.microsoft.com/office/drawing/2014/main" id="{579A352E-A4F5-4238-8B51-0A51C2573FFB}"/>
                </a:ext>
              </a:extLst>
            </p:cNvPr>
            <p:cNvGrpSpPr/>
            <p:nvPr/>
          </p:nvGrpSpPr>
          <p:grpSpPr>
            <a:xfrm>
              <a:off x="4950571" y="2283692"/>
              <a:ext cx="2290857" cy="2290613"/>
              <a:chOff x="5706659" y="1564242"/>
              <a:chExt cx="2290857" cy="2290613"/>
            </a:xfrm>
          </p:grpSpPr>
          <p:sp>
            <p:nvSpPr>
              <p:cNvPr id="50" name="Oval 49">
                <a:extLst>
                  <a:ext uri="{FF2B5EF4-FFF2-40B4-BE49-F238E27FC236}">
                    <a16:creationId xmlns:a16="http://schemas.microsoft.com/office/drawing/2014/main" id="{D0D64D1A-49E9-47D5-A563-6394B0ADF9D5}"/>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51" name="Oval 5">
                <a:extLst>
                  <a:ext uri="{FF2B5EF4-FFF2-40B4-BE49-F238E27FC236}">
                    <a16:creationId xmlns:a16="http://schemas.microsoft.com/office/drawing/2014/main" id="{4448F877-12B8-4E04-B8CE-91FCA5DA66E3}"/>
                  </a:ext>
                </a:extLst>
              </p:cNvPr>
              <p:cNvSpPr txBox="1"/>
              <p:nvPr/>
            </p:nvSpPr>
            <p:spPr>
              <a:xfrm>
                <a:off x="5958289" y="2044126"/>
                <a:ext cx="1635869" cy="16360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latin typeface="Arial" panose="020B0604020202020204" pitchFamily="34" charset="0"/>
                    <a:ea typeface="Calibri" panose="020F0502020204030204" pitchFamily="34" charset="0"/>
                    <a:cs typeface="Times New Roman" panose="02020603050405020304" pitchFamily="18" charset="0"/>
                  </a:rPr>
                  <a:t>Share and promote guidance for Safeguarding against SEAH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endParaRPr lang="en-US" sz="1200" kern="1200" dirty="0"/>
              </a:p>
            </p:txBody>
          </p:sp>
        </p:grpSp>
      </p:grpSp>
      <p:grpSp>
        <p:nvGrpSpPr>
          <p:cNvPr id="40" name="Group 39">
            <a:extLst>
              <a:ext uri="{FF2B5EF4-FFF2-40B4-BE49-F238E27FC236}">
                <a16:creationId xmlns:a16="http://schemas.microsoft.com/office/drawing/2014/main" id="{0C0F7DF9-FF3E-4E48-A341-6860991D5087}"/>
              </a:ext>
            </a:extLst>
          </p:cNvPr>
          <p:cNvGrpSpPr/>
          <p:nvPr/>
        </p:nvGrpSpPr>
        <p:grpSpPr>
          <a:xfrm>
            <a:off x="10029406" y="3697508"/>
            <a:ext cx="2263754" cy="2160731"/>
            <a:chOff x="4869098" y="2201870"/>
            <a:chExt cx="2594560" cy="2454259"/>
          </a:xfrm>
        </p:grpSpPr>
        <p:sp>
          <p:nvSpPr>
            <p:cNvPr id="41" name="Oval 40">
              <a:extLst>
                <a:ext uri="{FF2B5EF4-FFF2-40B4-BE49-F238E27FC236}">
                  <a16:creationId xmlns:a16="http://schemas.microsoft.com/office/drawing/2014/main" id="{4FADF1BD-ADBA-4422-949C-898BBF3AD8F4}"/>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2" name="Group 41">
              <a:extLst>
                <a:ext uri="{FF2B5EF4-FFF2-40B4-BE49-F238E27FC236}">
                  <a16:creationId xmlns:a16="http://schemas.microsoft.com/office/drawing/2014/main" id="{41D4FC8D-DBC2-4E17-A017-475FFE842C36}"/>
                </a:ext>
              </a:extLst>
            </p:cNvPr>
            <p:cNvGrpSpPr/>
            <p:nvPr/>
          </p:nvGrpSpPr>
          <p:grpSpPr>
            <a:xfrm>
              <a:off x="5172801" y="2285879"/>
              <a:ext cx="2290857" cy="2290613"/>
              <a:chOff x="5928889" y="1566429"/>
              <a:chExt cx="2290857" cy="2290613"/>
            </a:xfrm>
          </p:grpSpPr>
          <p:sp>
            <p:nvSpPr>
              <p:cNvPr id="43" name="Oval 42">
                <a:extLst>
                  <a:ext uri="{FF2B5EF4-FFF2-40B4-BE49-F238E27FC236}">
                    <a16:creationId xmlns:a16="http://schemas.microsoft.com/office/drawing/2014/main" id="{D36728E5-2B05-4002-96B7-EC6A6F9B6DBF}"/>
                  </a:ext>
                </a:extLst>
              </p:cNvPr>
              <p:cNvSpPr/>
              <p:nvPr/>
            </p:nvSpPr>
            <p:spPr>
              <a:xfrm>
                <a:off x="5928889" y="1566429"/>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44" name="Oval 5">
                <a:extLst>
                  <a:ext uri="{FF2B5EF4-FFF2-40B4-BE49-F238E27FC236}">
                    <a16:creationId xmlns:a16="http://schemas.microsoft.com/office/drawing/2014/main" id="{4726A2BC-BF76-4E0A-9C8A-F951FB8C35D3}"/>
                  </a:ext>
                </a:extLst>
              </p:cNvPr>
              <p:cNvSpPr txBox="1"/>
              <p:nvPr/>
            </p:nvSpPr>
            <p:spPr>
              <a:xfrm>
                <a:off x="6237883" y="1891533"/>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latin typeface="Gill Sans MT" panose="020B0502020104020203" pitchFamily="34" charset="0"/>
                    <a:ea typeface="Calibri" panose="020F0502020204030204" pitchFamily="34" charset="0"/>
                    <a:cs typeface="Times New Roman" panose="02020603050405020304" pitchFamily="18" charset="0"/>
                  </a:rPr>
                  <a:t>GESI and Safeguarding integrated in reporting procedures (e.g. monthly reports and quarterly reports from partners)</a:t>
                </a:r>
                <a:endParaRPr lang="en-US" sz="1600" dirty="0">
                  <a:latin typeface="Gill Sans MT" panose="020B0502020104020203"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endParaRPr lang="en-US" sz="1200" kern="1200" dirty="0">
                  <a:latin typeface="Gill Sans MT" panose="020B0502020104020203" pitchFamily="34" charset="0"/>
                </a:endParaRPr>
              </a:p>
            </p:txBody>
          </p:sp>
        </p:grpSp>
      </p:grpSp>
      <p:grpSp>
        <p:nvGrpSpPr>
          <p:cNvPr id="46" name="Group 45">
            <a:extLst>
              <a:ext uri="{FF2B5EF4-FFF2-40B4-BE49-F238E27FC236}">
                <a16:creationId xmlns:a16="http://schemas.microsoft.com/office/drawing/2014/main" id="{A0C633C4-AB18-4369-948D-6C0B3606957E}"/>
              </a:ext>
            </a:extLst>
          </p:cNvPr>
          <p:cNvGrpSpPr/>
          <p:nvPr/>
        </p:nvGrpSpPr>
        <p:grpSpPr>
          <a:xfrm>
            <a:off x="61145" y="3355066"/>
            <a:ext cx="2625557" cy="2618842"/>
            <a:chOff x="11348" y="3355066"/>
            <a:chExt cx="2625557" cy="2618842"/>
          </a:xfrm>
        </p:grpSpPr>
        <p:sp>
          <p:nvSpPr>
            <p:cNvPr id="59" name="Teardrop 58">
              <a:extLst>
                <a:ext uri="{FF2B5EF4-FFF2-40B4-BE49-F238E27FC236}">
                  <a16:creationId xmlns:a16="http://schemas.microsoft.com/office/drawing/2014/main" id="{AB24F614-AB4E-4A82-9042-13810F857C7B}"/>
                </a:ext>
              </a:extLst>
            </p:cNvPr>
            <p:cNvSpPr/>
            <p:nvPr/>
          </p:nvSpPr>
          <p:spPr>
            <a:xfrm rot="2700000">
              <a:off x="14706" y="3351708"/>
              <a:ext cx="2618842" cy="2625557"/>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0" name="Freeform: Shape 59">
              <a:extLst>
                <a:ext uri="{FF2B5EF4-FFF2-40B4-BE49-F238E27FC236}">
                  <a16:creationId xmlns:a16="http://schemas.microsoft.com/office/drawing/2014/main" id="{A9730459-3583-4CFD-96A7-EE5AD4A7B8E9}"/>
                </a:ext>
              </a:extLst>
            </p:cNvPr>
            <p:cNvSpPr/>
            <p:nvPr/>
          </p:nvSpPr>
          <p:spPr>
            <a:xfrm>
              <a:off x="86133" y="3418101"/>
              <a:ext cx="2524775" cy="248566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marL="0" lvl="0" indent="0" algn="ctr" defTabSz="666750">
                <a:lnSpc>
                  <a:spcPct val="90000"/>
                </a:lnSpc>
                <a:spcBef>
                  <a:spcPct val="0"/>
                </a:spcBef>
                <a:spcAft>
                  <a:spcPct val="35000"/>
                </a:spcAft>
                <a:buNone/>
              </a:pPr>
              <a:r>
                <a:rPr lang="en-GB" sz="14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Partners who have not been sufficiently vetted or trained in safeguarding against SEAH may pose a risk to vulnerable people, or fail to support them to seek help</a:t>
              </a:r>
              <a:endParaRPr lang="en-US" sz="1400" b="1" kern="1200" dirty="0">
                <a:solidFill>
                  <a:schemeClr val="bg1"/>
                </a:solidFill>
              </a:endParaRPr>
            </a:p>
          </p:txBody>
        </p:sp>
      </p:grpSp>
      <p:grpSp>
        <p:nvGrpSpPr>
          <p:cNvPr id="75" name="Group 74">
            <a:extLst>
              <a:ext uri="{FF2B5EF4-FFF2-40B4-BE49-F238E27FC236}">
                <a16:creationId xmlns:a16="http://schemas.microsoft.com/office/drawing/2014/main" id="{24AF211D-AF32-4506-B17B-0ECDC5968283}"/>
              </a:ext>
            </a:extLst>
          </p:cNvPr>
          <p:cNvGrpSpPr/>
          <p:nvPr/>
        </p:nvGrpSpPr>
        <p:grpSpPr>
          <a:xfrm>
            <a:off x="6474170" y="3651981"/>
            <a:ext cx="2133636" cy="2251788"/>
            <a:chOff x="6401040" y="3651981"/>
            <a:chExt cx="2133636" cy="2251788"/>
          </a:xfrm>
        </p:grpSpPr>
        <p:grpSp>
          <p:nvGrpSpPr>
            <p:cNvPr id="76" name="Group 75">
              <a:extLst>
                <a:ext uri="{FF2B5EF4-FFF2-40B4-BE49-F238E27FC236}">
                  <a16:creationId xmlns:a16="http://schemas.microsoft.com/office/drawing/2014/main" id="{DCD82C02-E797-488B-B95F-78203C5DE903}"/>
                </a:ext>
              </a:extLst>
            </p:cNvPr>
            <p:cNvGrpSpPr/>
            <p:nvPr/>
          </p:nvGrpSpPr>
          <p:grpSpPr>
            <a:xfrm>
              <a:off x="6401040" y="3651981"/>
              <a:ext cx="2133636" cy="2251788"/>
              <a:chOff x="4869098" y="2201870"/>
              <a:chExt cx="2453805" cy="2454259"/>
            </a:xfrm>
          </p:grpSpPr>
          <p:sp>
            <p:nvSpPr>
              <p:cNvPr id="78" name="Oval 77">
                <a:extLst>
                  <a:ext uri="{FF2B5EF4-FFF2-40B4-BE49-F238E27FC236}">
                    <a16:creationId xmlns:a16="http://schemas.microsoft.com/office/drawing/2014/main" id="{3082360A-C823-4FD0-92F7-22CF958D76CB}"/>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9" name="Group 78">
                <a:extLst>
                  <a:ext uri="{FF2B5EF4-FFF2-40B4-BE49-F238E27FC236}">
                    <a16:creationId xmlns:a16="http://schemas.microsoft.com/office/drawing/2014/main" id="{D3465D54-42C3-44FD-8056-D62FC4CFF17B}"/>
                  </a:ext>
                </a:extLst>
              </p:cNvPr>
              <p:cNvGrpSpPr/>
              <p:nvPr/>
            </p:nvGrpSpPr>
            <p:grpSpPr>
              <a:xfrm>
                <a:off x="4950571" y="2283692"/>
                <a:ext cx="2290857" cy="2290613"/>
                <a:chOff x="5706659" y="1564242"/>
                <a:chExt cx="2290857" cy="2290613"/>
              </a:xfrm>
            </p:grpSpPr>
            <p:sp>
              <p:nvSpPr>
                <p:cNvPr id="80" name="Oval 79">
                  <a:extLst>
                    <a:ext uri="{FF2B5EF4-FFF2-40B4-BE49-F238E27FC236}">
                      <a16:creationId xmlns:a16="http://schemas.microsoft.com/office/drawing/2014/main" id="{9675B919-C751-4508-A9E7-BCCC3AB1DAF4}"/>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81" name="Oval 5">
                  <a:extLst>
                    <a:ext uri="{FF2B5EF4-FFF2-40B4-BE49-F238E27FC236}">
                      <a16:creationId xmlns:a16="http://schemas.microsoft.com/office/drawing/2014/main" id="{281BB0A6-4D8D-46D6-9802-2E26314259EF}"/>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grpSp>
        <p:sp>
          <p:nvSpPr>
            <p:cNvPr id="77" name="Oval 5">
              <a:extLst>
                <a:ext uri="{FF2B5EF4-FFF2-40B4-BE49-F238E27FC236}">
                  <a16:creationId xmlns:a16="http://schemas.microsoft.com/office/drawing/2014/main" id="{4FDD9E83-AB59-4891-BC82-1FD6C6752E07}"/>
                </a:ext>
              </a:extLst>
            </p:cNvPr>
            <p:cNvSpPr txBox="1"/>
            <p:nvPr/>
          </p:nvSpPr>
          <p:spPr>
            <a:xfrm>
              <a:off x="6649922" y="4294588"/>
              <a:ext cx="1635870"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200" dirty="0">
                  <a:latin typeface="Arial" panose="020B0604020202020204" pitchFamily="34" charset="0"/>
                  <a:ea typeface="Calibri" panose="020F0502020204030204" pitchFamily="34" charset="0"/>
                  <a:cs typeface="Times New Roman" panose="02020603050405020304" pitchFamily="18" charset="0"/>
                </a:rPr>
                <a:t>Orientation and training to partners and development of partner- specific GESI and Safeguarding policies/code of conduct </a:t>
              </a:r>
            </a:p>
          </p:txBody>
        </p:sp>
      </p:grpSp>
      <p:grpSp>
        <p:nvGrpSpPr>
          <p:cNvPr id="82" name="Group 81">
            <a:extLst>
              <a:ext uri="{FF2B5EF4-FFF2-40B4-BE49-F238E27FC236}">
                <a16:creationId xmlns:a16="http://schemas.microsoft.com/office/drawing/2014/main" id="{6BF0F239-25B4-40E5-9E9B-0DBFAB8E0B0E}"/>
              </a:ext>
            </a:extLst>
          </p:cNvPr>
          <p:cNvGrpSpPr/>
          <p:nvPr/>
        </p:nvGrpSpPr>
        <p:grpSpPr>
          <a:xfrm>
            <a:off x="134275" y="3355066"/>
            <a:ext cx="2625557" cy="2618842"/>
            <a:chOff x="11348" y="3355066"/>
            <a:chExt cx="2625557" cy="2618842"/>
          </a:xfrm>
        </p:grpSpPr>
        <p:sp>
          <p:nvSpPr>
            <p:cNvPr id="83" name="Teardrop 82">
              <a:extLst>
                <a:ext uri="{FF2B5EF4-FFF2-40B4-BE49-F238E27FC236}">
                  <a16:creationId xmlns:a16="http://schemas.microsoft.com/office/drawing/2014/main" id="{925570DD-8CF6-44ED-A889-4C2CC637BAE6}"/>
                </a:ext>
              </a:extLst>
            </p:cNvPr>
            <p:cNvSpPr/>
            <p:nvPr/>
          </p:nvSpPr>
          <p:spPr>
            <a:xfrm rot="2700000">
              <a:off x="14706" y="3351708"/>
              <a:ext cx="2618842" cy="2625557"/>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4" name="Freeform: Shape 83">
              <a:extLst>
                <a:ext uri="{FF2B5EF4-FFF2-40B4-BE49-F238E27FC236}">
                  <a16:creationId xmlns:a16="http://schemas.microsoft.com/office/drawing/2014/main" id="{270BA8A8-68D0-468E-8052-618A290A5327}"/>
                </a:ext>
              </a:extLst>
            </p:cNvPr>
            <p:cNvSpPr/>
            <p:nvPr/>
          </p:nvSpPr>
          <p:spPr>
            <a:xfrm>
              <a:off x="86133" y="3418101"/>
              <a:ext cx="2524775" cy="248566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marL="0" lvl="0" indent="0" algn="ctr" defTabSz="666750">
                <a:lnSpc>
                  <a:spcPct val="90000"/>
                </a:lnSpc>
                <a:spcBef>
                  <a:spcPct val="0"/>
                </a:spcBef>
                <a:spcAft>
                  <a:spcPct val="35000"/>
                </a:spcAft>
                <a:buNone/>
              </a:pPr>
              <a:r>
                <a:rPr lang="en-GB" sz="14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Partners who have not been sufficiently vetted or trained in safeguarding against SEAH may pose a risk to vulnerable people, or fail to support them to seek help</a:t>
              </a:r>
              <a:endParaRPr lang="en-US" sz="1400" b="1" kern="1200" dirty="0">
                <a:solidFill>
                  <a:schemeClr val="bg1"/>
                </a:solidFill>
              </a:endParaRPr>
            </a:p>
          </p:txBody>
        </p:sp>
      </p:grpSp>
      <p:grpSp>
        <p:nvGrpSpPr>
          <p:cNvPr id="87" name="Group 86">
            <a:extLst>
              <a:ext uri="{FF2B5EF4-FFF2-40B4-BE49-F238E27FC236}">
                <a16:creationId xmlns:a16="http://schemas.microsoft.com/office/drawing/2014/main" id="{2286174C-B745-4869-A67B-753AC10FF3C5}"/>
              </a:ext>
            </a:extLst>
          </p:cNvPr>
          <p:cNvGrpSpPr/>
          <p:nvPr/>
        </p:nvGrpSpPr>
        <p:grpSpPr>
          <a:xfrm>
            <a:off x="8285792" y="3618878"/>
            <a:ext cx="2210759" cy="2247899"/>
            <a:chOff x="4869098" y="2201870"/>
            <a:chExt cx="2453805" cy="2454259"/>
          </a:xfrm>
        </p:grpSpPr>
        <p:sp>
          <p:nvSpPr>
            <p:cNvPr id="88" name="Oval 87">
              <a:extLst>
                <a:ext uri="{FF2B5EF4-FFF2-40B4-BE49-F238E27FC236}">
                  <a16:creationId xmlns:a16="http://schemas.microsoft.com/office/drawing/2014/main" id="{F3428C84-24C0-423D-B4CA-38DFFBF12659}"/>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89" name="Group 88">
              <a:extLst>
                <a:ext uri="{FF2B5EF4-FFF2-40B4-BE49-F238E27FC236}">
                  <a16:creationId xmlns:a16="http://schemas.microsoft.com/office/drawing/2014/main" id="{305FB74E-06E9-4236-9044-93C7D627BBDB}"/>
                </a:ext>
              </a:extLst>
            </p:cNvPr>
            <p:cNvGrpSpPr/>
            <p:nvPr/>
          </p:nvGrpSpPr>
          <p:grpSpPr>
            <a:xfrm>
              <a:off x="4950571" y="2283692"/>
              <a:ext cx="2290857" cy="2290613"/>
              <a:chOff x="5706659" y="1564242"/>
              <a:chExt cx="2290857" cy="2290613"/>
            </a:xfrm>
          </p:grpSpPr>
          <p:sp>
            <p:nvSpPr>
              <p:cNvPr id="90" name="Oval 89">
                <a:extLst>
                  <a:ext uri="{FF2B5EF4-FFF2-40B4-BE49-F238E27FC236}">
                    <a16:creationId xmlns:a16="http://schemas.microsoft.com/office/drawing/2014/main" id="{352FD9E1-CBAB-459B-B3A4-99FB53598412}"/>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91" name="Oval 5">
                <a:extLst>
                  <a:ext uri="{FF2B5EF4-FFF2-40B4-BE49-F238E27FC236}">
                    <a16:creationId xmlns:a16="http://schemas.microsoft.com/office/drawing/2014/main" id="{284F1356-3AE4-4F8F-B98F-725E5F069BDF}"/>
                  </a:ext>
                </a:extLst>
              </p:cNvPr>
              <p:cNvSpPr txBox="1"/>
              <p:nvPr/>
            </p:nvSpPr>
            <p:spPr>
              <a:xfrm>
                <a:off x="6027564" y="2015670"/>
                <a:ext cx="1635869" cy="16360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latin typeface="Gill Sans MT" panose="020B0502020104020203" pitchFamily="34" charset="0"/>
                    <a:ea typeface="Calibri" panose="020F0502020204030204" pitchFamily="34" charset="0"/>
                    <a:cs typeface="Times New Roman" panose="02020603050405020304" pitchFamily="18" charset="0"/>
                  </a:rPr>
                  <a:t>Share and promote guidance for Safeguarding against SEAH</a:t>
                </a:r>
                <a:endParaRPr lang="en-US" sz="1600" dirty="0">
                  <a:latin typeface="Gill Sans MT" panose="020B0502020104020203"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endParaRPr lang="en-US" sz="1200" kern="1200" dirty="0">
                  <a:latin typeface="Gill Sans MT" panose="020B0502020104020203" pitchFamily="34" charset="0"/>
                </a:endParaRPr>
              </a:p>
            </p:txBody>
          </p:sp>
        </p:grpSp>
      </p:grpSp>
      <p:grpSp>
        <p:nvGrpSpPr>
          <p:cNvPr id="97" name="Group 96">
            <a:extLst>
              <a:ext uri="{FF2B5EF4-FFF2-40B4-BE49-F238E27FC236}">
                <a16:creationId xmlns:a16="http://schemas.microsoft.com/office/drawing/2014/main" id="{728F8D98-B4B6-4A10-A26F-C6FFB21DA137}"/>
              </a:ext>
            </a:extLst>
          </p:cNvPr>
          <p:cNvGrpSpPr/>
          <p:nvPr/>
        </p:nvGrpSpPr>
        <p:grpSpPr>
          <a:xfrm>
            <a:off x="2900514" y="3650690"/>
            <a:ext cx="2228522" cy="2262014"/>
            <a:chOff x="4609738" y="3576568"/>
            <a:chExt cx="2228522" cy="2262014"/>
          </a:xfrm>
        </p:grpSpPr>
        <p:grpSp>
          <p:nvGrpSpPr>
            <p:cNvPr id="98" name="Group 97">
              <a:extLst>
                <a:ext uri="{FF2B5EF4-FFF2-40B4-BE49-F238E27FC236}">
                  <a16:creationId xmlns:a16="http://schemas.microsoft.com/office/drawing/2014/main" id="{A98BFA9D-188B-4A78-BE45-6EDF3BF60045}"/>
                </a:ext>
              </a:extLst>
            </p:cNvPr>
            <p:cNvGrpSpPr/>
            <p:nvPr/>
          </p:nvGrpSpPr>
          <p:grpSpPr>
            <a:xfrm>
              <a:off x="4609738" y="3576568"/>
              <a:ext cx="2228522" cy="2262014"/>
              <a:chOff x="4869098" y="2201870"/>
              <a:chExt cx="2453805" cy="2454259"/>
            </a:xfrm>
          </p:grpSpPr>
          <p:sp>
            <p:nvSpPr>
              <p:cNvPr id="100" name="Oval 99">
                <a:extLst>
                  <a:ext uri="{FF2B5EF4-FFF2-40B4-BE49-F238E27FC236}">
                    <a16:creationId xmlns:a16="http://schemas.microsoft.com/office/drawing/2014/main" id="{97EBF378-E139-49F4-8C2E-DED09C48C642}"/>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1" name="Group 100">
                <a:extLst>
                  <a:ext uri="{FF2B5EF4-FFF2-40B4-BE49-F238E27FC236}">
                    <a16:creationId xmlns:a16="http://schemas.microsoft.com/office/drawing/2014/main" id="{DAC923BA-1ED1-44B3-9197-DD807FBED890}"/>
                  </a:ext>
                </a:extLst>
              </p:cNvPr>
              <p:cNvGrpSpPr/>
              <p:nvPr/>
            </p:nvGrpSpPr>
            <p:grpSpPr>
              <a:xfrm>
                <a:off x="4950571" y="2283692"/>
                <a:ext cx="2290857" cy="2290613"/>
                <a:chOff x="5706659" y="1564242"/>
                <a:chExt cx="2290857" cy="2290613"/>
              </a:xfrm>
            </p:grpSpPr>
            <p:sp>
              <p:nvSpPr>
                <p:cNvPr id="102" name="Oval 101">
                  <a:extLst>
                    <a:ext uri="{FF2B5EF4-FFF2-40B4-BE49-F238E27FC236}">
                      <a16:creationId xmlns:a16="http://schemas.microsoft.com/office/drawing/2014/main" id="{03618E1C-781F-4C31-8223-01375546F05D}"/>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03" name="Oval 5">
                  <a:extLst>
                    <a:ext uri="{FF2B5EF4-FFF2-40B4-BE49-F238E27FC236}">
                      <a16:creationId xmlns:a16="http://schemas.microsoft.com/office/drawing/2014/main" id="{8BE5200F-3A04-4D87-8F03-5CA7B4C28433}"/>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99" name="Oval 5">
              <a:extLst>
                <a:ext uri="{FF2B5EF4-FFF2-40B4-BE49-F238E27FC236}">
                  <a16:creationId xmlns:a16="http://schemas.microsoft.com/office/drawing/2014/main" id="{5F11DAE7-55A4-4FF3-9A30-BA495934E085}"/>
                </a:ext>
              </a:extLst>
            </p:cNvPr>
            <p:cNvSpPr txBox="1"/>
            <p:nvPr/>
          </p:nvSpPr>
          <p:spPr>
            <a:xfrm>
              <a:off x="4979262" y="4115752"/>
              <a:ext cx="1137216"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200" dirty="0">
                  <a:latin typeface="Gill Sans MT" panose="020B0502020104020203" pitchFamily="34" charset="0"/>
                  <a:ea typeface="Calibri" panose="020F0502020204030204" pitchFamily="34" charset="0"/>
                  <a:cs typeface="Times New Roman" panose="02020603050405020304" pitchFamily="18" charset="0"/>
                </a:rPr>
                <a:t>Review GESI and Safeguarding as part of due diligence of prospective partners </a:t>
              </a:r>
            </a:p>
          </p:txBody>
        </p:sp>
      </p:grpSp>
      <p:grpSp>
        <p:nvGrpSpPr>
          <p:cNvPr id="104" name="Group 103">
            <a:extLst>
              <a:ext uri="{FF2B5EF4-FFF2-40B4-BE49-F238E27FC236}">
                <a16:creationId xmlns:a16="http://schemas.microsoft.com/office/drawing/2014/main" id="{77804EB7-C52B-4665-B0D6-ABD410B41045}"/>
              </a:ext>
            </a:extLst>
          </p:cNvPr>
          <p:cNvGrpSpPr/>
          <p:nvPr/>
        </p:nvGrpSpPr>
        <p:grpSpPr>
          <a:xfrm>
            <a:off x="6504504" y="3651981"/>
            <a:ext cx="2133636" cy="2251788"/>
            <a:chOff x="6401040" y="3651981"/>
            <a:chExt cx="2133636" cy="2251788"/>
          </a:xfrm>
        </p:grpSpPr>
        <p:grpSp>
          <p:nvGrpSpPr>
            <p:cNvPr id="105" name="Group 104">
              <a:extLst>
                <a:ext uri="{FF2B5EF4-FFF2-40B4-BE49-F238E27FC236}">
                  <a16:creationId xmlns:a16="http://schemas.microsoft.com/office/drawing/2014/main" id="{26099BE3-7D4F-4D8F-9FD5-A0393528C392}"/>
                </a:ext>
              </a:extLst>
            </p:cNvPr>
            <p:cNvGrpSpPr/>
            <p:nvPr/>
          </p:nvGrpSpPr>
          <p:grpSpPr>
            <a:xfrm>
              <a:off x="6401040" y="3651981"/>
              <a:ext cx="2133636" cy="2251788"/>
              <a:chOff x="4869098" y="2201870"/>
              <a:chExt cx="2453805" cy="2454259"/>
            </a:xfrm>
          </p:grpSpPr>
          <p:sp>
            <p:nvSpPr>
              <p:cNvPr id="107" name="Oval 106">
                <a:extLst>
                  <a:ext uri="{FF2B5EF4-FFF2-40B4-BE49-F238E27FC236}">
                    <a16:creationId xmlns:a16="http://schemas.microsoft.com/office/drawing/2014/main" id="{62E8DF78-6EC0-4430-86BA-748410714097}"/>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8" name="Group 107">
                <a:extLst>
                  <a:ext uri="{FF2B5EF4-FFF2-40B4-BE49-F238E27FC236}">
                    <a16:creationId xmlns:a16="http://schemas.microsoft.com/office/drawing/2014/main" id="{B4F62EBB-64C5-446B-BD32-CE96087885F8}"/>
                  </a:ext>
                </a:extLst>
              </p:cNvPr>
              <p:cNvGrpSpPr/>
              <p:nvPr/>
            </p:nvGrpSpPr>
            <p:grpSpPr>
              <a:xfrm>
                <a:off x="4950571" y="2283692"/>
                <a:ext cx="2290857" cy="2290613"/>
                <a:chOff x="5706659" y="1564242"/>
                <a:chExt cx="2290857" cy="2290613"/>
              </a:xfrm>
            </p:grpSpPr>
            <p:sp>
              <p:nvSpPr>
                <p:cNvPr id="109" name="Oval 108">
                  <a:extLst>
                    <a:ext uri="{FF2B5EF4-FFF2-40B4-BE49-F238E27FC236}">
                      <a16:creationId xmlns:a16="http://schemas.microsoft.com/office/drawing/2014/main" id="{1CBAB445-1758-4DD8-A1A5-5CBFCF00B1F4}"/>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10" name="Oval 5">
                  <a:extLst>
                    <a:ext uri="{FF2B5EF4-FFF2-40B4-BE49-F238E27FC236}">
                      <a16:creationId xmlns:a16="http://schemas.microsoft.com/office/drawing/2014/main" id="{51600EF9-9C26-4A86-91F5-C1C0EB47D011}"/>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106" name="Oval 5">
              <a:extLst>
                <a:ext uri="{FF2B5EF4-FFF2-40B4-BE49-F238E27FC236}">
                  <a16:creationId xmlns:a16="http://schemas.microsoft.com/office/drawing/2014/main" id="{F0FFF0B5-3789-48FF-94E8-803408FB2E2E}"/>
                </a:ext>
              </a:extLst>
            </p:cNvPr>
            <p:cNvSpPr txBox="1"/>
            <p:nvPr/>
          </p:nvSpPr>
          <p:spPr>
            <a:xfrm>
              <a:off x="6649922" y="4294588"/>
              <a:ext cx="1635870"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200" dirty="0">
                  <a:latin typeface="Gill Sans MT" panose="020B0502020104020203" pitchFamily="34" charset="0"/>
                  <a:ea typeface="Calibri" panose="020F0502020204030204" pitchFamily="34" charset="0"/>
                  <a:cs typeface="Times New Roman" panose="02020603050405020304" pitchFamily="18" charset="0"/>
                </a:rPr>
                <a:t>Orientation and training and development of partner-specific GESI and Safeguarding policies/code of conduct </a:t>
              </a:r>
            </a:p>
          </p:txBody>
        </p:sp>
      </p:grpSp>
      <p:grpSp>
        <p:nvGrpSpPr>
          <p:cNvPr id="111" name="Group 110">
            <a:extLst>
              <a:ext uri="{FF2B5EF4-FFF2-40B4-BE49-F238E27FC236}">
                <a16:creationId xmlns:a16="http://schemas.microsoft.com/office/drawing/2014/main" id="{F7E44895-A31F-472D-8451-1F0FF6F265BE}"/>
              </a:ext>
            </a:extLst>
          </p:cNvPr>
          <p:cNvGrpSpPr/>
          <p:nvPr/>
        </p:nvGrpSpPr>
        <p:grpSpPr>
          <a:xfrm>
            <a:off x="60692" y="3358096"/>
            <a:ext cx="2625557" cy="2618842"/>
            <a:chOff x="11348" y="3355066"/>
            <a:chExt cx="2625557" cy="2618842"/>
          </a:xfrm>
        </p:grpSpPr>
        <p:sp>
          <p:nvSpPr>
            <p:cNvPr id="112" name="Teardrop 111">
              <a:extLst>
                <a:ext uri="{FF2B5EF4-FFF2-40B4-BE49-F238E27FC236}">
                  <a16:creationId xmlns:a16="http://schemas.microsoft.com/office/drawing/2014/main" id="{1408892F-99E6-4268-B04D-1A93D2174D40}"/>
                </a:ext>
              </a:extLst>
            </p:cNvPr>
            <p:cNvSpPr/>
            <p:nvPr/>
          </p:nvSpPr>
          <p:spPr>
            <a:xfrm rot="2700000">
              <a:off x="14706" y="3351708"/>
              <a:ext cx="2618842" cy="2625557"/>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Gill Sans MT" panose="020B0502020104020203" pitchFamily="34" charset="0"/>
              </a:endParaRPr>
            </a:p>
          </p:txBody>
        </p:sp>
        <p:sp>
          <p:nvSpPr>
            <p:cNvPr id="113" name="Freeform: Shape 112">
              <a:extLst>
                <a:ext uri="{FF2B5EF4-FFF2-40B4-BE49-F238E27FC236}">
                  <a16:creationId xmlns:a16="http://schemas.microsoft.com/office/drawing/2014/main" id="{405226B0-7266-4536-8F6B-B01CEB095D17}"/>
                </a:ext>
              </a:extLst>
            </p:cNvPr>
            <p:cNvSpPr/>
            <p:nvPr/>
          </p:nvSpPr>
          <p:spPr>
            <a:xfrm>
              <a:off x="108122" y="3477284"/>
              <a:ext cx="2524775" cy="248566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marL="0" lvl="0" indent="0" algn="ctr" defTabSz="666750">
                <a:lnSpc>
                  <a:spcPct val="90000"/>
                </a:lnSpc>
                <a:spcBef>
                  <a:spcPct val="0"/>
                </a:spcBef>
                <a:spcAft>
                  <a:spcPct val="35000"/>
                </a:spcAft>
                <a:buNone/>
              </a:pPr>
              <a:r>
                <a:rPr lang="en-GB" sz="1400" b="1" kern="12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In lack of training on safeguarding against SEAH, may pose a risk to vulnerable people, or fail to support them to seek help</a:t>
              </a:r>
              <a:endParaRPr lang="en-US" sz="1400" b="1" kern="1200" dirty="0">
                <a:solidFill>
                  <a:schemeClr val="bg1"/>
                </a:solidFill>
                <a:latin typeface="Gill Sans MT" panose="020B0502020104020203" pitchFamily="34" charset="0"/>
              </a:endParaRPr>
            </a:p>
          </p:txBody>
        </p:sp>
      </p:grpSp>
      <p:sp>
        <p:nvSpPr>
          <p:cNvPr id="114" name="Rectangle: Rounded Corners 113">
            <a:extLst>
              <a:ext uri="{FF2B5EF4-FFF2-40B4-BE49-F238E27FC236}">
                <a16:creationId xmlns:a16="http://schemas.microsoft.com/office/drawing/2014/main" id="{F1A6F450-9212-4469-B3CC-60FE0E17E2DB}"/>
              </a:ext>
            </a:extLst>
          </p:cNvPr>
          <p:cNvSpPr/>
          <p:nvPr/>
        </p:nvSpPr>
        <p:spPr>
          <a:xfrm>
            <a:off x="620365" y="2109520"/>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
        <p:nvSpPr>
          <p:cNvPr id="115" name="Rectangle: Rounded Corners 114">
            <a:extLst>
              <a:ext uri="{FF2B5EF4-FFF2-40B4-BE49-F238E27FC236}">
                <a16:creationId xmlns:a16="http://schemas.microsoft.com/office/drawing/2014/main" id="{94809199-7639-44C5-A776-D7EA46FCD3F7}"/>
              </a:ext>
            </a:extLst>
          </p:cNvPr>
          <p:cNvSpPr/>
          <p:nvPr/>
        </p:nvSpPr>
        <p:spPr>
          <a:xfrm>
            <a:off x="7159523" y="2189241"/>
            <a:ext cx="3708352"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Plans</a:t>
            </a:r>
          </a:p>
        </p:txBody>
      </p:sp>
      <p:grpSp>
        <p:nvGrpSpPr>
          <p:cNvPr id="92" name="Group 91">
            <a:extLst>
              <a:ext uri="{FF2B5EF4-FFF2-40B4-BE49-F238E27FC236}">
                <a16:creationId xmlns:a16="http://schemas.microsoft.com/office/drawing/2014/main" id="{75AE3620-1289-4755-817E-7C3318C5D773}"/>
              </a:ext>
            </a:extLst>
          </p:cNvPr>
          <p:cNvGrpSpPr/>
          <p:nvPr/>
        </p:nvGrpSpPr>
        <p:grpSpPr>
          <a:xfrm>
            <a:off x="4415503" y="3720697"/>
            <a:ext cx="2297373" cy="2181901"/>
            <a:chOff x="2697489" y="3418101"/>
            <a:chExt cx="2297373" cy="2338913"/>
          </a:xfrm>
        </p:grpSpPr>
        <p:grpSp>
          <p:nvGrpSpPr>
            <p:cNvPr id="93" name="Group 92">
              <a:extLst>
                <a:ext uri="{FF2B5EF4-FFF2-40B4-BE49-F238E27FC236}">
                  <a16:creationId xmlns:a16="http://schemas.microsoft.com/office/drawing/2014/main" id="{086658B4-DA88-426F-AD5E-19A4031C898B}"/>
                </a:ext>
              </a:extLst>
            </p:cNvPr>
            <p:cNvGrpSpPr/>
            <p:nvPr/>
          </p:nvGrpSpPr>
          <p:grpSpPr>
            <a:xfrm>
              <a:off x="2697489" y="3418101"/>
              <a:ext cx="2297373" cy="2338913"/>
              <a:chOff x="2697489" y="3418101"/>
              <a:chExt cx="2297373" cy="2338913"/>
            </a:xfrm>
          </p:grpSpPr>
          <p:sp>
            <p:nvSpPr>
              <p:cNvPr id="95" name="Oval 94">
                <a:extLst>
                  <a:ext uri="{FF2B5EF4-FFF2-40B4-BE49-F238E27FC236}">
                    <a16:creationId xmlns:a16="http://schemas.microsoft.com/office/drawing/2014/main" id="{C2B1B579-3BCD-449E-9BB4-CE762FAC5C7F}"/>
                  </a:ext>
                </a:extLst>
              </p:cNvPr>
              <p:cNvSpPr/>
              <p:nvPr/>
            </p:nvSpPr>
            <p:spPr>
              <a:xfrm>
                <a:off x="2697489" y="3418101"/>
                <a:ext cx="2297373" cy="2338913"/>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Freeform: Shape 95">
                <a:extLst>
                  <a:ext uri="{FF2B5EF4-FFF2-40B4-BE49-F238E27FC236}">
                    <a16:creationId xmlns:a16="http://schemas.microsoft.com/office/drawing/2014/main" id="{9517DF5B-D4AB-45AB-B1CB-C87A3E5DE19B}"/>
                  </a:ext>
                </a:extLst>
              </p:cNvPr>
              <p:cNvSpPr/>
              <p:nvPr/>
            </p:nvSpPr>
            <p:spPr>
              <a:xfrm>
                <a:off x="2749575" y="3485553"/>
                <a:ext cx="2202913" cy="2216270"/>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94" name="Oval 5">
              <a:extLst>
                <a:ext uri="{FF2B5EF4-FFF2-40B4-BE49-F238E27FC236}">
                  <a16:creationId xmlns:a16="http://schemas.microsoft.com/office/drawing/2014/main" id="{A68223B8-0C6B-485C-9B2D-EC2751E5535E}"/>
                </a:ext>
              </a:extLst>
            </p:cNvPr>
            <p:cNvSpPr txBox="1"/>
            <p:nvPr/>
          </p:nvSpPr>
          <p:spPr>
            <a:xfrm>
              <a:off x="3052381" y="3574360"/>
              <a:ext cx="1635870" cy="21034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100" dirty="0">
                  <a:latin typeface="Gill Sans MT" panose="020B0502020104020203" pitchFamily="34" charset="0"/>
                  <a:ea typeface="Calibri" panose="020F0502020204030204" pitchFamily="34" charset="0"/>
                  <a:cs typeface="Times New Roman" panose="02020603050405020304" pitchFamily="18" charset="0"/>
                </a:rPr>
                <a:t>Regular and systematic safeguarding sessions with all partners and SEP (e.g. Monthly Partner Meetings; Quarterly Strategic Review; and Peer-to-Peer Learning) </a:t>
              </a:r>
              <a:endParaRPr lang="en-US" sz="1200" dirty="0">
                <a:latin typeface="Gill Sans MT" panose="020B0502020104020203" pitchFamily="34" charset="0"/>
              </a:endParaRPr>
            </a:p>
            <a:p>
              <a:pPr marL="0" lvl="0" indent="0" algn="ctr" defTabSz="533400">
                <a:lnSpc>
                  <a:spcPct val="90000"/>
                </a:lnSpc>
                <a:spcBef>
                  <a:spcPct val="0"/>
                </a:spcBef>
                <a:spcAft>
                  <a:spcPct val="35000"/>
                </a:spcAft>
                <a:buNone/>
              </a:pPr>
              <a:endParaRPr lang="en-US" sz="1200" kern="1200" dirty="0">
                <a:latin typeface="Gill Sans MT" panose="020B0502020104020203" pitchFamily="34" charset="0"/>
              </a:endParaRPr>
            </a:p>
          </p:txBody>
        </p:sp>
      </p:grpSp>
    </p:spTree>
    <p:extLst>
      <p:ext uri="{BB962C8B-B14F-4D97-AF65-F5344CB8AC3E}">
        <p14:creationId xmlns:p14="http://schemas.microsoft.com/office/powerpoint/2010/main" val="36064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randombar(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randombar(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randombar(horizontal)">
                                      <p:cBhvr>
                                        <p:cTn id="42" dur="5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randombar(horizontal)">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randombar(horizontal)">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randombar(horizontal)">
                                      <p:cBhvr>
                                        <p:cTn id="57" dur="500"/>
                                        <p:tgtEl>
                                          <p:spTgt spid="10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1000"/>
                                        <p:tgtEl>
                                          <p:spTgt spid="115"/>
                                        </p:tgtEl>
                                      </p:cBhvr>
                                    </p:animEffect>
                                    <p:anim calcmode="lin" valueType="num">
                                      <p:cBhvr>
                                        <p:cTn id="63" dur="1000" fill="hold"/>
                                        <p:tgtEl>
                                          <p:spTgt spid="115"/>
                                        </p:tgtEl>
                                        <p:attrNameLst>
                                          <p:attrName>ppt_x</p:attrName>
                                        </p:attrNameLst>
                                      </p:cBhvr>
                                      <p:tavLst>
                                        <p:tav tm="0">
                                          <p:val>
                                            <p:strVal val="#ppt_x"/>
                                          </p:val>
                                        </p:tav>
                                        <p:tav tm="100000">
                                          <p:val>
                                            <p:strVal val="#ppt_x"/>
                                          </p:val>
                                        </p:tav>
                                      </p:tavLst>
                                    </p:anim>
                                    <p:anim calcmode="lin" valueType="num">
                                      <p:cBhvr>
                                        <p:cTn id="64" dur="1000" fill="hold"/>
                                        <p:tgtEl>
                                          <p:spTgt spid="1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1000"/>
                                        <p:tgtEl>
                                          <p:spTgt spid="114"/>
                                        </p:tgtEl>
                                      </p:cBhvr>
                                    </p:animEffect>
                                    <p:anim calcmode="lin" valueType="num">
                                      <p:cBhvr>
                                        <p:cTn id="68" dur="1000" fill="hold"/>
                                        <p:tgtEl>
                                          <p:spTgt spid="114"/>
                                        </p:tgtEl>
                                        <p:attrNameLst>
                                          <p:attrName>ppt_x</p:attrName>
                                        </p:attrNameLst>
                                      </p:cBhvr>
                                      <p:tavLst>
                                        <p:tav tm="0">
                                          <p:val>
                                            <p:strVal val="#ppt_x"/>
                                          </p:val>
                                        </p:tav>
                                        <p:tav tm="100000">
                                          <p:val>
                                            <p:strVal val="#ppt_x"/>
                                          </p:val>
                                        </p:tav>
                                      </p:tavLst>
                                    </p:anim>
                                    <p:anim calcmode="lin" valueType="num">
                                      <p:cBhvr>
                                        <p:cTn id="6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wipe(down)">
                                      <p:cBhvr>
                                        <p:cTn id="7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4DD556-87E5-4465-A415-38B212B87083}"/>
              </a:ext>
            </a:extLst>
          </p:cNvPr>
          <p:cNvGrpSpPr/>
          <p:nvPr/>
        </p:nvGrpSpPr>
        <p:grpSpPr>
          <a:xfrm>
            <a:off x="4025735" y="3213294"/>
            <a:ext cx="2802194" cy="2714277"/>
            <a:chOff x="2697489" y="3418101"/>
            <a:chExt cx="2297373" cy="2338913"/>
          </a:xfrm>
        </p:grpSpPr>
        <p:grpSp>
          <p:nvGrpSpPr>
            <p:cNvPr id="55" name="Group 54">
              <a:extLst>
                <a:ext uri="{FF2B5EF4-FFF2-40B4-BE49-F238E27FC236}">
                  <a16:creationId xmlns:a16="http://schemas.microsoft.com/office/drawing/2014/main" id="{6533821C-636E-4DB5-BA52-D68E4E4A6A53}"/>
                </a:ext>
              </a:extLst>
            </p:cNvPr>
            <p:cNvGrpSpPr/>
            <p:nvPr/>
          </p:nvGrpSpPr>
          <p:grpSpPr>
            <a:xfrm>
              <a:off x="2697489" y="3418101"/>
              <a:ext cx="2297373" cy="2338913"/>
              <a:chOff x="2697489" y="3418101"/>
              <a:chExt cx="2297373" cy="2338913"/>
            </a:xfrm>
          </p:grpSpPr>
          <p:sp>
            <p:nvSpPr>
              <p:cNvPr id="27" name="Oval 26">
                <a:extLst>
                  <a:ext uri="{FF2B5EF4-FFF2-40B4-BE49-F238E27FC236}">
                    <a16:creationId xmlns:a16="http://schemas.microsoft.com/office/drawing/2014/main" id="{287AC48E-7A7C-41C3-995C-EE28B8D5A99A}"/>
                  </a:ext>
                </a:extLst>
              </p:cNvPr>
              <p:cNvSpPr/>
              <p:nvPr/>
            </p:nvSpPr>
            <p:spPr>
              <a:xfrm>
                <a:off x="2697489" y="3418101"/>
                <a:ext cx="2297373" cy="2338913"/>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7A469BE-7D66-4592-B153-A78E9972564F}"/>
                  </a:ext>
                </a:extLst>
              </p:cNvPr>
              <p:cNvSpPr/>
              <p:nvPr/>
            </p:nvSpPr>
            <p:spPr>
              <a:xfrm>
                <a:off x="2749575" y="3483484"/>
                <a:ext cx="2174776" cy="2178492"/>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32" name="Oval 5">
              <a:extLst>
                <a:ext uri="{FF2B5EF4-FFF2-40B4-BE49-F238E27FC236}">
                  <a16:creationId xmlns:a16="http://schemas.microsoft.com/office/drawing/2014/main" id="{00D1274A-9BFD-4DEB-890B-6298779097D3}"/>
                </a:ext>
              </a:extLst>
            </p:cNvPr>
            <p:cNvSpPr txBox="1"/>
            <p:nvPr/>
          </p:nvSpPr>
          <p:spPr>
            <a:xfrm>
              <a:off x="3028750" y="3603974"/>
              <a:ext cx="1635870" cy="21034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err="1">
                  <a:latin typeface="Gill Sans MT" panose="020B0502020104020203" pitchFamily="34" charset="0"/>
                  <a:ea typeface="Calibri" panose="020F0502020204030204" pitchFamily="34" charset="0"/>
                  <a:cs typeface="Times New Roman" panose="02020603050405020304" pitchFamily="18" charset="0"/>
                </a:rPr>
                <a:t>Prioritise</a:t>
              </a:r>
              <a:r>
                <a:rPr lang="en-US" sz="1400" dirty="0">
                  <a:latin typeface="Gill Sans MT" panose="020B0502020104020203" pitchFamily="34" charset="0"/>
                  <a:ea typeface="Calibri" panose="020F0502020204030204" pitchFamily="34" charset="0"/>
                  <a:cs typeface="Times New Roman" panose="02020603050405020304" pitchFamily="18" charset="0"/>
                </a:rPr>
                <a:t> engaging with, and informing male leaders, trainers, and all trainees on SEAH and reporting mechanism. </a:t>
              </a:r>
            </a:p>
          </p:txBody>
        </p:sp>
      </p:grpSp>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grpSp>
        <p:nvGrpSpPr>
          <p:cNvPr id="54" name="Group 53">
            <a:extLst>
              <a:ext uri="{FF2B5EF4-FFF2-40B4-BE49-F238E27FC236}">
                <a16:creationId xmlns:a16="http://schemas.microsoft.com/office/drawing/2014/main" id="{0140C193-A39F-4576-8211-ADB2056315DD}"/>
              </a:ext>
            </a:extLst>
          </p:cNvPr>
          <p:cNvGrpSpPr/>
          <p:nvPr/>
        </p:nvGrpSpPr>
        <p:grpSpPr>
          <a:xfrm>
            <a:off x="387726" y="3095540"/>
            <a:ext cx="3184864" cy="3148284"/>
            <a:chOff x="11348" y="3369284"/>
            <a:chExt cx="2625557" cy="2618842"/>
          </a:xfrm>
        </p:grpSpPr>
        <p:sp>
          <p:nvSpPr>
            <p:cNvPr id="29" name="Teardrop 28">
              <a:extLst>
                <a:ext uri="{FF2B5EF4-FFF2-40B4-BE49-F238E27FC236}">
                  <a16:creationId xmlns:a16="http://schemas.microsoft.com/office/drawing/2014/main" id="{17502FCC-ED10-4BD8-8967-07DE4F0B238A}"/>
                </a:ext>
              </a:extLst>
            </p:cNvPr>
            <p:cNvSpPr/>
            <p:nvPr/>
          </p:nvSpPr>
          <p:spPr>
            <a:xfrm rot="2700000">
              <a:off x="14706" y="3365926"/>
              <a:ext cx="2618842" cy="2625557"/>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0" name="Freeform: Shape 29">
              <a:extLst>
                <a:ext uri="{FF2B5EF4-FFF2-40B4-BE49-F238E27FC236}">
                  <a16:creationId xmlns:a16="http://schemas.microsoft.com/office/drawing/2014/main" id="{205E14CA-126F-4105-8705-95920DEC7865}"/>
                </a:ext>
              </a:extLst>
            </p:cNvPr>
            <p:cNvSpPr/>
            <p:nvPr/>
          </p:nvSpPr>
          <p:spPr>
            <a:xfrm>
              <a:off x="63572" y="3416566"/>
              <a:ext cx="2520299" cy="252179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lvl="0" algn="ctr" defTabSz="666750">
                <a:lnSpc>
                  <a:spcPct val="90000"/>
                </a:lnSpc>
                <a:spcBef>
                  <a:spcPct val="0"/>
                </a:spcBef>
                <a:spcAft>
                  <a:spcPct val="35000"/>
                </a:spcAft>
              </a:pPr>
              <a:r>
                <a:rPr lang="en-US" sz="13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Women are likely to be at an increased risk of experiencing SEAH at workplaces where male workers are in high demand. &amp; number. This also results in challenges to reporting in male dominated workforces, with inadequate safeguards against SEAH</a:t>
              </a:r>
            </a:p>
          </p:txBody>
        </p:sp>
      </p:grpSp>
      <p:grpSp>
        <p:nvGrpSpPr>
          <p:cNvPr id="57" name="Group 56">
            <a:extLst>
              <a:ext uri="{FF2B5EF4-FFF2-40B4-BE49-F238E27FC236}">
                <a16:creationId xmlns:a16="http://schemas.microsoft.com/office/drawing/2014/main" id="{6C8DF827-6B17-4F0E-952F-9B32B997491A}"/>
              </a:ext>
            </a:extLst>
          </p:cNvPr>
          <p:cNvGrpSpPr/>
          <p:nvPr/>
        </p:nvGrpSpPr>
        <p:grpSpPr>
          <a:xfrm>
            <a:off x="6665445" y="3213295"/>
            <a:ext cx="2866130" cy="2802942"/>
            <a:chOff x="4609738" y="3576568"/>
            <a:chExt cx="2228522" cy="2262014"/>
          </a:xfrm>
        </p:grpSpPr>
        <p:grpSp>
          <p:nvGrpSpPr>
            <p:cNvPr id="31" name="Group 30">
              <a:extLst>
                <a:ext uri="{FF2B5EF4-FFF2-40B4-BE49-F238E27FC236}">
                  <a16:creationId xmlns:a16="http://schemas.microsoft.com/office/drawing/2014/main" id="{74B2DDBA-152A-47F5-9E93-DE34927BFD3E}"/>
                </a:ext>
              </a:extLst>
            </p:cNvPr>
            <p:cNvGrpSpPr/>
            <p:nvPr/>
          </p:nvGrpSpPr>
          <p:grpSpPr>
            <a:xfrm>
              <a:off x="4609738" y="3576568"/>
              <a:ext cx="2228522" cy="2262014"/>
              <a:chOff x="4869098" y="2201870"/>
              <a:chExt cx="2453805" cy="2454259"/>
            </a:xfrm>
          </p:grpSpPr>
          <p:sp>
            <p:nvSpPr>
              <p:cNvPr id="14" name="Oval 13">
                <a:extLst>
                  <a:ext uri="{FF2B5EF4-FFF2-40B4-BE49-F238E27FC236}">
                    <a16:creationId xmlns:a16="http://schemas.microsoft.com/office/drawing/2014/main" id="{A32053E6-2741-4D32-BEB7-F6D3404EC225}"/>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CE38B6D6-2099-4B29-9D53-570E05032AD8}"/>
                  </a:ext>
                </a:extLst>
              </p:cNvPr>
              <p:cNvGrpSpPr/>
              <p:nvPr/>
            </p:nvGrpSpPr>
            <p:grpSpPr>
              <a:xfrm>
                <a:off x="4950571" y="2283692"/>
                <a:ext cx="2290857" cy="2290613"/>
                <a:chOff x="5706659" y="1564242"/>
                <a:chExt cx="2290857" cy="2290613"/>
              </a:xfrm>
            </p:grpSpPr>
            <p:sp>
              <p:nvSpPr>
                <p:cNvPr id="16" name="Oval 15">
                  <a:extLst>
                    <a:ext uri="{FF2B5EF4-FFF2-40B4-BE49-F238E27FC236}">
                      <a16:creationId xmlns:a16="http://schemas.microsoft.com/office/drawing/2014/main" id="{3A028419-9A14-4965-8855-9734F4A8DEAD}"/>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7" name="Oval 5">
                  <a:extLst>
                    <a:ext uri="{FF2B5EF4-FFF2-40B4-BE49-F238E27FC236}">
                      <a16:creationId xmlns:a16="http://schemas.microsoft.com/office/drawing/2014/main" id="{7D2FE931-FFCF-4D99-A17F-D4348397F869}"/>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33" name="Oval 5">
              <a:extLst>
                <a:ext uri="{FF2B5EF4-FFF2-40B4-BE49-F238E27FC236}">
                  <a16:creationId xmlns:a16="http://schemas.microsoft.com/office/drawing/2014/main" id="{92CC48D7-64E0-4B4C-9BC0-729CA5078083}"/>
                </a:ext>
              </a:extLst>
            </p:cNvPr>
            <p:cNvSpPr txBox="1"/>
            <p:nvPr/>
          </p:nvSpPr>
          <p:spPr>
            <a:xfrm>
              <a:off x="5017851" y="4083798"/>
              <a:ext cx="1483181"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Check regularly that SEAH safeguarding measures are being adhered to.</a:t>
              </a:r>
            </a:p>
          </p:txBody>
        </p:sp>
      </p:grpSp>
      <p:grpSp>
        <p:nvGrpSpPr>
          <p:cNvPr id="58" name="Group 57">
            <a:extLst>
              <a:ext uri="{FF2B5EF4-FFF2-40B4-BE49-F238E27FC236}">
                <a16:creationId xmlns:a16="http://schemas.microsoft.com/office/drawing/2014/main" id="{E6402B2A-E47F-4AAD-9EF1-BBE4F27664D4}"/>
              </a:ext>
            </a:extLst>
          </p:cNvPr>
          <p:cNvGrpSpPr/>
          <p:nvPr/>
        </p:nvGrpSpPr>
        <p:grpSpPr>
          <a:xfrm>
            <a:off x="9332248" y="3213297"/>
            <a:ext cx="2648956" cy="2802941"/>
            <a:chOff x="6401040" y="3651981"/>
            <a:chExt cx="2133636" cy="2251788"/>
          </a:xfrm>
        </p:grpSpPr>
        <p:grpSp>
          <p:nvGrpSpPr>
            <p:cNvPr id="35" name="Group 34">
              <a:extLst>
                <a:ext uri="{FF2B5EF4-FFF2-40B4-BE49-F238E27FC236}">
                  <a16:creationId xmlns:a16="http://schemas.microsoft.com/office/drawing/2014/main" id="{A60E7B30-1A2D-4E71-9E1C-3EC2DF053577}"/>
                </a:ext>
              </a:extLst>
            </p:cNvPr>
            <p:cNvGrpSpPr/>
            <p:nvPr/>
          </p:nvGrpSpPr>
          <p:grpSpPr>
            <a:xfrm>
              <a:off x="6401040" y="3651981"/>
              <a:ext cx="2133636" cy="2251788"/>
              <a:chOff x="4869098" y="2201870"/>
              <a:chExt cx="2453805" cy="2454259"/>
            </a:xfrm>
          </p:grpSpPr>
          <p:sp>
            <p:nvSpPr>
              <p:cNvPr id="36" name="Oval 35">
                <a:extLst>
                  <a:ext uri="{FF2B5EF4-FFF2-40B4-BE49-F238E27FC236}">
                    <a16:creationId xmlns:a16="http://schemas.microsoft.com/office/drawing/2014/main" id="{805D9253-0A07-4E00-9BA1-BF739962E544}"/>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Group 36">
                <a:extLst>
                  <a:ext uri="{FF2B5EF4-FFF2-40B4-BE49-F238E27FC236}">
                    <a16:creationId xmlns:a16="http://schemas.microsoft.com/office/drawing/2014/main" id="{8CDAB35C-774F-41DB-8DBD-3EA790AF4F61}"/>
                  </a:ext>
                </a:extLst>
              </p:cNvPr>
              <p:cNvGrpSpPr/>
              <p:nvPr/>
            </p:nvGrpSpPr>
            <p:grpSpPr>
              <a:xfrm>
                <a:off x="4950571" y="2283692"/>
                <a:ext cx="2290857" cy="2290613"/>
                <a:chOff x="5706659" y="1564242"/>
                <a:chExt cx="2290857" cy="2290613"/>
              </a:xfrm>
            </p:grpSpPr>
            <p:sp>
              <p:nvSpPr>
                <p:cNvPr id="38" name="Oval 37">
                  <a:extLst>
                    <a:ext uri="{FF2B5EF4-FFF2-40B4-BE49-F238E27FC236}">
                      <a16:creationId xmlns:a16="http://schemas.microsoft.com/office/drawing/2014/main" id="{1BF43C2F-C9CD-477C-91C2-F387F93777C7}"/>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9" name="Oval 5">
                  <a:extLst>
                    <a:ext uri="{FF2B5EF4-FFF2-40B4-BE49-F238E27FC236}">
                      <a16:creationId xmlns:a16="http://schemas.microsoft.com/office/drawing/2014/main" id="{C690A990-FA6E-467B-A5AA-86104EF2851D}"/>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45" name="Oval 5">
              <a:extLst>
                <a:ext uri="{FF2B5EF4-FFF2-40B4-BE49-F238E27FC236}">
                  <a16:creationId xmlns:a16="http://schemas.microsoft.com/office/drawing/2014/main" id="{BF19F87E-9F37-49C0-8448-16D43092B780}"/>
                </a:ext>
              </a:extLst>
            </p:cNvPr>
            <p:cNvSpPr txBox="1"/>
            <p:nvPr/>
          </p:nvSpPr>
          <p:spPr>
            <a:xfrm>
              <a:off x="6649922" y="4233992"/>
              <a:ext cx="1753413"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300" dirty="0">
                  <a:latin typeface="Gill Sans MT" panose="020B0502020104020203" pitchFamily="34" charset="0"/>
                  <a:ea typeface="Calibri" panose="020F0502020204030204" pitchFamily="34" charset="0"/>
                  <a:cs typeface="Times New Roman" panose="02020603050405020304" pitchFamily="18" charset="0"/>
                </a:rPr>
                <a:t>UKaid सीप’s anonymous hotline has been shared with all partners—who are encouraged to disseminate it for awareness and access by staff, trainees, and workers at all levels. </a:t>
              </a:r>
            </a:p>
          </p:txBody>
        </p:sp>
      </p:grpSp>
      <p:sp>
        <p:nvSpPr>
          <p:cNvPr id="52" name="Rectangle: Rounded Corners 51">
            <a:extLst>
              <a:ext uri="{FF2B5EF4-FFF2-40B4-BE49-F238E27FC236}">
                <a16:creationId xmlns:a16="http://schemas.microsoft.com/office/drawing/2014/main" id="{D30F77F8-92EE-47CD-A7CD-3C2CF008B0C5}"/>
              </a:ext>
            </a:extLst>
          </p:cNvPr>
          <p:cNvSpPr/>
          <p:nvPr/>
        </p:nvSpPr>
        <p:spPr>
          <a:xfrm>
            <a:off x="984395" y="2013209"/>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
        <p:nvSpPr>
          <p:cNvPr id="53" name="Rectangle: Rounded Corners 52">
            <a:extLst>
              <a:ext uri="{FF2B5EF4-FFF2-40B4-BE49-F238E27FC236}">
                <a16:creationId xmlns:a16="http://schemas.microsoft.com/office/drawing/2014/main" id="{F5F8CD09-C6B3-4A88-AB25-65FA5F0906CC}"/>
              </a:ext>
            </a:extLst>
          </p:cNvPr>
          <p:cNvSpPr/>
          <p:nvPr/>
        </p:nvSpPr>
        <p:spPr>
          <a:xfrm>
            <a:off x="6096000" y="2013210"/>
            <a:ext cx="3708352"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Plans</a:t>
            </a:r>
          </a:p>
        </p:txBody>
      </p:sp>
    </p:spTree>
    <p:extLst>
      <p:ext uri="{BB962C8B-B14F-4D97-AF65-F5344CB8AC3E}">
        <p14:creationId xmlns:p14="http://schemas.microsoft.com/office/powerpoint/2010/main" val="11497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randombar(horizontal)">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4DD556-87E5-4465-A415-38B212B87083}"/>
              </a:ext>
            </a:extLst>
          </p:cNvPr>
          <p:cNvGrpSpPr/>
          <p:nvPr/>
        </p:nvGrpSpPr>
        <p:grpSpPr>
          <a:xfrm>
            <a:off x="4917315" y="3258530"/>
            <a:ext cx="2866130" cy="2709493"/>
            <a:chOff x="2645071" y="3422223"/>
            <a:chExt cx="2349791" cy="2334791"/>
          </a:xfrm>
        </p:grpSpPr>
        <p:grpSp>
          <p:nvGrpSpPr>
            <p:cNvPr id="55" name="Group 54">
              <a:extLst>
                <a:ext uri="{FF2B5EF4-FFF2-40B4-BE49-F238E27FC236}">
                  <a16:creationId xmlns:a16="http://schemas.microsoft.com/office/drawing/2014/main" id="{6533821C-636E-4DB5-BA52-D68E4E4A6A53}"/>
                </a:ext>
              </a:extLst>
            </p:cNvPr>
            <p:cNvGrpSpPr/>
            <p:nvPr/>
          </p:nvGrpSpPr>
          <p:grpSpPr>
            <a:xfrm>
              <a:off x="2645071" y="3422223"/>
              <a:ext cx="2349791" cy="2334791"/>
              <a:chOff x="2645071" y="3422223"/>
              <a:chExt cx="2349791" cy="2334791"/>
            </a:xfrm>
          </p:grpSpPr>
          <p:sp>
            <p:nvSpPr>
              <p:cNvPr id="27" name="Oval 26">
                <a:extLst>
                  <a:ext uri="{FF2B5EF4-FFF2-40B4-BE49-F238E27FC236}">
                    <a16:creationId xmlns:a16="http://schemas.microsoft.com/office/drawing/2014/main" id="{287AC48E-7A7C-41C3-995C-EE28B8D5A99A}"/>
                  </a:ext>
                </a:extLst>
              </p:cNvPr>
              <p:cNvSpPr/>
              <p:nvPr/>
            </p:nvSpPr>
            <p:spPr>
              <a:xfrm>
                <a:off x="2645071" y="3422223"/>
                <a:ext cx="2349791" cy="2334791"/>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7A469BE-7D66-4592-B153-A78E9972564F}"/>
                  </a:ext>
                </a:extLst>
              </p:cNvPr>
              <p:cNvSpPr/>
              <p:nvPr/>
            </p:nvSpPr>
            <p:spPr>
              <a:xfrm>
                <a:off x="2731628" y="3502748"/>
                <a:ext cx="2174776" cy="2178492"/>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32" name="Oval 5">
              <a:extLst>
                <a:ext uri="{FF2B5EF4-FFF2-40B4-BE49-F238E27FC236}">
                  <a16:creationId xmlns:a16="http://schemas.microsoft.com/office/drawing/2014/main" id="{00D1274A-9BFD-4DEB-890B-6298779097D3}"/>
                </a:ext>
              </a:extLst>
            </p:cNvPr>
            <p:cNvSpPr txBox="1"/>
            <p:nvPr/>
          </p:nvSpPr>
          <p:spPr>
            <a:xfrm>
              <a:off x="3058266" y="3459047"/>
              <a:ext cx="1635870" cy="21034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 </a:t>
              </a:r>
            </a:p>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We encourage you to conduct awareness raising activities targeted at </a:t>
              </a:r>
              <a:r>
                <a:rPr lang="en-US" sz="1400" dirty="0" err="1">
                  <a:latin typeface="Gill Sans MT" panose="020B0502020104020203" pitchFamily="34" charset="0"/>
                  <a:ea typeface="Calibri" panose="020F0502020204030204" pitchFamily="34" charset="0"/>
                  <a:cs typeface="Times New Roman" panose="02020603050405020304" pitchFamily="18" charset="0"/>
                </a:rPr>
                <a:t>PwDs</a:t>
              </a:r>
              <a:r>
                <a:rPr lang="en-US" sz="1400" dirty="0">
                  <a:latin typeface="Gill Sans MT" panose="020B0502020104020203" pitchFamily="34" charset="0"/>
                  <a:ea typeface="Calibri" panose="020F0502020204030204" pitchFamily="34" charset="0"/>
                  <a:cs typeface="Times New Roman" panose="02020603050405020304" pitchFamily="18" charset="0"/>
                </a:rPr>
                <a:t>, on how to report SEAH.</a:t>
              </a:r>
            </a:p>
          </p:txBody>
        </p:sp>
      </p:grpSp>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grpSp>
        <p:nvGrpSpPr>
          <p:cNvPr id="54" name="Group 53">
            <a:extLst>
              <a:ext uri="{FF2B5EF4-FFF2-40B4-BE49-F238E27FC236}">
                <a16:creationId xmlns:a16="http://schemas.microsoft.com/office/drawing/2014/main" id="{0140C193-A39F-4576-8211-ADB2056315DD}"/>
              </a:ext>
            </a:extLst>
          </p:cNvPr>
          <p:cNvGrpSpPr/>
          <p:nvPr/>
        </p:nvGrpSpPr>
        <p:grpSpPr>
          <a:xfrm>
            <a:off x="483495" y="2920303"/>
            <a:ext cx="3455732" cy="3385945"/>
            <a:chOff x="-60265" y="3341783"/>
            <a:chExt cx="2686121" cy="2676926"/>
          </a:xfrm>
        </p:grpSpPr>
        <p:sp>
          <p:nvSpPr>
            <p:cNvPr id="29" name="Teardrop 28">
              <a:extLst>
                <a:ext uri="{FF2B5EF4-FFF2-40B4-BE49-F238E27FC236}">
                  <a16:creationId xmlns:a16="http://schemas.microsoft.com/office/drawing/2014/main" id="{17502FCC-ED10-4BD8-8967-07DE4F0B238A}"/>
                </a:ext>
              </a:extLst>
            </p:cNvPr>
            <p:cNvSpPr/>
            <p:nvPr/>
          </p:nvSpPr>
          <p:spPr>
            <a:xfrm rot="2700000">
              <a:off x="-55667" y="3337185"/>
              <a:ext cx="2676926" cy="2686121"/>
            </a:xfrm>
            <a:prstGeom prst="teardrop">
              <a:avLst>
                <a:gd name="adj" fmla="val 99472"/>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Gill Sans MT" panose="020B0502020104020203" pitchFamily="34" charset="0"/>
              </a:endParaRPr>
            </a:p>
          </p:txBody>
        </p:sp>
        <p:sp>
          <p:nvSpPr>
            <p:cNvPr id="30" name="Freeform: Shape 29">
              <a:extLst>
                <a:ext uri="{FF2B5EF4-FFF2-40B4-BE49-F238E27FC236}">
                  <a16:creationId xmlns:a16="http://schemas.microsoft.com/office/drawing/2014/main" id="{205E14CA-126F-4105-8705-95920DEC7865}"/>
                </a:ext>
              </a:extLst>
            </p:cNvPr>
            <p:cNvSpPr/>
            <p:nvPr/>
          </p:nvSpPr>
          <p:spPr>
            <a:xfrm>
              <a:off x="35698" y="3410766"/>
              <a:ext cx="2520299" cy="252179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lvl="0" algn="ctr" defTabSz="666750">
                <a:lnSpc>
                  <a:spcPct val="90000"/>
                </a:lnSpc>
                <a:spcBef>
                  <a:spcPct val="0"/>
                </a:spcBef>
                <a:spcAft>
                  <a:spcPct val="35000"/>
                </a:spcAft>
              </a:pPr>
              <a:r>
                <a:rPr lang="en-US" sz="14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Gill Sans MT" panose="020B0502020104020203" pitchFamily="34" charset="0"/>
                  <a:ea typeface="Calibri" panose="020F0502020204030204" pitchFamily="34" charset="0"/>
                  <a:cs typeface="Times New Roman" panose="02020603050405020304" pitchFamily="18" charset="0"/>
                </a:rPr>
                <a:t>Marginalised</a:t>
              </a:r>
              <a:r>
                <a:rPr lang="en-US" sz="16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groups and </a:t>
              </a:r>
              <a:r>
                <a:rPr lang="en-US" sz="1600" b="1" dirty="0" err="1">
                  <a:solidFill>
                    <a:schemeClr val="bg1"/>
                  </a:solidFill>
                  <a:latin typeface="Gill Sans MT" panose="020B0502020104020203" pitchFamily="34" charset="0"/>
                  <a:ea typeface="Calibri" panose="020F0502020204030204" pitchFamily="34" charset="0"/>
                  <a:cs typeface="Times New Roman" panose="02020603050405020304" pitchFamily="18" charset="0"/>
                </a:rPr>
                <a:t>PwDs</a:t>
              </a:r>
              <a:r>
                <a:rPr lang="en-US" sz="16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are at higher risk of experiencing SEAH due to widespread discrimination against them</a:t>
              </a:r>
            </a:p>
          </p:txBody>
        </p:sp>
      </p:grpSp>
      <p:grpSp>
        <p:nvGrpSpPr>
          <p:cNvPr id="57" name="Group 56">
            <a:extLst>
              <a:ext uri="{FF2B5EF4-FFF2-40B4-BE49-F238E27FC236}">
                <a16:creationId xmlns:a16="http://schemas.microsoft.com/office/drawing/2014/main" id="{6C8DF827-6B17-4F0E-952F-9B32B997491A}"/>
              </a:ext>
            </a:extLst>
          </p:cNvPr>
          <p:cNvGrpSpPr/>
          <p:nvPr/>
        </p:nvGrpSpPr>
        <p:grpSpPr>
          <a:xfrm>
            <a:off x="8070806" y="3203575"/>
            <a:ext cx="2866130" cy="2764448"/>
            <a:chOff x="4609738" y="3576568"/>
            <a:chExt cx="2228522" cy="2262014"/>
          </a:xfrm>
        </p:grpSpPr>
        <p:grpSp>
          <p:nvGrpSpPr>
            <p:cNvPr id="31" name="Group 30">
              <a:extLst>
                <a:ext uri="{FF2B5EF4-FFF2-40B4-BE49-F238E27FC236}">
                  <a16:creationId xmlns:a16="http://schemas.microsoft.com/office/drawing/2014/main" id="{74B2DDBA-152A-47F5-9E93-DE34927BFD3E}"/>
                </a:ext>
              </a:extLst>
            </p:cNvPr>
            <p:cNvGrpSpPr/>
            <p:nvPr/>
          </p:nvGrpSpPr>
          <p:grpSpPr>
            <a:xfrm>
              <a:off x="4609738" y="3576568"/>
              <a:ext cx="2228522" cy="2262014"/>
              <a:chOff x="4869098" y="2201870"/>
              <a:chExt cx="2453805" cy="2454259"/>
            </a:xfrm>
          </p:grpSpPr>
          <p:sp>
            <p:nvSpPr>
              <p:cNvPr id="14" name="Oval 13">
                <a:extLst>
                  <a:ext uri="{FF2B5EF4-FFF2-40B4-BE49-F238E27FC236}">
                    <a16:creationId xmlns:a16="http://schemas.microsoft.com/office/drawing/2014/main" id="{A32053E6-2741-4D32-BEB7-F6D3404EC225}"/>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CE38B6D6-2099-4B29-9D53-570E05032AD8}"/>
                  </a:ext>
                </a:extLst>
              </p:cNvPr>
              <p:cNvGrpSpPr/>
              <p:nvPr/>
            </p:nvGrpSpPr>
            <p:grpSpPr>
              <a:xfrm>
                <a:off x="4950571" y="2283692"/>
                <a:ext cx="2290857" cy="2290613"/>
                <a:chOff x="5706659" y="1564242"/>
                <a:chExt cx="2290857" cy="2290613"/>
              </a:xfrm>
            </p:grpSpPr>
            <p:sp>
              <p:nvSpPr>
                <p:cNvPr id="16" name="Oval 15">
                  <a:extLst>
                    <a:ext uri="{FF2B5EF4-FFF2-40B4-BE49-F238E27FC236}">
                      <a16:creationId xmlns:a16="http://schemas.microsoft.com/office/drawing/2014/main" id="{3A028419-9A14-4965-8855-9734F4A8DEAD}"/>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7" name="Oval 5">
                  <a:extLst>
                    <a:ext uri="{FF2B5EF4-FFF2-40B4-BE49-F238E27FC236}">
                      <a16:creationId xmlns:a16="http://schemas.microsoft.com/office/drawing/2014/main" id="{7D2FE931-FFCF-4D99-A17F-D4348397F869}"/>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33" name="Oval 5">
              <a:extLst>
                <a:ext uri="{FF2B5EF4-FFF2-40B4-BE49-F238E27FC236}">
                  <a16:creationId xmlns:a16="http://schemas.microsoft.com/office/drawing/2014/main" id="{92CC48D7-64E0-4B4C-9BC0-729CA5078083}"/>
                </a:ext>
              </a:extLst>
            </p:cNvPr>
            <p:cNvSpPr txBox="1"/>
            <p:nvPr/>
          </p:nvSpPr>
          <p:spPr>
            <a:xfrm>
              <a:off x="5017851" y="4083798"/>
              <a:ext cx="1483181"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Integration of GESI and Safeguarding is encouraged in skilling curriculums/manuals. </a:t>
              </a:r>
            </a:p>
          </p:txBody>
        </p:sp>
      </p:grpSp>
      <p:sp>
        <p:nvSpPr>
          <p:cNvPr id="52" name="Rectangle: Rounded Corners 51">
            <a:extLst>
              <a:ext uri="{FF2B5EF4-FFF2-40B4-BE49-F238E27FC236}">
                <a16:creationId xmlns:a16="http://schemas.microsoft.com/office/drawing/2014/main" id="{D30F77F8-92EE-47CD-A7CD-3C2CF008B0C5}"/>
              </a:ext>
            </a:extLst>
          </p:cNvPr>
          <p:cNvSpPr/>
          <p:nvPr/>
        </p:nvSpPr>
        <p:spPr>
          <a:xfrm>
            <a:off x="1132463" y="2013209"/>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
        <p:nvSpPr>
          <p:cNvPr id="53" name="Rectangle: Rounded Corners 52">
            <a:extLst>
              <a:ext uri="{FF2B5EF4-FFF2-40B4-BE49-F238E27FC236}">
                <a16:creationId xmlns:a16="http://schemas.microsoft.com/office/drawing/2014/main" id="{F5F8CD09-C6B3-4A88-AB25-65FA5F0906CC}"/>
              </a:ext>
            </a:extLst>
          </p:cNvPr>
          <p:cNvSpPr/>
          <p:nvPr/>
        </p:nvSpPr>
        <p:spPr>
          <a:xfrm>
            <a:off x="6096000" y="2013210"/>
            <a:ext cx="3708352"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Plans</a:t>
            </a:r>
          </a:p>
        </p:txBody>
      </p:sp>
    </p:spTree>
    <p:extLst>
      <p:ext uri="{BB962C8B-B14F-4D97-AF65-F5344CB8AC3E}">
        <p14:creationId xmlns:p14="http://schemas.microsoft.com/office/powerpoint/2010/main" val="10721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4DD556-87E5-4465-A415-38B212B87083}"/>
              </a:ext>
            </a:extLst>
          </p:cNvPr>
          <p:cNvGrpSpPr/>
          <p:nvPr/>
        </p:nvGrpSpPr>
        <p:grpSpPr>
          <a:xfrm>
            <a:off x="4481479" y="3202044"/>
            <a:ext cx="3058325" cy="2857044"/>
            <a:chOff x="2645071" y="3422223"/>
            <a:chExt cx="2349791" cy="2334791"/>
          </a:xfrm>
        </p:grpSpPr>
        <p:grpSp>
          <p:nvGrpSpPr>
            <p:cNvPr id="55" name="Group 54">
              <a:extLst>
                <a:ext uri="{FF2B5EF4-FFF2-40B4-BE49-F238E27FC236}">
                  <a16:creationId xmlns:a16="http://schemas.microsoft.com/office/drawing/2014/main" id="{6533821C-636E-4DB5-BA52-D68E4E4A6A53}"/>
                </a:ext>
              </a:extLst>
            </p:cNvPr>
            <p:cNvGrpSpPr/>
            <p:nvPr/>
          </p:nvGrpSpPr>
          <p:grpSpPr>
            <a:xfrm>
              <a:off x="2645071" y="3422223"/>
              <a:ext cx="2349791" cy="2334791"/>
              <a:chOff x="2645071" y="3422223"/>
              <a:chExt cx="2349791" cy="2334791"/>
            </a:xfrm>
          </p:grpSpPr>
          <p:sp>
            <p:nvSpPr>
              <p:cNvPr id="27" name="Oval 26">
                <a:extLst>
                  <a:ext uri="{FF2B5EF4-FFF2-40B4-BE49-F238E27FC236}">
                    <a16:creationId xmlns:a16="http://schemas.microsoft.com/office/drawing/2014/main" id="{287AC48E-7A7C-41C3-995C-EE28B8D5A99A}"/>
                  </a:ext>
                </a:extLst>
              </p:cNvPr>
              <p:cNvSpPr/>
              <p:nvPr/>
            </p:nvSpPr>
            <p:spPr>
              <a:xfrm>
                <a:off x="2645071" y="3422223"/>
                <a:ext cx="2349791" cy="2334791"/>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7A469BE-7D66-4592-B153-A78E9972564F}"/>
                  </a:ext>
                </a:extLst>
              </p:cNvPr>
              <p:cNvSpPr/>
              <p:nvPr/>
            </p:nvSpPr>
            <p:spPr>
              <a:xfrm>
                <a:off x="2731628" y="3502748"/>
                <a:ext cx="2174776" cy="2178492"/>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32" name="Oval 5">
              <a:extLst>
                <a:ext uri="{FF2B5EF4-FFF2-40B4-BE49-F238E27FC236}">
                  <a16:creationId xmlns:a16="http://schemas.microsoft.com/office/drawing/2014/main" id="{00D1274A-9BFD-4DEB-890B-6298779097D3}"/>
                </a:ext>
              </a:extLst>
            </p:cNvPr>
            <p:cNvSpPr txBox="1"/>
            <p:nvPr/>
          </p:nvSpPr>
          <p:spPr>
            <a:xfrm>
              <a:off x="2946375" y="3866488"/>
              <a:ext cx="1745282" cy="132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 </a:t>
              </a:r>
            </a:p>
            <a:p>
              <a:pPr marR="0" lvl="0" algn="ctr">
                <a:lnSpc>
                  <a:spcPct val="115000"/>
                </a:lnSpc>
                <a:spcBef>
                  <a:spcPts val="0"/>
                </a:spcBef>
                <a:spcAft>
                  <a:spcPts val="0"/>
                </a:spcAft>
                <a:tabLst>
                  <a:tab pos="457200" algn="l"/>
                </a:tabLst>
              </a:pPr>
              <a:r>
                <a:rPr lang="en-US" sz="1200" dirty="0">
                  <a:latin typeface="Gill Sans MT" panose="020B0502020104020203" pitchFamily="34" charset="0"/>
                  <a:ea typeface="Calibri" panose="020F0502020204030204" pitchFamily="34" charset="0"/>
                  <a:cs typeface="Times New Roman" panose="02020603050405020304" pitchFamily="18" charset="0"/>
                </a:rPr>
                <a:t>Ensure that you are working to onboard returnee migrants in their workspaces/factories are fully aware of exploitation risks faced by these groups and have a strategy to create a safe working environment for them.</a:t>
              </a:r>
            </a:p>
          </p:txBody>
        </p:sp>
      </p:grpSp>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grpSp>
        <p:nvGrpSpPr>
          <p:cNvPr id="54" name="Group 53">
            <a:extLst>
              <a:ext uri="{FF2B5EF4-FFF2-40B4-BE49-F238E27FC236}">
                <a16:creationId xmlns:a16="http://schemas.microsoft.com/office/drawing/2014/main" id="{0140C193-A39F-4576-8211-ADB2056315DD}"/>
              </a:ext>
            </a:extLst>
          </p:cNvPr>
          <p:cNvGrpSpPr/>
          <p:nvPr/>
        </p:nvGrpSpPr>
        <p:grpSpPr>
          <a:xfrm>
            <a:off x="432332" y="3106751"/>
            <a:ext cx="3224828" cy="3135762"/>
            <a:chOff x="-28640" y="3437660"/>
            <a:chExt cx="2451800" cy="2636240"/>
          </a:xfrm>
        </p:grpSpPr>
        <p:sp>
          <p:nvSpPr>
            <p:cNvPr id="29" name="Teardrop 28">
              <a:extLst>
                <a:ext uri="{FF2B5EF4-FFF2-40B4-BE49-F238E27FC236}">
                  <a16:creationId xmlns:a16="http://schemas.microsoft.com/office/drawing/2014/main" id="{17502FCC-ED10-4BD8-8967-07DE4F0B238A}"/>
                </a:ext>
              </a:extLst>
            </p:cNvPr>
            <p:cNvSpPr/>
            <p:nvPr/>
          </p:nvSpPr>
          <p:spPr>
            <a:xfrm rot="2700000">
              <a:off x="-120860" y="3529880"/>
              <a:ext cx="2636240" cy="2451800"/>
            </a:xfrm>
            <a:prstGeom prst="teardrop">
              <a:avLst>
                <a:gd name="adj" fmla="val 96446"/>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Gill Sans MT" panose="020B0502020104020203" pitchFamily="34" charset="0"/>
              </a:endParaRPr>
            </a:p>
          </p:txBody>
        </p:sp>
        <p:sp>
          <p:nvSpPr>
            <p:cNvPr id="30" name="Freeform: Shape 29">
              <a:extLst>
                <a:ext uri="{FF2B5EF4-FFF2-40B4-BE49-F238E27FC236}">
                  <a16:creationId xmlns:a16="http://schemas.microsoft.com/office/drawing/2014/main" id="{205E14CA-126F-4105-8705-95920DEC7865}"/>
                </a:ext>
              </a:extLst>
            </p:cNvPr>
            <p:cNvSpPr/>
            <p:nvPr/>
          </p:nvSpPr>
          <p:spPr>
            <a:xfrm>
              <a:off x="37722" y="3517773"/>
              <a:ext cx="2381638" cy="244940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lvl="0" algn="ctr" defTabSz="666750">
                <a:lnSpc>
                  <a:spcPct val="90000"/>
                </a:lnSpc>
                <a:spcBef>
                  <a:spcPct val="0"/>
                </a:spcBef>
                <a:spcAft>
                  <a:spcPct val="35000"/>
                </a:spcAft>
              </a:pPr>
              <a:r>
                <a:rPr lang="en-US" sz="16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Migrant workers returning during COVID-19 are vulnerable to SEAH</a:t>
              </a:r>
            </a:p>
          </p:txBody>
        </p:sp>
      </p:grpSp>
      <p:grpSp>
        <p:nvGrpSpPr>
          <p:cNvPr id="57" name="Group 56">
            <a:extLst>
              <a:ext uri="{FF2B5EF4-FFF2-40B4-BE49-F238E27FC236}">
                <a16:creationId xmlns:a16="http://schemas.microsoft.com/office/drawing/2014/main" id="{6C8DF827-6B17-4F0E-952F-9B32B997491A}"/>
              </a:ext>
            </a:extLst>
          </p:cNvPr>
          <p:cNvGrpSpPr/>
          <p:nvPr/>
        </p:nvGrpSpPr>
        <p:grpSpPr>
          <a:xfrm>
            <a:off x="7716427" y="3292408"/>
            <a:ext cx="2866130" cy="2764448"/>
            <a:chOff x="4609738" y="3576568"/>
            <a:chExt cx="2228522" cy="2262014"/>
          </a:xfrm>
        </p:grpSpPr>
        <p:grpSp>
          <p:nvGrpSpPr>
            <p:cNvPr id="31" name="Group 30">
              <a:extLst>
                <a:ext uri="{FF2B5EF4-FFF2-40B4-BE49-F238E27FC236}">
                  <a16:creationId xmlns:a16="http://schemas.microsoft.com/office/drawing/2014/main" id="{74B2DDBA-152A-47F5-9E93-DE34927BFD3E}"/>
                </a:ext>
              </a:extLst>
            </p:cNvPr>
            <p:cNvGrpSpPr/>
            <p:nvPr/>
          </p:nvGrpSpPr>
          <p:grpSpPr>
            <a:xfrm>
              <a:off x="4609738" y="3576568"/>
              <a:ext cx="2228522" cy="2262014"/>
              <a:chOff x="4869098" y="2201870"/>
              <a:chExt cx="2453805" cy="2454259"/>
            </a:xfrm>
          </p:grpSpPr>
          <p:sp>
            <p:nvSpPr>
              <p:cNvPr id="14" name="Oval 13">
                <a:extLst>
                  <a:ext uri="{FF2B5EF4-FFF2-40B4-BE49-F238E27FC236}">
                    <a16:creationId xmlns:a16="http://schemas.microsoft.com/office/drawing/2014/main" id="{A32053E6-2741-4D32-BEB7-F6D3404EC225}"/>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CE38B6D6-2099-4B29-9D53-570E05032AD8}"/>
                  </a:ext>
                </a:extLst>
              </p:cNvPr>
              <p:cNvGrpSpPr/>
              <p:nvPr/>
            </p:nvGrpSpPr>
            <p:grpSpPr>
              <a:xfrm>
                <a:off x="4950571" y="2283692"/>
                <a:ext cx="2290857" cy="2290613"/>
                <a:chOff x="5706659" y="1564242"/>
                <a:chExt cx="2290857" cy="2290613"/>
              </a:xfrm>
            </p:grpSpPr>
            <p:sp>
              <p:nvSpPr>
                <p:cNvPr id="16" name="Oval 15">
                  <a:extLst>
                    <a:ext uri="{FF2B5EF4-FFF2-40B4-BE49-F238E27FC236}">
                      <a16:creationId xmlns:a16="http://schemas.microsoft.com/office/drawing/2014/main" id="{3A028419-9A14-4965-8855-9734F4A8DEAD}"/>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7" name="Oval 5">
                  <a:extLst>
                    <a:ext uri="{FF2B5EF4-FFF2-40B4-BE49-F238E27FC236}">
                      <a16:creationId xmlns:a16="http://schemas.microsoft.com/office/drawing/2014/main" id="{7D2FE931-FFCF-4D99-A17F-D4348397F869}"/>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33" name="Oval 5">
              <a:extLst>
                <a:ext uri="{FF2B5EF4-FFF2-40B4-BE49-F238E27FC236}">
                  <a16:creationId xmlns:a16="http://schemas.microsoft.com/office/drawing/2014/main" id="{92CC48D7-64E0-4B4C-9BC0-729CA5078083}"/>
                </a:ext>
              </a:extLst>
            </p:cNvPr>
            <p:cNvSpPr txBox="1"/>
            <p:nvPr/>
          </p:nvSpPr>
          <p:spPr>
            <a:xfrm>
              <a:off x="5017851" y="4083798"/>
              <a:ext cx="1483181"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Encourage you to disseminate messages which dispels myths and </a:t>
              </a:r>
              <a:r>
                <a:rPr lang="en-US" sz="1400" dirty="0" err="1">
                  <a:latin typeface="Gill Sans MT" panose="020B0502020104020203" pitchFamily="34" charset="0"/>
                  <a:ea typeface="Calibri" panose="020F0502020204030204" pitchFamily="34" charset="0"/>
                  <a:cs typeface="Times New Roman" panose="02020603050405020304" pitchFamily="18" charset="0"/>
                </a:rPr>
                <a:t>rumours</a:t>
              </a:r>
              <a:r>
                <a:rPr lang="en-US" sz="1400" dirty="0">
                  <a:latin typeface="Gill Sans MT" panose="020B0502020104020203" pitchFamily="34" charset="0"/>
                  <a:ea typeface="Calibri" panose="020F0502020204030204" pitchFamily="34" charset="0"/>
                  <a:cs typeface="Times New Roman" panose="02020603050405020304" pitchFamily="18" charset="0"/>
                </a:rPr>
                <a:t> about returnees in connection with Covid-19 </a:t>
              </a:r>
            </a:p>
          </p:txBody>
        </p:sp>
      </p:grpSp>
      <p:sp>
        <p:nvSpPr>
          <p:cNvPr id="52" name="Rectangle: Rounded Corners 51">
            <a:extLst>
              <a:ext uri="{FF2B5EF4-FFF2-40B4-BE49-F238E27FC236}">
                <a16:creationId xmlns:a16="http://schemas.microsoft.com/office/drawing/2014/main" id="{D30F77F8-92EE-47CD-A7CD-3C2CF008B0C5}"/>
              </a:ext>
            </a:extLst>
          </p:cNvPr>
          <p:cNvSpPr/>
          <p:nvPr/>
        </p:nvSpPr>
        <p:spPr>
          <a:xfrm>
            <a:off x="1090617" y="2090927"/>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p:txBody>
      </p:sp>
      <p:sp>
        <p:nvSpPr>
          <p:cNvPr id="53" name="Rectangle: Rounded Corners 52">
            <a:extLst>
              <a:ext uri="{FF2B5EF4-FFF2-40B4-BE49-F238E27FC236}">
                <a16:creationId xmlns:a16="http://schemas.microsoft.com/office/drawing/2014/main" id="{F5F8CD09-C6B3-4A88-AB25-65FA5F0906CC}"/>
              </a:ext>
            </a:extLst>
          </p:cNvPr>
          <p:cNvSpPr/>
          <p:nvPr/>
        </p:nvSpPr>
        <p:spPr>
          <a:xfrm>
            <a:off x="5779477" y="2043994"/>
            <a:ext cx="3708352"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Plans</a:t>
            </a:r>
          </a:p>
        </p:txBody>
      </p:sp>
      <p:sp>
        <p:nvSpPr>
          <p:cNvPr id="21" name="Rectangle: Rounded Corners 20">
            <a:extLst>
              <a:ext uri="{FF2B5EF4-FFF2-40B4-BE49-F238E27FC236}">
                <a16:creationId xmlns:a16="http://schemas.microsoft.com/office/drawing/2014/main" id="{26DCDDE6-E9D0-48CC-A5B7-7EDB93B7F743}"/>
              </a:ext>
            </a:extLst>
          </p:cNvPr>
          <p:cNvSpPr/>
          <p:nvPr/>
        </p:nvSpPr>
        <p:spPr>
          <a:xfrm>
            <a:off x="1141988" y="2075938"/>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Tree>
    <p:extLst>
      <p:ext uri="{BB962C8B-B14F-4D97-AF65-F5344CB8AC3E}">
        <p14:creationId xmlns:p14="http://schemas.microsoft.com/office/powerpoint/2010/main" val="2220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4DD556-87E5-4465-A415-38B212B87083}"/>
              </a:ext>
            </a:extLst>
          </p:cNvPr>
          <p:cNvGrpSpPr/>
          <p:nvPr/>
        </p:nvGrpSpPr>
        <p:grpSpPr>
          <a:xfrm>
            <a:off x="4481479" y="3202044"/>
            <a:ext cx="3058325" cy="2857044"/>
            <a:chOff x="2645071" y="3422223"/>
            <a:chExt cx="2349791" cy="2334791"/>
          </a:xfrm>
        </p:grpSpPr>
        <p:grpSp>
          <p:nvGrpSpPr>
            <p:cNvPr id="55" name="Group 54">
              <a:extLst>
                <a:ext uri="{FF2B5EF4-FFF2-40B4-BE49-F238E27FC236}">
                  <a16:creationId xmlns:a16="http://schemas.microsoft.com/office/drawing/2014/main" id="{6533821C-636E-4DB5-BA52-D68E4E4A6A53}"/>
                </a:ext>
              </a:extLst>
            </p:cNvPr>
            <p:cNvGrpSpPr/>
            <p:nvPr/>
          </p:nvGrpSpPr>
          <p:grpSpPr>
            <a:xfrm>
              <a:off x="2645071" y="3422223"/>
              <a:ext cx="2349791" cy="2334791"/>
              <a:chOff x="2645071" y="3422223"/>
              <a:chExt cx="2349791" cy="2334791"/>
            </a:xfrm>
          </p:grpSpPr>
          <p:sp>
            <p:nvSpPr>
              <p:cNvPr id="27" name="Oval 26">
                <a:extLst>
                  <a:ext uri="{FF2B5EF4-FFF2-40B4-BE49-F238E27FC236}">
                    <a16:creationId xmlns:a16="http://schemas.microsoft.com/office/drawing/2014/main" id="{287AC48E-7A7C-41C3-995C-EE28B8D5A99A}"/>
                  </a:ext>
                </a:extLst>
              </p:cNvPr>
              <p:cNvSpPr/>
              <p:nvPr/>
            </p:nvSpPr>
            <p:spPr>
              <a:xfrm>
                <a:off x="2645071" y="3422223"/>
                <a:ext cx="2349791" cy="2334791"/>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7A469BE-7D66-4592-B153-A78E9972564F}"/>
                  </a:ext>
                </a:extLst>
              </p:cNvPr>
              <p:cNvSpPr/>
              <p:nvPr/>
            </p:nvSpPr>
            <p:spPr>
              <a:xfrm>
                <a:off x="2731628" y="3502748"/>
                <a:ext cx="2174776" cy="2178492"/>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32" name="Oval 5">
              <a:extLst>
                <a:ext uri="{FF2B5EF4-FFF2-40B4-BE49-F238E27FC236}">
                  <a16:creationId xmlns:a16="http://schemas.microsoft.com/office/drawing/2014/main" id="{00D1274A-9BFD-4DEB-890B-6298779097D3}"/>
                </a:ext>
              </a:extLst>
            </p:cNvPr>
            <p:cNvSpPr txBox="1"/>
            <p:nvPr/>
          </p:nvSpPr>
          <p:spPr>
            <a:xfrm>
              <a:off x="2946375" y="3866488"/>
              <a:ext cx="1745282" cy="132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 </a:t>
              </a:r>
            </a:p>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Be clear that </a:t>
              </a:r>
              <a:r>
                <a:rPr lang="en-US" sz="1400" dirty="0" err="1">
                  <a:latin typeface="Gill Sans MT" panose="020B0502020104020203" pitchFamily="34" charset="0"/>
                  <a:ea typeface="Calibri" panose="020F0502020204030204" pitchFamily="34" charset="0"/>
                  <a:cs typeface="Times New Roman" panose="02020603050405020304" pitchFamily="18" charset="0"/>
                </a:rPr>
                <a:t>UKaid</a:t>
              </a:r>
              <a:r>
                <a:rPr lang="en-US" sz="1400" dirty="0">
                  <a:latin typeface="Gill Sans MT" panose="020B0502020104020203" pitchFamily="34" charset="0"/>
                  <a:ea typeface="Calibri" panose="020F0502020204030204" pitchFamily="34" charset="0"/>
                  <a:cs typeface="Times New Roman" panose="02020603050405020304" pitchFamily="18" charset="0"/>
                </a:rPr>
                <a:t> and </a:t>
              </a:r>
              <a:r>
                <a:rPr lang="en-US" sz="1400" dirty="0" err="1">
                  <a:latin typeface="Gill Sans MT" panose="020B0502020104020203" pitchFamily="34" charset="0"/>
                  <a:ea typeface="Calibri" panose="020F0502020204030204" pitchFamily="34" charset="0"/>
                  <a:cs typeface="Times New Roman" panose="02020603050405020304" pitchFamily="18" charset="0"/>
                </a:rPr>
                <a:t>सीप</a:t>
              </a:r>
              <a:r>
                <a:rPr lang="en-US" sz="1400" dirty="0">
                  <a:latin typeface="Gill Sans MT" panose="020B0502020104020203" pitchFamily="34" charset="0"/>
                  <a:ea typeface="Calibri" panose="020F0502020204030204" pitchFamily="34" charset="0"/>
                  <a:cs typeface="Times New Roman" panose="02020603050405020304" pitchFamily="18" charset="0"/>
                </a:rPr>
                <a:t> has zero-tolerance to child </a:t>
              </a:r>
              <a:r>
                <a:rPr lang="en-US" sz="1400" dirty="0" err="1">
                  <a:latin typeface="Gill Sans MT" panose="020B0502020104020203" pitchFamily="34" charset="0"/>
                  <a:ea typeface="Calibri" panose="020F0502020204030204" pitchFamily="34" charset="0"/>
                  <a:cs typeface="Times New Roman" panose="02020603050405020304" pitchFamily="18" charset="0"/>
                </a:rPr>
                <a:t>labour</a:t>
              </a:r>
              <a:r>
                <a:rPr lang="en-US" sz="1400" dirty="0">
                  <a:latin typeface="Gill Sans MT" panose="020B0502020104020203" pitchFamily="34" charset="0"/>
                  <a:ea typeface="Calibri" panose="020F0502020204030204" pitchFamily="34" charset="0"/>
                  <a:cs typeface="Times New Roman" panose="02020603050405020304" pitchFamily="18" charset="0"/>
                </a:rPr>
                <a:t>, or SEAH of children</a:t>
              </a:r>
            </a:p>
          </p:txBody>
        </p:sp>
      </p:grpSp>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grpSp>
        <p:nvGrpSpPr>
          <p:cNvPr id="54" name="Group 53">
            <a:extLst>
              <a:ext uri="{FF2B5EF4-FFF2-40B4-BE49-F238E27FC236}">
                <a16:creationId xmlns:a16="http://schemas.microsoft.com/office/drawing/2014/main" id="{0140C193-A39F-4576-8211-ADB2056315DD}"/>
              </a:ext>
            </a:extLst>
          </p:cNvPr>
          <p:cNvGrpSpPr/>
          <p:nvPr/>
        </p:nvGrpSpPr>
        <p:grpSpPr>
          <a:xfrm>
            <a:off x="432332" y="3106751"/>
            <a:ext cx="3224828" cy="3135762"/>
            <a:chOff x="-28640" y="3437660"/>
            <a:chExt cx="2451800" cy="2636240"/>
          </a:xfrm>
        </p:grpSpPr>
        <p:sp>
          <p:nvSpPr>
            <p:cNvPr id="29" name="Teardrop 28">
              <a:extLst>
                <a:ext uri="{FF2B5EF4-FFF2-40B4-BE49-F238E27FC236}">
                  <a16:creationId xmlns:a16="http://schemas.microsoft.com/office/drawing/2014/main" id="{17502FCC-ED10-4BD8-8967-07DE4F0B238A}"/>
                </a:ext>
              </a:extLst>
            </p:cNvPr>
            <p:cNvSpPr/>
            <p:nvPr/>
          </p:nvSpPr>
          <p:spPr>
            <a:xfrm rot="2700000">
              <a:off x="-120860" y="3529880"/>
              <a:ext cx="2636240" cy="2451800"/>
            </a:xfrm>
            <a:prstGeom prst="teardrop">
              <a:avLst>
                <a:gd name="adj" fmla="val 96446"/>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Gill Sans MT" panose="020B0502020104020203" pitchFamily="34" charset="0"/>
              </a:endParaRPr>
            </a:p>
          </p:txBody>
        </p:sp>
        <p:sp>
          <p:nvSpPr>
            <p:cNvPr id="30" name="Freeform: Shape 29">
              <a:extLst>
                <a:ext uri="{FF2B5EF4-FFF2-40B4-BE49-F238E27FC236}">
                  <a16:creationId xmlns:a16="http://schemas.microsoft.com/office/drawing/2014/main" id="{205E14CA-126F-4105-8705-95920DEC7865}"/>
                </a:ext>
              </a:extLst>
            </p:cNvPr>
            <p:cNvSpPr/>
            <p:nvPr/>
          </p:nvSpPr>
          <p:spPr>
            <a:xfrm>
              <a:off x="37722" y="3517773"/>
              <a:ext cx="2381638" cy="244940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lvl="0" algn="ctr" defTabSz="666750">
                <a:lnSpc>
                  <a:spcPct val="90000"/>
                </a:lnSpc>
                <a:spcBef>
                  <a:spcPct val="0"/>
                </a:spcBef>
                <a:spcAft>
                  <a:spcPct val="35000"/>
                </a:spcAft>
              </a:pPr>
              <a:r>
                <a:rPr lang="en-US" sz="16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Economic pressure brought about by Covid-19 might compel children, who are not in school, to work in construction sites or factories.</a:t>
              </a:r>
            </a:p>
          </p:txBody>
        </p:sp>
      </p:grpSp>
      <p:grpSp>
        <p:nvGrpSpPr>
          <p:cNvPr id="57" name="Group 56">
            <a:extLst>
              <a:ext uri="{FF2B5EF4-FFF2-40B4-BE49-F238E27FC236}">
                <a16:creationId xmlns:a16="http://schemas.microsoft.com/office/drawing/2014/main" id="{6C8DF827-6B17-4F0E-952F-9B32B997491A}"/>
              </a:ext>
            </a:extLst>
          </p:cNvPr>
          <p:cNvGrpSpPr/>
          <p:nvPr/>
        </p:nvGrpSpPr>
        <p:grpSpPr>
          <a:xfrm>
            <a:off x="7716427" y="3292408"/>
            <a:ext cx="2866130" cy="2764448"/>
            <a:chOff x="4609738" y="3576568"/>
            <a:chExt cx="2228522" cy="2262014"/>
          </a:xfrm>
        </p:grpSpPr>
        <p:grpSp>
          <p:nvGrpSpPr>
            <p:cNvPr id="31" name="Group 30">
              <a:extLst>
                <a:ext uri="{FF2B5EF4-FFF2-40B4-BE49-F238E27FC236}">
                  <a16:creationId xmlns:a16="http://schemas.microsoft.com/office/drawing/2014/main" id="{74B2DDBA-152A-47F5-9E93-DE34927BFD3E}"/>
                </a:ext>
              </a:extLst>
            </p:cNvPr>
            <p:cNvGrpSpPr/>
            <p:nvPr/>
          </p:nvGrpSpPr>
          <p:grpSpPr>
            <a:xfrm>
              <a:off x="4609738" y="3576568"/>
              <a:ext cx="2228522" cy="2262014"/>
              <a:chOff x="4869098" y="2201870"/>
              <a:chExt cx="2453805" cy="2454259"/>
            </a:xfrm>
          </p:grpSpPr>
          <p:sp>
            <p:nvSpPr>
              <p:cNvPr id="14" name="Oval 13">
                <a:extLst>
                  <a:ext uri="{FF2B5EF4-FFF2-40B4-BE49-F238E27FC236}">
                    <a16:creationId xmlns:a16="http://schemas.microsoft.com/office/drawing/2014/main" id="{A32053E6-2741-4D32-BEB7-F6D3404EC225}"/>
                  </a:ext>
                </a:extLst>
              </p:cNvPr>
              <p:cNvSpPr/>
              <p:nvPr/>
            </p:nvSpPr>
            <p:spPr>
              <a:xfrm>
                <a:off x="4869098" y="2201870"/>
                <a:ext cx="2453805" cy="2454259"/>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CE38B6D6-2099-4B29-9D53-570E05032AD8}"/>
                  </a:ext>
                </a:extLst>
              </p:cNvPr>
              <p:cNvGrpSpPr/>
              <p:nvPr/>
            </p:nvGrpSpPr>
            <p:grpSpPr>
              <a:xfrm>
                <a:off x="4950571" y="2283692"/>
                <a:ext cx="2290857" cy="2290613"/>
                <a:chOff x="5706659" y="1564242"/>
                <a:chExt cx="2290857" cy="2290613"/>
              </a:xfrm>
            </p:grpSpPr>
            <p:sp>
              <p:nvSpPr>
                <p:cNvPr id="16" name="Oval 15">
                  <a:extLst>
                    <a:ext uri="{FF2B5EF4-FFF2-40B4-BE49-F238E27FC236}">
                      <a16:creationId xmlns:a16="http://schemas.microsoft.com/office/drawing/2014/main" id="{3A028419-9A14-4965-8855-9734F4A8DEAD}"/>
                    </a:ext>
                  </a:extLst>
                </p:cNvPr>
                <p:cNvSpPr/>
                <p:nvPr/>
              </p:nvSpPr>
              <p:spPr>
                <a:xfrm>
                  <a:off x="5706659" y="1564242"/>
                  <a:ext cx="2290857" cy="2290613"/>
                </a:xfrm>
                <a:prstGeom prst="ellipse">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7" name="Oval 5">
                  <a:extLst>
                    <a:ext uri="{FF2B5EF4-FFF2-40B4-BE49-F238E27FC236}">
                      <a16:creationId xmlns:a16="http://schemas.microsoft.com/office/drawing/2014/main" id="{7D2FE931-FFCF-4D99-A17F-D4348397F869}"/>
                    </a:ext>
                  </a:extLst>
                </p:cNvPr>
                <p:cNvSpPr txBox="1"/>
                <p:nvPr/>
              </p:nvSpPr>
              <p:spPr>
                <a:xfrm>
                  <a:off x="6034153" y="1891534"/>
                  <a:ext cx="1635870" cy="16360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a:latin typeface="Gill Sans MT" panose="020B0502020104020203" pitchFamily="34" charset="0"/>
                  </a:endParaRPr>
                </a:p>
              </p:txBody>
            </p:sp>
          </p:grpSp>
        </p:grpSp>
        <p:sp>
          <p:nvSpPr>
            <p:cNvPr id="33" name="Oval 5">
              <a:extLst>
                <a:ext uri="{FF2B5EF4-FFF2-40B4-BE49-F238E27FC236}">
                  <a16:creationId xmlns:a16="http://schemas.microsoft.com/office/drawing/2014/main" id="{92CC48D7-64E0-4B4C-9BC0-729CA5078083}"/>
                </a:ext>
              </a:extLst>
            </p:cNvPr>
            <p:cNvSpPr txBox="1"/>
            <p:nvPr/>
          </p:nvSpPr>
          <p:spPr>
            <a:xfrm>
              <a:off x="5017851" y="4083798"/>
              <a:ext cx="1483181" cy="117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Ensure that SEAH messaging targets children and families who are most vulnerable </a:t>
              </a:r>
            </a:p>
          </p:txBody>
        </p:sp>
      </p:grpSp>
      <p:sp>
        <p:nvSpPr>
          <p:cNvPr id="52" name="Rectangle: Rounded Corners 51">
            <a:extLst>
              <a:ext uri="{FF2B5EF4-FFF2-40B4-BE49-F238E27FC236}">
                <a16:creationId xmlns:a16="http://schemas.microsoft.com/office/drawing/2014/main" id="{D30F77F8-92EE-47CD-A7CD-3C2CF008B0C5}"/>
              </a:ext>
            </a:extLst>
          </p:cNvPr>
          <p:cNvSpPr/>
          <p:nvPr/>
        </p:nvSpPr>
        <p:spPr>
          <a:xfrm>
            <a:off x="1090617" y="2013209"/>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
        <p:nvSpPr>
          <p:cNvPr id="53" name="Rectangle: Rounded Corners 52">
            <a:extLst>
              <a:ext uri="{FF2B5EF4-FFF2-40B4-BE49-F238E27FC236}">
                <a16:creationId xmlns:a16="http://schemas.microsoft.com/office/drawing/2014/main" id="{F5F8CD09-C6B3-4A88-AB25-65FA5F0906CC}"/>
              </a:ext>
            </a:extLst>
          </p:cNvPr>
          <p:cNvSpPr/>
          <p:nvPr/>
        </p:nvSpPr>
        <p:spPr>
          <a:xfrm>
            <a:off x="6096000" y="2013210"/>
            <a:ext cx="3708352"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Plans</a:t>
            </a:r>
          </a:p>
        </p:txBody>
      </p:sp>
    </p:spTree>
    <p:extLst>
      <p:ext uri="{BB962C8B-B14F-4D97-AF65-F5344CB8AC3E}">
        <p14:creationId xmlns:p14="http://schemas.microsoft.com/office/powerpoint/2010/main" val="15359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458137" y="1966109"/>
            <a:ext cx="9275726" cy="3979056"/>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Gill Sans MT" panose="020B0502020104020203" pitchFamily="34" charset="0"/>
              </a:rPr>
              <a:t>Define</a:t>
            </a:r>
          </a:p>
          <a:p>
            <a:pPr algn="ctr"/>
            <a:r>
              <a:rPr lang="en-US" sz="5000" b="1" dirty="0">
                <a:latin typeface="Gill Sans MT" panose="020B0502020104020203" pitchFamily="34" charset="0"/>
              </a:rPr>
              <a:t>“Children”</a:t>
            </a:r>
          </a:p>
          <a:p>
            <a:pPr algn="ctr"/>
            <a:endParaRPr lang="en-US" sz="5000" b="1" dirty="0">
              <a:latin typeface="Gill Sans MT" panose="020B0502020104020203" pitchFamily="34" charset="0"/>
            </a:endParaRPr>
          </a:p>
          <a:p>
            <a:pPr algn="ctr"/>
            <a:r>
              <a:rPr lang="en-US" sz="5400" b="1" dirty="0">
                <a:latin typeface="Gill Sans MT" panose="020B0502020104020203" pitchFamily="34" charset="0"/>
              </a:rPr>
              <a:t>“ </a:t>
            </a:r>
            <a:r>
              <a:rPr lang="hi-IN" sz="5400" dirty="0">
                <a:latin typeface="Preeti" pitchFamily="2" charset="0"/>
              </a:rPr>
              <a:t>बाल बालिका</a:t>
            </a:r>
            <a:r>
              <a:rPr lang="en-US" sz="5000" b="1" dirty="0">
                <a:latin typeface="Gill Sans MT" panose="020B0502020104020203" pitchFamily="34" charset="0"/>
              </a:rPr>
              <a:t> ”</a:t>
            </a:r>
            <a:r>
              <a:rPr lang="en-US" sz="5000" b="1" dirty="0">
                <a:latin typeface="Preeti" pitchFamily="2" charset="0"/>
              </a:rPr>
              <a:t> </a:t>
            </a:r>
            <a:r>
              <a:rPr lang="en-US" sz="6000" b="1" dirty="0">
                <a:latin typeface="Preeti" pitchFamily="2" charset="0"/>
              </a:rPr>
              <a:t>sf] kl/</a:t>
            </a:r>
            <a:r>
              <a:rPr lang="en-US" sz="6000" b="1" dirty="0" err="1">
                <a:latin typeface="Preeti" pitchFamily="2" charset="0"/>
              </a:rPr>
              <a:t>efiff</a:t>
            </a:r>
            <a:endParaRPr lang="en-US" sz="6000" b="1" dirty="0">
              <a:latin typeface="Preeti" pitchFamily="2" charset="0"/>
            </a:endParaRPr>
          </a:p>
          <a:p>
            <a:pPr algn="ctr"/>
            <a:endParaRPr lang="en-US" sz="5000" b="1" dirty="0">
              <a:latin typeface="Gill Sans MT" panose="020B0502020104020203" pitchFamily="34" charset="0"/>
            </a:endParaRPr>
          </a:p>
        </p:txBody>
      </p:sp>
    </p:spTree>
    <p:extLst>
      <p:ext uri="{BB962C8B-B14F-4D97-AF65-F5344CB8AC3E}">
        <p14:creationId xmlns:p14="http://schemas.microsoft.com/office/powerpoint/2010/main" val="2644003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D4DD556-87E5-4465-A415-38B212B87083}"/>
              </a:ext>
            </a:extLst>
          </p:cNvPr>
          <p:cNvGrpSpPr/>
          <p:nvPr/>
        </p:nvGrpSpPr>
        <p:grpSpPr>
          <a:xfrm>
            <a:off x="6167666" y="3032923"/>
            <a:ext cx="3303505" cy="3082649"/>
            <a:chOff x="2645071" y="3422223"/>
            <a:chExt cx="2349791" cy="2334791"/>
          </a:xfrm>
        </p:grpSpPr>
        <p:grpSp>
          <p:nvGrpSpPr>
            <p:cNvPr id="55" name="Group 54">
              <a:extLst>
                <a:ext uri="{FF2B5EF4-FFF2-40B4-BE49-F238E27FC236}">
                  <a16:creationId xmlns:a16="http://schemas.microsoft.com/office/drawing/2014/main" id="{6533821C-636E-4DB5-BA52-D68E4E4A6A53}"/>
                </a:ext>
              </a:extLst>
            </p:cNvPr>
            <p:cNvGrpSpPr/>
            <p:nvPr/>
          </p:nvGrpSpPr>
          <p:grpSpPr>
            <a:xfrm>
              <a:off x="2645071" y="3422223"/>
              <a:ext cx="2349791" cy="2334791"/>
              <a:chOff x="2645071" y="3422223"/>
              <a:chExt cx="2349791" cy="2334791"/>
            </a:xfrm>
          </p:grpSpPr>
          <p:sp>
            <p:nvSpPr>
              <p:cNvPr id="27" name="Oval 26">
                <a:extLst>
                  <a:ext uri="{FF2B5EF4-FFF2-40B4-BE49-F238E27FC236}">
                    <a16:creationId xmlns:a16="http://schemas.microsoft.com/office/drawing/2014/main" id="{287AC48E-7A7C-41C3-995C-EE28B8D5A99A}"/>
                  </a:ext>
                </a:extLst>
              </p:cNvPr>
              <p:cNvSpPr/>
              <p:nvPr/>
            </p:nvSpPr>
            <p:spPr>
              <a:xfrm>
                <a:off x="2645071" y="3422223"/>
                <a:ext cx="2349791" cy="2334791"/>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D7A469BE-7D66-4592-B153-A78E9972564F}"/>
                  </a:ext>
                </a:extLst>
              </p:cNvPr>
              <p:cNvSpPr/>
              <p:nvPr/>
            </p:nvSpPr>
            <p:spPr>
              <a:xfrm>
                <a:off x="2731628" y="3502748"/>
                <a:ext cx="2174776" cy="2178492"/>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7343" tIns="396942" rIns="396083" bIns="396942" numCol="1" spcCol="1270" anchor="ctr" anchorCtr="0">
                <a:noAutofit/>
              </a:bodyPr>
              <a:lstStyle/>
              <a:p>
                <a:pPr marL="0" lvl="0" indent="0" algn="ctr" defTabSz="666750">
                  <a:lnSpc>
                    <a:spcPct val="90000"/>
                  </a:lnSpc>
                  <a:spcBef>
                    <a:spcPct val="0"/>
                  </a:spcBef>
                  <a:spcAft>
                    <a:spcPct val="35000"/>
                  </a:spcAft>
                  <a:buNone/>
                </a:pPr>
                <a:endParaRPr lang="en-US" sz="1200" kern="1200" dirty="0">
                  <a:latin typeface="Gill Sans MT" panose="020B0502020104020203" pitchFamily="34" charset="0"/>
                </a:endParaRPr>
              </a:p>
            </p:txBody>
          </p:sp>
        </p:grpSp>
        <p:sp>
          <p:nvSpPr>
            <p:cNvPr id="32" name="Oval 5">
              <a:extLst>
                <a:ext uri="{FF2B5EF4-FFF2-40B4-BE49-F238E27FC236}">
                  <a16:creationId xmlns:a16="http://schemas.microsoft.com/office/drawing/2014/main" id="{00D1274A-9BFD-4DEB-890B-6298779097D3}"/>
                </a:ext>
              </a:extLst>
            </p:cNvPr>
            <p:cNvSpPr txBox="1"/>
            <p:nvPr/>
          </p:nvSpPr>
          <p:spPr>
            <a:xfrm>
              <a:off x="2946375" y="3866488"/>
              <a:ext cx="1745282" cy="1325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 </a:t>
              </a:r>
            </a:p>
            <a:p>
              <a:pPr marR="0" lvl="0" algn="ctr">
                <a:lnSpc>
                  <a:spcPct val="115000"/>
                </a:lnSpc>
                <a:spcBef>
                  <a:spcPts val="0"/>
                </a:spcBef>
                <a:spcAft>
                  <a:spcPts val="0"/>
                </a:spcAft>
                <a:tabLst>
                  <a:tab pos="457200" algn="l"/>
                </a:tabLst>
              </a:pPr>
              <a:r>
                <a:rPr lang="en-US" sz="1400" dirty="0">
                  <a:latin typeface="Gill Sans MT" panose="020B0502020104020203" pitchFamily="34" charset="0"/>
                  <a:ea typeface="Calibri" panose="020F0502020204030204" pitchFamily="34" charset="0"/>
                  <a:cs typeface="Times New Roman" panose="02020603050405020304" pitchFamily="18" charset="0"/>
                </a:rPr>
                <a:t>Ensure that whistle-blowers and victims of SEAH receive support despite any reductions in capacity; UKaid सीप’s anonymous hotline has been shared and reinforced regularly.</a:t>
              </a:r>
            </a:p>
          </p:txBody>
        </p:sp>
      </p:grpSp>
      <p:sp>
        <p:nvSpPr>
          <p:cNvPr id="4" name="Text Placeholder 3"/>
          <p:cNvSpPr>
            <a:spLocks noGrp="1"/>
          </p:cNvSpPr>
          <p:nvPr>
            <p:ph type="body" sz="quarter" idx="10"/>
          </p:nvPr>
        </p:nvSpPr>
        <p:spPr>
          <a:xfrm>
            <a:off x="271395" y="1156177"/>
            <a:ext cx="10810736" cy="507110"/>
          </a:xfrm>
        </p:spPr>
        <p:txBody>
          <a:bodyPr/>
          <a:lstStyle/>
          <a:p>
            <a:r>
              <a:rPr lang="en-US" sz="2400" dirty="0">
                <a:latin typeface="Gill Sans MT" panose="020B0502020104020203" pitchFamily="34" charset="0"/>
              </a:rPr>
              <a:t>Safeguarding Risks and Mitigation Strategy and Plans</a:t>
            </a:r>
          </a:p>
        </p:txBody>
      </p:sp>
      <p:sp>
        <p:nvSpPr>
          <p:cNvPr id="52" name="Rectangle: Rounded Corners 51">
            <a:extLst>
              <a:ext uri="{FF2B5EF4-FFF2-40B4-BE49-F238E27FC236}">
                <a16:creationId xmlns:a16="http://schemas.microsoft.com/office/drawing/2014/main" id="{D30F77F8-92EE-47CD-A7CD-3C2CF008B0C5}"/>
              </a:ext>
            </a:extLst>
          </p:cNvPr>
          <p:cNvSpPr/>
          <p:nvPr/>
        </p:nvSpPr>
        <p:spPr>
          <a:xfrm>
            <a:off x="2387648" y="2013209"/>
            <a:ext cx="1990543"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Risk</a:t>
            </a:r>
          </a:p>
        </p:txBody>
      </p:sp>
      <p:sp>
        <p:nvSpPr>
          <p:cNvPr id="53" name="Rectangle: Rounded Corners 52">
            <a:extLst>
              <a:ext uri="{FF2B5EF4-FFF2-40B4-BE49-F238E27FC236}">
                <a16:creationId xmlns:a16="http://schemas.microsoft.com/office/drawing/2014/main" id="{F5F8CD09-C6B3-4A88-AB25-65FA5F0906CC}"/>
              </a:ext>
            </a:extLst>
          </p:cNvPr>
          <p:cNvSpPr/>
          <p:nvPr/>
        </p:nvSpPr>
        <p:spPr>
          <a:xfrm>
            <a:off x="6096000" y="2013210"/>
            <a:ext cx="3375171" cy="66979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MT" panose="020B0502020104020203" pitchFamily="34" charset="0"/>
              </a:rPr>
              <a:t>Mitigation Strategy &amp; Plan</a:t>
            </a:r>
          </a:p>
        </p:txBody>
      </p:sp>
      <p:grpSp>
        <p:nvGrpSpPr>
          <p:cNvPr id="20" name="Group 19">
            <a:extLst>
              <a:ext uri="{FF2B5EF4-FFF2-40B4-BE49-F238E27FC236}">
                <a16:creationId xmlns:a16="http://schemas.microsoft.com/office/drawing/2014/main" id="{DE77C31F-2C01-4440-93C0-56420D2A4318}"/>
              </a:ext>
            </a:extLst>
          </p:cNvPr>
          <p:cNvGrpSpPr/>
          <p:nvPr/>
        </p:nvGrpSpPr>
        <p:grpSpPr>
          <a:xfrm>
            <a:off x="1770504" y="3013594"/>
            <a:ext cx="3303505" cy="3252982"/>
            <a:chOff x="-28640" y="3437660"/>
            <a:chExt cx="2451800" cy="2636240"/>
          </a:xfrm>
        </p:grpSpPr>
        <p:sp>
          <p:nvSpPr>
            <p:cNvPr id="21" name="Teardrop 20">
              <a:extLst>
                <a:ext uri="{FF2B5EF4-FFF2-40B4-BE49-F238E27FC236}">
                  <a16:creationId xmlns:a16="http://schemas.microsoft.com/office/drawing/2014/main" id="{AC6CE992-B20F-4B2B-9F4D-BF9C01E6B52E}"/>
                </a:ext>
              </a:extLst>
            </p:cNvPr>
            <p:cNvSpPr/>
            <p:nvPr/>
          </p:nvSpPr>
          <p:spPr>
            <a:xfrm rot="2700000">
              <a:off x="-120860" y="3529880"/>
              <a:ext cx="2636240" cy="2451800"/>
            </a:xfrm>
            <a:prstGeom prst="teardrop">
              <a:avLst>
                <a:gd name="adj" fmla="val 96446"/>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Gill Sans MT" panose="020B0502020104020203" pitchFamily="34" charset="0"/>
              </a:endParaRPr>
            </a:p>
          </p:txBody>
        </p:sp>
        <p:sp>
          <p:nvSpPr>
            <p:cNvPr id="22" name="Freeform: Shape 21">
              <a:extLst>
                <a:ext uri="{FF2B5EF4-FFF2-40B4-BE49-F238E27FC236}">
                  <a16:creationId xmlns:a16="http://schemas.microsoft.com/office/drawing/2014/main" id="{CE938655-2478-4E28-9A32-06C0476FEC68}"/>
                </a:ext>
              </a:extLst>
            </p:cNvPr>
            <p:cNvSpPr/>
            <p:nvPr/>
          </p:nvSpPr>
          <p:spPr>
            <a:xfrm>
              <a:off x="37722" y="3517773"/>
              <a:ext cx="2381638" cy="2449408"/>
            </a:xfrm>
            <a:custGeom>
              <a:avLst/>
              <a:gdLst>
                <a:gd name="connsiteX0" fmla="*/ 0 w 2644272"/>
                <a:gd name="connsiteY0" fmla="*/ 1322374 h 2644747"/>
                <a:gd name="connsiteX1" fmla="*/ 1322136 w 2644272"/>
                <a:gd name="connsiteY1" fmla="*/ 0 h 2644747"/>
                <a:gd name="connsiteX2" fmla="*/ 2644272 w 2644272"/>
                <a:gd name="connsiteY2" fmla="*/ 1322374 h 2644747"/>
                <a:gd name="connsiteX3" fmla="*/ 1322136 w 2644272"/>
                <a:gd name="connsiteY3" fmla="*/ 2644748 h 2644747"/>
                <a:gd name="connsiteX4" fmla="*/ 0 w 2644272"/>
                <a:gd name="connsiteY4" fmla="*/ 1322374 h 264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72" h="2644747">
                  <a:moveTo>
                    <a:pt x="0" y="1322374"/>
                  </a:moveTo>
                  <a:cubicBezTo>
                    <a:pt x="0" y="592047"/>
                    <a:pt x="591940" y="0"/>
                    <a:pt x="1322136" y="0"/>
                  </a:cubicBezTo>
                  <a:cubicBezTo>
                    <a:pt x="2052332" y="0"/>
                    <a:pt x="2644272" y="592047"/>
                    <a:pt x="2644272" y="1322374"/>
                  </a:cubicBezTo>
                  <a:cubicBezTo>
                    <a:pt x="2644272" y="2052701"/>
                    <a:pt x="2052332" y="2644748"/>
                    <a:pt x="1322136" y="2644748"/>
                  </a:cubicBezTo>
                  <a:cubicBezTo>
                    <a:pt x="591940" y="2644748"/>
                    <a:pt x="0" y="2052701"/>
                    <a:pt x="0" y="1322374"/>
                  </a:cubicBezTo>
                  <a:close/>
                </a:path>
              </a:pathLst>
            </a:custGeom>
            <a:solidFill>
              <a:srgbClr val="0070C0">
                <a:alpha val="90000"/>
              </a:srgbClr>
            </a:solidFill>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713" tIns="396942" rIns="396713" bIns="396942" numCol="1" spcCol="1270" anchor="ctr" anchorCtr="0">
              <a:noAutofit/>
            </a:bodyPr>
            <a:lstStyle/>
            <a:p>
              <a:pPr lvl="0" algn="ctr" defTabSz="666750">
                <a:lnSpc>
                  <a:spcPct val="90000"/>
                </a:lnSpc>
                <a:spcBef>
                  <a:spcPct val="0"/>
                </a:spcBef>
                <a:spcAft>
                  <a:spcPct val="35000"/>
                </a:spcAft>
              </a:pPr>
              <a:r>
                <a:rPr lang="en-US" sz="16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Partners capacity to reach and support beneficiaries during Covid-19 has decreased. This might result in fear to report any cases of SEAH due to misconceptions that support might be limited or unavailable</a:t>
              </a:r>
            </a:p>
          </p:txBody>
        </p:sp>
      </p:grpSp>
    </p:spTree>
    <p:extLst>
      <p:ext uri="{BB962C8B-B14F-4D97-AF65-F5344CB8AC3E}">
        <p14:creationId xmlns:p14="http://schemas.microsoft.com/office/powerpoint/2010/main" val="18060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2E77A7-2AF3-41F9-8899-6BA794D70AA8}"/>
              </a:ext>
            </a:extLst>
          </p:cNvPr>
          <p:cNvSpPr>
            <a:spLocks noGrp="1"/>
          </p:cNvSpPr>
          <p:nvPr>
            <p:ph type="body" sz="quarter" idx="10"/>
          </p:nvPr>
        </p:nvSpPr>
        <p:spPr/>
        <p:txBody>
          <a:bodyPr/>
          <a:lstStyle/>
          <a:p>
            <a:r>
              <a:rPr lang="en-US" dirty="0">
                <a:latin typeface="Gill Sans MT" panose="020B0502020104020203" pitchFamily="34" charset="0"/>
              </a:rPr>
              <a:t>Safeguarding Risks on Women and Covid-19</a:t>
            </a:r>
          </a:p>
        </p:txBody>
      </p:sp>
      <p:graphicFrame>
        <p:nvGraphicFramePr>
          <p:cNvPr id="5" name="Content Placeholder 2">
            <a:extLst>
              <a:ext uri="{FF2B5EF4-FFF2-40B4-BE49-F238E27FC236}">
                <a16:creationId xmlns:a16="http://schemas.microsoft.com/office/drawing/2014/main" id="{BBB71C98-C5BD-4B7C-83C0-95979AF36E67}"/>
              </a:ext>
            </a:extLst>
          </p:cNvPr>
          <p:cNvGraphicFramePr>
            <a:graphicFrameLocks/>
          </p:cNvGraphicFramePr>
          <p:nvPr>
            <p:extLst>
              <p:ext uri="{D42A27DB-BD31-4B8C-83A1-F6EECF244321}">
                <p14:modId xmlns:p14="http://schemas.microsoft.com/office/powerpoint/2010/main" val="834624794"/>
              </p:ext>
            </p:extLst>
          </p:nvPr>
        </p:nvGraphicFramePr>
        <p:xfrm>
          <a:off x="709877" y="1724594"/>
          <a:ext cx="8637326" cy="4522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201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1"/>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Turning over to you</a:t>
            </a:r>
          </a:p>
          <a:p>
            <a:pPr algn="ctr"/>
            <a:endParaRPr lang="en-US" sz="4000" dirty="0">
              <a:latin typeface="Gill Sans MT" panose="020B0502020104020203" pitchFamily="34" charset="0"/>
            </a:endParaRPr>
          </a:p>
          <a:p>
            <a:pPr algn="ctr"/>
            <a:r>
              <a:rPr lang="en-US" sz="4000" dirty="0">
                <a:latin typeface="Gill Sans MT" panose="020B0502020104020203" pitchFamily="34" charset="0"/>
              </a:rPr>
              <a:t>Why is Safeguarding Against SEAH Important? </a:t>
            </a:r>
          </a:p>
          <a:p>
            <a:pPr algn="ctr"/>
            <a:r>
              <a:rPr lang="en-US" sz="4000" b="1" dirty="0">
                <a:latin typeface="Preeti" pitchFamily="2" charset="0"/>
              </a:rPr>
              <a:t>of}</a:t>
            </a:r>
            <a:r>
              <a:rPr lang="en-US" sz="4000" b="1" dirty="0" err="1">
                <a:latin typeface="Preeti" pitchFamily="2" charset="0"/>
              </a:rPr>
              <a:t>ghGo</a:t>
            </a:r>
            <a:r>
              <a:rPr lang="en-US" sz="4000" b="1" dirty="0">
                <a:latin typeface="Preeti" pitchFamily="2" charset="0"/>
              </a:rPr>
              <a:t> </a:t>
            </a:r>
            <a:r>
              <a:rPr lang="en-US" sz="4000" b="1" dirty="0" err="1">
                <a:latin typeface="Preeti" pitchFamily="2" charset="0"/>
              </a:rPr>
              <a:t>zf</a:t>
            </a:r>
            <a:r>
              <a:rPr lang="en-US" sz="4000" b="1" dirty="0">
                <a:latin typeface="Preeti" pitchFamily="2" charset="0"/>
              </a:rPr>
              <a:t>]if0f </a:t>
            </a:r>
            <a:r>
              <a:rPr lang="en-US" sz="4000" b="1" dirty="0" err="1">
                <a:latin typeface="Preeti" pitchFamily="2" charset="0"/>
              </a:rPr>
              <a:t>tyf</a:t>
            </a:r>
            <a:r>
              <a:rPr lang="en-US" sz="4000" b="1" dirty="0">
                <a:latin typeface="Preeti" pitchFamily="2" charset="0"/>
              </a:rPr>
              <a:t> b'/</a:t>
            </a:r>
            <a:r>
              <a:rPr lang="en-US" sz="4000" b="1" dirty="0" err="1">
                <a:latin typeface="Preeti" pitchFamily="2" charset="0"/>
              </a:rPr>
              <a:t>frf</a:t>
            </a:r>
            <a:r>
              <a:rPr lang="en-US" sz="4000" b="1" dirty="0">
                <a:latin typeface="Preeti" pitchFamily="2" charset="0"/>
              </a:rPr>
              <a:t>/af6 ;'/</a:t>
            </a:r>
            <a:r>
              <a:rPr lang="en-US" sz="4000" b="1" dirty="0" err="1">
                <a:latin typeface="Preeti" pitchFamily="2" charset="0"/>
              </a:rPr>
              <a:t>Iff</a:t>
            </a:r>
            <a:r>
              <a:rPr lang="en-US" sz="4000" b="1" dirty="0">
                <a:latin typeface="Preeti" pitchFamily="2" charset="0"/>
              </a:rPr>
              <a:t> </a:t>
            </a:r>
            <a:r>
              <a:rPr lang="en-US" sz="4000" b="1" dirty="0" err="1">
                <a:latin typeface="Preeti" pitchFamily="2" charset="0"/>
              </a:rPr>
              <a:t>lsg</a:t>
            </a:r>
            <a:r>
              <a:rPr lang="en-US" sz="4000" b="1" dirty="0">
                <a:latin typeface="Preeti" pitchFamily="2" charset="0"/>
              </a:rPr>
              <a:t> </a:t>
            </a:r>
            <a:r>
              <a:rPr lang="en-US" sz="4000" b="1" dirty="0" err="1">
                <a:latin typeface="Preeti" pitchFamily="2" charset="0"/>
              </a:rPr>
              <a:t>cfjZos</a:t>
            </a:r>
            <a:r>
              <a:rPr lang="en-US" sz="4000" b="1" dirty="0">
                <a:latin typeface="Preeti" pitchFamily="2" charset="0"/>
              </a:rPr>
              <a:t> 5</a:t>
            </a:r>
            <a:r>
              <a:rPr lang="en-US" sz="4000" dirty="0">
                <a:latin typeface="Gill Sans MT" panose="020B0502020104020203" pitchFamily="34" charset="0"/>
              </a:rPr>
              <a:t>?</a:t>
            </a:r>
          </a:p>
        </p:txBody>
      </p:sp>
    </p:spTree>
    <p:extLst>
      <p:ext uri="{BB962C8B-B14F-4D97-AF65-F5344CB8AC3E}">
        <p14:creationId xmlns:p14="http://schemas.microsoft.com/office/powerpoint/2010/main" val="139909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800" dirty="0">
                <a:latin typeface="Gill Sans MT" panose="020B0502020104020203" pitchFamily="34" charset="0"/>
              </a:rPr>
              <a:t>Core Principles</a:t>
            </a:r>
          </a:p>
        </p:txBody>
      </p:sp>
      <p:sp>
        <p:nvSpPr>
          <p:cNvPr id="6" name="Text Box 4">
            <a:extLst>
              <a:ext uri="{FF2B5EF4-FFF2-40B4-BE49-F238E27FC236}">
                <a16:creationId xmlns:a16="http://schemas.microsoft.com/office/drawing/2014/main" id="{B7AD9A18-3093-4B5A-8C35-D7C649E0F1AC}"/>
              </a:ext>
            </a:extLst>
          </p:cNvPr>
          <p:cNvSpPr txBox="1">
            <a:spLocks noChangeArrowheads="1"/>
          </p:cNvSpPr>
          <p:nvPr/>
        </p:nvSpPr>
        <p:spPr bwMode="auto">
          <a:xfrm>
            <a:off x="619401" y="1812105"/>
            <a:ext cx="337549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defRPr sz="2400">
                <a:solidFill>
                  <a:srgbClr val="595959"/>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spcBef>
                <a:spcPct val="20000"/>
              </a:spcBef>
              <a:buChar char="•"/>
              <a:defRPr>
                <a:solidFill>
                  <a:srgbClr val="595959"/>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cs typeface="Arial" panose="020B0604020202020204" pitchFamily="34" charset="0"/>
              </a:defRPr>
            </a:lvl9pPr>
          </a:lstStyle>
          <a:p>
            <a:pPr marL="0" indent="0">
              <a:spcBef>
                <a:spcPct val="0"/>
              </a:spcBef>
              <a:defRPr/>
            </a:pPr>
            <a:r>
              <a:rPr lang="en-GB" sz="2000" dirty="0">
                <a:solidFill>
                  <a:schemeClr val="tx1">
                    <a:lumMod val="95000"/>
                    <a:lumOff val="5000"/>
                  </a:schemeClr>
                </a:solidFill>
                <a:latin typeface="Gill Sans MT" panose="020B0502020104020203" pitchFamily="34" charset="0"/>
              </a:rPr>
              <a:t>Sexual exploitation and abuse are acts of gross misconduct and represent grounds for disciplinary and more serious actions.</a:t>
            </a:r>
          </a:p>
          <a:p>
            <a:pPr marL="0" indent="0">
              <a:spcBef>
                <a:spcPct val="0"/>
              </a:spcBef>
              <a:defRPr/>
            </a:pPr>
            <a:endParaRPr lang="en-CA" altLang="fr-FR" sz="2000" dirty="0">
              <a:solidFill>
                <a:schemeClr val="tx1">
                  <a:lumMod val="95000"/>
                  <a:lumOff val="5000"/>
                </a:schemeClr>
              </a:solidFill>
              <a:latin typeface="Gill Sans MT" panose="020B0502020104020203" pitchFamily="34" charset="0"/>
            </a:endParaRPr>
          </a:p>
          <a:p>
            <a:pPr marL="0" indent="0">
              <a:spcBef>
                <a:spcPct val="0"/>
              </a:spcBef>
              <a:defRPr/>
            </a:pPr>
            <a:endParaRPr lang="en-CA" altLang="fr-FR" sz="2000" dirty="0">
              <a:solidFill>
                <a:schemeClr val="tx1">
                  <a:lumMod val="95000"/>
                  <a:lumOff val="5000"/>
                </a:schemeClr>
              </a:solidFill>
              <a:latin typeface="Gill Sans MT" panose="020B0502020104020203" pitchFamily="34" charset="0"/>
            </a:endParaRPr>
          </a:p>
          <a:p>
            <a:pPr marL="0" indent="0">
              <a:spcBef>
                <a:spcPct val="0"/>
              </a:spcBef>
              <a:defRPr/>
            </a:pPr>
            <a:r>
              <a:rPr lang="en-GB" sz="2000" dirty="0">
                <a:solidFill>
                  <a:schemeClr val="tx1">
                    <a:lumMod val="95000"/>
                    <a:lumOff val="5000"/>
                  </a:schemeClr>
                </a:solidFill>
                <a:latin typeface="Gill Sans MT" panose="020B0502020104020203" pitchFamily="34" charset="0"/>
              </a:rPr>
              <a:t>Sexual activity with children is prohibited regardless of the local age of consent or local/national laws; ignorance or mistaken belief in the age of the child is not a defence.</a:t>
            </a:r>
            <a:endParaRPr lang="en-CA" altLang="fr-FR" sz="2000" dirty="0">
              <a:solidFill>
                <a:schemeClr val="tx1">
                  <a:lumMod val="95000"/>
                  <a:lumOff val="5000"/>
                </a:schemeClr>
              </a:solidFill>
              <a:latin typeface="Gill Sans MT" panose="020B0502020104020203" pitchFamily="34" charset="0"/>
            </a:endParaRPr>
          </a:p>
        </p:txBody>
      </p:sp>
      <p:sp>
        <p:nvSpPr>
          <p:cNvPr id="10" name="Rectangle 9">
            <a:extLst>
              <a:ext uri="{FF2B5EF4-FFF2-40B4-BE49-F238E27FC236}">
                <a16:creationId xmlns:a16="http://schemas.microsoft.com/office/drawing/2014/main" id="{EE482E2D-FB69-4D30-9FD8-B23837BD1065}"/>
              </a:ext>
            </a:extLst>
          </p:cNvPr>
          <p:cNvSpPr/>
          <p:nvPr/>
        </p:nvSpPr>
        <p:spPr>
          <a:xfrm>
            <a:off x="4940121" y="1812105"/>
            <a:ext cx="6084049" cy="3657733"/>
          </a:xfrm>
          <a:prstGeom prst="rect">
            <a:avLst/>
          </a:prstGeom>
        </p:spPr>
        <p:txBody>
          <a:bodyPr wrap="square">
            <a:spAutoFit/>
          </a:bodyPr>
          <a:lstStyle/>
          <a:p>
            <a:pPr>
              <a:lnSpc>
                <a:spcPct val="115000"/>
              </a:lnSpc>
              <a:spcBef>
                <a:spcPts val="0"/>
              </a:spcBef>
              <a:spcAft>
                <a:spcPts val="0"/>
              </a:spcAft>
              <a:defRPr/>
            </a:pPr>
            <a:r>
              <a:rPr lang="en-US" sz="2800" dirty="0" err="1">
                <a:latin typeface="Gill Sans MT" panose="020B0502020104020203" pitchFamily="34" charset="0"/>
              </a:rPr>
              <a:t>UKaid</a:t>
            </a:r>
            <a:r>
              <a:rPr lang="en-US" sz="2800" dirty="0">
                <a:latin typeface="Gill Sans MT" panose="020B0502020104020203" pitchFamily="34" charset="0"/>
              </a:rPr>
              <a:t> </a:t>
            </a:r>
            <a:r>
              <a:rPr lang="hi-IN" sz="2800" dirty="0">
                <a:latin typeface="Gill Sans MT" panose="020B0502020104020203" pitchFamily="34" charset="0"/>
              </a:rPr>
              <a:t>सीप</a:t>
            </a:r>
            <a:r>
              <a:rPr lang="en-US" sz="2500" dirty="0">
                <a:latin typeface="Preeti" pitchFamily="2" charset="0"/>
                <a:ea typeface="Calibri" panose="020F0502020204030204" pitchFamily="34" charset="0"/>
                <a:cs typeface="Mangal"/>
              </a:rPr>
              <a:t>sf </a:t>
            </a:r>
            <a:r>
              <a:rPr lang="en-US" sz="2500" dirty="0" err="1">
                <a:latin typeface="Preeti" pitchFamily="2" charset="0"/>
                <a:ea typeface="Calibri" panose="020F0502020204030204" pitchFamily="34" charset="0"/>
                <a:cs typeface="Mangal"/>
              </a:rPr>
              <a:t>sd</a:t>
            </a:r>
            <a:r>
              <a:rPr lang="en-US" sz="2500" dirty="0">
                <a:latin typeface="Preeti" pitchFamily="2" charset="0"/>
                <a:ea typeface="Calibri" panose="020F0502020204030204" pitchFamily="34" charset="0"/>
                <a:cs typeface="Mangal"/>
              </a:rPr>
              <a:t>{rf/L / ;Da4 </a:t>
            </a:r>
            <a:r>
              <a:rPr lang="en-US" sz="2500" dirty="0" err="1">
                <a:latin typeface="Preeti" pitchFamily="2" charset="0"/>
                <a:ea typeface="Calibri" panose="020F0502020204030204" pitchFamily="34" charset="0"/>
                <a:cs typeface="Mangal"/>
              </a:rPr>
              <a:t>clwsf</a:t>
            </a:r>
            <a:r>
              <a:rPr lang="en-US" sz="2500" dirty="0">
                <a:latin typeface="Preeti" pitchFamily="2" charset="0"/>
                <a:ea typeface="Calibri" panose="020F0502020204030204" pitchFamily="34" charset="0"/>
                <a:cs typeface="Mangal"/>
              </a:rPr>
              <a:t>/L </a:t>
            </a:r>
            <a:r>
              <a:rPr lang="en-US" sz="2500" dirty="0" err="1">
                <a:latin typeface="Preeti" pitchFamily="2" charset="0"/>
                <a:ea typeface="Calibri" panose="020F0502020204030204" pitchFamily="34" charset="0"/>
                <a:cs typeface="Mangal"/>
              </a:rPr>
              <a:t>tyf</a:t>
            </a:r>
            <a:r>
              <a:rPr lang="en-US" sz="2500" dirty="0">
                <a:latin typeface="Preeti" pitchFamily="2" charset="0"/>
                <a:ea typeface="Calibri" panose="020F0502020204030204" pitchFamily="34" charset="0"/>
                <a:cs typeface="Mangal"/>
              </a:rPr>
              <a:t> </a:t>
            </a:r>
            <a:r>
              <a:rPr lang="en-US" sz="2400" dirty="0">
                <a:latin typeface="Preeti" pitchFamily="2" charset="0"/>
                <a:ea typeface="Calibri" panose="020F0502020204030204" pitchFamily="34" charset="0"/>
                <a:cs typeface="Mangal"/>
              </a:rPr>
              <a:t>kf6{g/ ;+:yfx</a:t>
            </a:r>
            <a:r>
              <a:rPr lang="en-US" sz="2500" dirty="0">
                <a:latin typeface="Preeti" pitchFamily="2" charset="0"/>
                <a:ea typeface="Calibri" panose="020F0502020204030204" pitchFamily="34" charset="0"/>
                <a:cs typeface="Mangal"/>
              </a:rPr>
              <a:t>¿af6 </a:t>
            </a:r>
            <a:r>
              <a:rPr lang="en-US" sz="2500" dirty="0" err="1">
                <a:latin typeface="Preeti" pitchFamily="2" charset="0"/>
                <a:ea typeface="Calibri" panose="020F0502020204030204" pitchFamily="34" charset="0"/>
                <a:cs typeface="Mangal"/>
              </a:rPr>
              <a:t>x'g</a:t>
            </a:r>
            <a:r>
              <a:rPr lang="en-US" sz="2500" dirty="0">
                <a:latin typeface="Preeti" pitchFamily="2" charset="0"/>
                <a:ea typeface="Calibri" panose="020F0502020204030204" pitchFamily="34" charset="0"/>
                <a:cs typeface="Mangal"/>
              </a:rPr>
              <a:t>] of}g </a:t>
            </a:r>
            <a:r>
              <a:rPr lang="en-US" sz="2500" dirty="0" err="1">
                <a:latin typeface="Preeti" pitchFamily="2" charset="0"/>
                <a:ea typeface="Calibri" panose="020F0502020204030204" pitchFamily="34" charset="0"/>
                <a:cs typeface="Mangal"/>
              </a:rPr>
              <a:t>zf</a:t>
            </a:r>
            <a:r>
              <a:rPr lang="en-US" sz="2500" dirty="0">
                <a:latin typeface="Preeti" pitchFamily="2" charset="0"/>
                <a:ea typeface="Calibri" panose="020F0502020204030204" pitchFamily="34" charset="0"/>
                <a:cs typeface="Mangal"/>
              </a:rPr>
              <a:t>]if0f </a:t>
            </a:r>
            <a:r>
              <a:rPr lang="en-US" sz="2500" dirty="0" err="1">
                <a:latin typeface="Preeti" pitchFamily="2" charset="0"/>
                <a:ea typeface="Calibri" panose="020F0502020204030204" pitchFamily="34" charset="0"/>
                <a:cs typeface="Mangal"/>
              </a:rPr>
              <a:t>tyf</a:t>
            </a:r>
            <a:r>
              <a:rPr lang="en-US" sz="2500" dirty="0">
                <a:latin typeface="Preeti" pitchFamily="2" charset="0"/>
                <a:ea typeface="Calibri" panose="020F0502020204030204" pitchFamily="34" charset="0"/>
                <a:cs typeface="Mangal"/>
              </a:rPr>
              <a:t> </a:t>
            </a:r>
            <a:r>
              <a:rPr lang="en-US" altLang="en-US" sz="2500" dirty="0">
                <a:latin typeface="Preeti" pitchFamily="2" charset="0"/>
              </a:rPr>
              <a:t>b'/</a:t>
            </a:r>
            <a:r>
              <a:rPr lang="en-US" altLang="en-US" sz="2500" dirty="0" err="1">
                <a:latin typeface="Preeti" pitchFamily="2" charset="0"/>
              </a:rPr>
              <a:t>frf</a:t>
            </a:r>
            <a:r>
              <a:rPr lang="en-US" altLang="en-US" sz="2500" dirty="0">
                <a:latin typeface="Preeti" pitchFamily="2" charset="0"/>
              </a:rPr>
              <a:t>/</a:t>
            </a:r>
            <a:r>
              <a:rPr lang="en-US" sz="2500" dirty="0" err="1">
                <a:latin typeface="Preeti" pitchFamily="2" charset="0"/>
                <a:ea typeface="Calibri" panose="020F0502020204030204" pitchFamily="34" charset="0"/>
                <a:cs typeface="Mangal"/>
              </a:rPr>
              <a:t>nfO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cToGt</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unt</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cfr</a:t>
            </a:r>
            <a:r>
              <a:rPr lang="en-US" sz="2500" dirty="0">
                <a:latin typeface="Preeti" pitchFamily="2" charset="0"/>
                <a:ea typeface="Calibri" panose="020F0502020204030204" pitchFamily="34" charset="0"/>
                <a:cs typeface="Mangal"/>
              </a:rPr>
              <a:t>/0fsf ¿</a:t>
            </a:r>
            <a:r>
              <a:rPr lang="en-US" sz="2500" dirty="0" err="1">
                <a:latin typeface="Preeti" pitchFamily="2" charset="0"/>
                <a:ea typeface="Calibri" panose="020F0502020204030204" pitchFamily="34" charset="0"/>
                <a:cs typeface="Mangal"/>
              </a:rPr>
              <a:t>kdf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lnOg</a:t>
            </a:r>
            <a:r>
              <a:rPr lang="en-US" sz="2500" dirty="0">
                <a:latin typeface="Preeti" pitchFamily="2" charset="0"/>
                <a:ea typeface="Calibri" panose="020F0502020204030204" pitchFamily="34" charset="0"/>
                <a:cs typeface="Mangal"/>
              </a:rPr>
              <a:t>] 5 .</a:t>
            </a:r>
          </a:p>
          <a:p>
            <a:pPr>
              <a:lnSpc>
                <a:spcPct val="115000"/>
              </a:lnSpc>
              <a:spcBef>
                <a:spcPts val="0"/>
              </a:spcBef>
              <a:spcAft>
                <a:spcPts val="0"/>
              </a:spcAft>
              <a:defRPr/>
            </a:pPr>
            <a:endParaRPr lang="en-US" sz="2500" dirty="0">
              <a:latin typeface="Calibri" panose="020F0502020204030204" pitchFamily="34" charset="0"/>
              <a:ea typeface="Calibri" panose="020F0502020204030204" pitchFamily="34" charset="0"/>
              <a:cs typeface="Mangal"/>
            </a:endParaRPr>
          </a:p>
          <a:p>
            <a:pPr>
              <a:lnSpc>
                <a:spcPct val="115000"/>
              </a:lnSpc>
              <a:spcBef>
                <a:spcPts val="0"/>
              </a:spcBef>
              <a:spcAft>
                <a:spcPts val="0"/>
              </a:spcAft>
              <a:defRPr/>
            </a:pP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yfgLo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txdf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ax'dtn</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jLsf</a:t>
            </a:r>
            <a:r>
              <a:rPr lang="en-US" sz="2500" dirty="0">
                <a:latin typeface="Preeti" pitchFamily="2" charset="0"/>
                <a:ea typeface="Calibri" panose="020F0502020204030204" pitchFamily="34" charset="0"/>
                <a:cs typeface="Mangal"/>
              </a:rPr>
              <a:t>/]sf] </a:t>
            </a:r>
            <a:r>
              <a:rPr lang="en-US" sz="2500" dirty="0" err="1">
                <a:latin typeface="Preeti" pitchFamily="2" charset="0"/>
                <a:ea typeface="Calibri" panose="020F0502020204030204" pitchFamily="34" charset="0"/>
                <a:cs typeface="Mangal"/>
              </a:rPr>
              <a:t>pd</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xdltsf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nflu</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tf</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lsPsf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pd</a:t>
            </a:r>
            <a:r>
              <a:rPr lang="en-US" sz="2500" dirty="0">
                <a:latin typeface="Preeti" pitchFamily="2" charset="0"/>
                <a:ea typeface="Calibri" panose="020F0502020204030204" pitchFamily="34" charset="0"/>
                <a:cs typeface="Mangal"/>
              </a:rPr>
              <a:t>]/sf] ;</a:t>
            </a:r>
            <a:r>
              <a:rPr lang="en-US" sz="2500" dirty="0" err="1">
                <a:latin typeface="Preeti" pitchFamily="2" charset="0"/>
                <a:ea typeface="Calibri" panose="020F0502020204030204" pitchFamily="34" charset="0"/>
                <a:cs typeface="Mangal"/>
              </a:rPr>
              <a:t>Ldf</a:t>
            </a:r>
            <a:r>
              <a:rPr lang="en-US" sz="2500" dirty="0">
                <a:latin typeface="Preeti" pitchFamily="2" charset="0"/>
                <a:ea typeface="Calibri" panose="020F0502020204030204" pitchFamily="34" charset="0"/>
                <a:cs typeface="Mangal"/>
              </a:rPr>
              <a:t> h];'s} </a:t>
            </a:r>
            <a:r>
              <a:rPr lang="en-US" sz="2500" dirty="0" err="1">
                <a:latin typeface="Preeti" pitchFamily="2" charset="0"/>
                <a:ea typeface="Calibri" panose="020F0502020204030204" pitchFamily="34" charset="0"/>
                <a:cs typeface="Mangal"/>
              </a:rPr>
              <a:t>ePtf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klg</a:t>
            </a:r>
            <a:r>
              <a:rPr lang="en-US" sz="2500" dirty="0">
                <a:latin typeface="Preeti" pitchFamily="2" charset="0"/>
                <a:ea typeface="Calibri" panose="020F0502020204030204" pitchFamily="34" charset="0"/>
                <a:cs typeface="Mangal"/>
              </a:rPr>
              <a:t> !* </a:t>
            </a:r>
            <a:r>
              <a:rPr lang="en-US" sz="2500" dirty="0" err="1">
                <a:latin typeface="Preeti" pitchFamily="2" charset="0"/>
                <a:ea typeface="Calibri" panose="020F0502020204030204" pitchFamily="34" charset="0"/>
                <a:cs typeface="Mangal"/>
              </a:rPr>
              <a:t>jif</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eGbf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sd</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pd</a:t>
            </a:r>
            <a:r>
              <a:rPr lang="en-US" sz="2500" dirty="0">
                <a:latin typeface="Preeti" pitchFamily="2" charset="0"/>
                <a:ea typeface="Calibri" panose="020F0502020204030204" pitchFamily="34" charset="0"/>
                <a:cs typeface="Mangal"/>
              </a:rPr>
              <a:t>]/sf </a:t>
            </a:r>
            <a:r>
              <a:rPr lang="en-US" sz="2500" dirty="0" err="1">
                <a:latin typeface="Preeti" pitchFamily="2" charset="0"/>
                <a:ea typeface="Calibri" panose="020F0502020204030204" pitchFamily="34" charset="0"/>
                <a:cs typeface="Mangal"/>
              </a:rPr>
              <a:t>afnaflnsf;Fusf</a:t>
            </a:r>
            <a:r>
              <a:rPr lang="en-US" sz="2500" dirty="0">
                <a:latin typeface="Preeti" pitchFamily="2" charset="0"/>
                <a:ea typeface="Calibri" panose="020F0502020204030204" pitchFamily="34" charset="0"/>
                <a:cs typeface="Mangal"/>
              </a:rPr>
              <a:t>] of}g </a:t>
            </a:r>
            <a:r>
              <a:rPr lang="en-US" sz="2500" dirty="0" err="1">
                <a:latin typeface="Preeti" pitchFamily="2" charset="0"/>
                <a:ea typeface="Calibri" panose="020F0502020204030204" pitchFamily="34" charset="0"/>
                <a:cs typeface="Mangal"/>
              </a:rPr>
              <a:t>lqmofsnfknfO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lgif</a:t>
            </a:r>
            <a:r>
              <a:rPr lang="en-US" sz="2500" dirty="0">
                <a:latin typeface="Preeti" pitchFamily="2" charset="0"/>
                <a:ea typeface="Calibri" panose="020F0502020204030204" pitchFamily="34" charset="0"/>
                <a:cs typeface="Mangal"/>
              </a:rPr>
              <a:t>]w </a:t>
            </a:r>
            <a:r>
              <a:rPr lang="en-US" sz="2500" dirty="0" err="1">
                <a:latin typeface="Preeti" pitchFamily="2" charset="0"/>
                <a:ea typeface="Calibri" panose="020F0502020204030204" pitchFamily="34" charset="0"/>
                <a:cs typeface="Mangal"/>
              </a:rPr>
              <a:t>ul</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Psf</a:t>
            </a:r>
            <a:r>
              <a:rPr lang="en-US" sz="2500" dirty="0">
                <a:latin typeface="Preeti" pitchFamily="2" charset="0"/>
                <a:ea typeface="Calibri" panose="020F0502020204030204" pitchFamily="34" charset="0"/>
                <a:cs typeface="Mangal"/>
              </a:rPr>
              <a:t>] 5 . </a:t>
            </a:r>
            <a:endParaRPr lang="en-US" sz="2500" dirty="0">
              <a:latin typeface="Calibri" panose="020F0502020204030204" pitchFamily="34" charset="0"/>
              <a:ea typeface="Calibri" panose="020F0502020204030204" pitchFamily="34" charset="0"/>
              <a:cs typeface="Mangal"/>
            </a:endParaRPr>
          </a:p>
        </p:txBody>
      </p:sp>
    </p:spTree>
    <p:extLst>
      <p:ext uri="{BB962C8B-B14F-4D97-AF65-F5344CB8AC3E}">
        <p14:creationId xmlns:p14="http://schemas.microsoft.com/office/powerpoint/2010/main" val="13790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800" dirty="0">
                <a:latin typeface="Gill Sans MT" panose="020B0502020104020203" pitchFamily="34" charset="0"/>
              </a:rPr>
              <a:t>Core Principles</a:t>
            </a:r>
          </a:p>
        </p:txBody>
      </p:sp>
      <p:sp>
        <p:nvSpPr>
          <p:cNvPr id="10" name="Rectangle 9">
            <a:extLst>
              <a:ext uri="{FF2B5EF4-FFF2-40B4-BE49-F238E27FC236}">
                <a16:creationId xmlns:a16="http://schemas.microsoft.com/office/drawing/2014/main" id="{EE482E2D-FB69-4D30-9FD8-B23837BD1065}"/>
              </a:ext>
            </a:extLst>
          </p:cNvPr>
          <p:cNvSpPr/>
          <p:nvPr/>
        </p:nvSpPr>
        <p:spPr>
          <a:xfrm>
            <a:off x="5094233" y="2228671"/>
            <a:ext cx="6084049" cy="2400657"/>
          </a:xfrm>
          <a:prstGeom prst="rect">
            <a:avLst/>
          </a:prstGeom>
        </p:spPr>
        <p:txBody>
          <a:bodyPr wrap="square">
            <a:spAutoFit/>
          </a:bodyPr>
          <a:lstStyle/>
          <a:p>
            <a:pPr>
              <a:defRPr/>
            </a:pPr>
            <a:r>
              <a:rPr lang="en-US" sz="2500" dirty="0">
                <a:latin typeface="Preeti" pitchFamily="2" charset="0"/>
                <a:ea typeface="Calibri" panose="020F0502020204030204" pitchFamily="34" charset="0"/>
                <a:cs typeface="Mangal"/>
              </a:rPr>
              <a:t>of}g </a:t>
            </a:r>
            <a:r>
              <a:rPr lang="en-US" sz="2500" dirty="0" err="1">
                <a:latin typeface="Preeti" pitchFamily="2" charset="0"/>
                <a:ea typeface="Calibri" panose="020F0502020204030204" pitchFamily="34" charset="0"/>
                <a:cs typeface="Mangal"/>
              </a:rPr>
              <a:t>sfo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nufot</a:t>
            </a:r>
            <a:r>
              <a:rPr lang="en-US" sz="2500" dirty="0">
                <a:latin typeface="Preeti" pitchFamily="2" charset="0"/>
                <a:ea typeface="Calibri" panose="020F0502020204030204" pitchFamily="34" charset="0"/>
                <a:cs typeface="Mangal"/>
              </a:rPr>
              <a:t> of}</a:t>
            </a:r>
            <a:r>
              <a:rPr lang="en-US" sz="2500" dirty="0" err="1">
                <a:latin typeface="Preeti" pitchFamily="2" charset="0"/>
                <a:ea typeface="Calibri" panose="020F0502020204030204" pitchFamily="34" charset="0"/>
                <a:cs typeface="Mangal"/>
              </a:rPr>
              <a:t>ghGo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lqmofsnfkdf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dy</a:t>
            </a:r>
            <a:r>
              <a:rPr lang="en-US" sz="2500" dirty="0">
                <a:latin typeface="Preeti" pitchFamily="2" charset="0"/>
                <a:ea typeface="Calibri" panose="020F0502020204030204" pitchFamily="34" charset="0"/>
                <a:cs typeface="Mangal"/>
              </a:rPr>
              <a:t>{g </a:t>
            </a:r>
            <a:r>
              <a:rPr lang="en-US" sz="2500" dirty="0" err="1">
                <a:latin typeface="Preeti" pitchFamily="2" charset="0"/>
                <a:ea typeface="Calibri" panose="020F0502020204030204" pitchFamily="34" charset="0"/>
                <a:cs typeface="Mangal"/>
              </a:rPr>
              <a:t>hgfpg</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k|j</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lQ</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cGo</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s'g</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klg</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lsl;dsf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ckdfghgs</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Jojxf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zf</a:t>
            </a:r>
            <a:r>
              <a:rPr lang="en-US" sz="2500" dirty="0">
                <a:latin typeface="Preeti" pitchFamily="2" charset="0"/>
                <a:ea typeface="Calibri" panose="020F0502020204030204" pitchFamily="34" charset="0"/>
                <a:cs typeface="Mangal"/>
              </a:rPr>
              <a:t>]if0fsf </a:t>
            </a:r>
            <a:r>
              <a:rPr lang="en-US" sz="2500" dirty="0" err="1">
                <a:latin typeface="Preeti" pitchFamily="2" charset="0"/>
                <a:ea typeface="Calibri" panose="020F0502020204030204" pitchFamily="34" charset="0"/>
                <a:cs typeface="Mangal"/>
              </a:rPr>
              <a:t>nflu</a:t>
            </a:r>
            <a:r>
              <a:rPr lang="en-US" sz="2500" dirty="0">
                <a:latin typeface="Preeti" pitchFamily="2" charset="0"/>
                <a:ea typeface="Calibri" panose="020F0502020204030204" pitchFamily="34" charset="0"/>
                <a:cs typeface="Mangal"/>
              </a:rPr>
              <a:t> ul/g] k};f, /f]</a:t>
            </a:r>
            <a:r>
              <a:rPr lang="en-US" sz="2500" dirty="0" err="1">
                <a:latin typeface="Preeti" pitchFamily="2" charset="0"/>
                <a:ea typeface="Calibri" panose="020F0502020204030204" pitchFamily="34" charset="0"/>
                <a:cs typeface="Mangal"/>
              </a:rPr>
              <a:t>huf</a:t>
            </a:r>
            <a:r>
              <a:rPr lang="en-US" sz="2500" dirty="0">
                <a:latin typeface="Preeti" pitchFamily="2" charset="0"/>
                <a:ea typeface="Calibri" panose="020F0502020204030204" pitchFamily="34" charset="0"/>
                <a:cs typeface="Mangal"/>
              </a:rPr>
              <a:t>/L, ;</a:t>
            </a:r>
            <a:r>
              <a:rPr lang="en-US" sz="2500" dirty="0" err="1">
                <a:latin typeface="Preeti" pitchFamily="2" charset="0"/>
                <a:ea typeface="Calibri" panose="020F0502020204030204" pitchFamily="34" charset="0"/>
                <a:cs typeface="Mangal"/>
              </a:rPr>
              <a:t>fdfg</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jfsf</a:t>
            </a:r>
            <a:r>
              <a:rPr lang="en-US" sz="2500" dirty="0">
                <a:latin typeface="Preeti" pitchFamily="2" charset="0"/>
                <a:ea typeface="Calibri" panose="020F0502020204030204" pitchFamily="34" charset="0"/>
                <a:cs typeface="Mangal"/>
              </a:rPr>
              <a:t>] ;f}</a:t>
            </a:r>
            <a:r>
              <a:rPr lang="en-US" sz="2500" dirty="0" err="1">
                <a:latin typeface="Preeti" pitchFamily="2" charset="0"/>
                <a:ea typeface="Calibri" panose="020F0502020204030204" pitchFamily="34" charset="0"/>
                <a:cs typeface="Mangal"/>
              </a:rPr>
              <a:t>bfafhLdf</a:t>
            </a:r>
            <a:r>
              <a:rPr lang="en-US" sz="2500" dirty="0">
                <a:latin typeface="Preeti" pitchFamily="2" charset="0"/>
                <a:ea typeface="Calibri" panose="020F0502020204030204" pitchFamily="34" charset="0"/>
                <a:cs typeface="Mangal"/>
              </a:rPr>
              <a:t> /f]s </a:t>
            </a:r>
            <a:r>
              <a:rPr lang="en-US" sz="2500" dirty="0" err="1">
                <a:latin typeface="Preeti" pitchFamily="2" charset="0"/>
                <a:ea typeface="Calibri" panose="020F0502020204030204" pitchFamily="34" charset="0"/>
                <a:cs typeface="Mangal"/>
              </a:rPr>
              <a:t>nufOPsf</a:t>
            </a:r>
            <a:r>
              <a:rPr lang="en-US" sz="2500" dirty="0">
                <a:latin typeface="Preeti" pitchFamily="2" charset="0"/>
                <a:ea typeface="Calibri" panose="020F0502020204030204" pitchFamily="34" charset="0"/>
                <a:cs typeface="Mangal"/>
              </a:rPr>
              <a:t>] 5 . o; </a:t>
            </a:r>
            <a:r>
              <a:rPr lang="en-US" sz="2500" dirty="0" err="1">
                <a:latin typeface="Preeti" pitchFamily="2" charset="0"/>
                <a:ea typeface="Calibri" panose="020F0502020204030204" pitchFamily="34" charset="0"/>
                <a:cs typeface="Mangal"/>
              </a:rPr>
              <a:t>cGtu</a:t>
            </a:r>
            <a:r>
              <a:rPr lang="en-US" sz="2500" dirty="0">
                <a:latin typeface="Preeti" pitchFamily="2" charset="0"/>
                <a:ea typeface="Calibri" panose="020F0502020204030204" pitchFamily="34" charset="0"/>
                <a:cs typeface="Mangal"/>
              </a:rPr>
              <a:t>{t </a:t>
            </a:r>
            <a:r>
              <a:rPr lang="en-US" sz="2500" dirty="0" err="1">
                <a:latin typeface="Preeti" pitchFamily="2" charset="0"/>
                <a:ea typeface="Calibri" panose="020F0502020204030204" pitchFamily="34" charset="0"/>
                <a:cs typeface="Mangal"/>
              </a:rPr>
              <a:t>sfo</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qmdsf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xefuLx</a:t>
            </a:r>
            <a:r>
              <a:rPr lang="en-US" sz="2500" dirty="0">
                <a:latin typeface="Preeti" pitchFamily="2" charset="0"/>
                <a:ea typeface="Calibri" panose="020F0502020204030204" pitchFamily="34" charset="0"/>
                <a:cs typeface="Mangal"/>
              </a:rPr>
              <a:t>¿;Fu ul/g] </a:t>
            </a:r>
            <a:r>
              <a:rPr lang="en-US" sz="2500" dirty="0" err="1">
                <a:latin typeface="Preeti" pitchFamily="2" charset="0"/>
                <a:ea typeface="Calibri" panose="020F0502020204030204" pitchFamily="34" charset="0"/>
                <a:cs typeface="Mangal"/>
              </a:rPr>
              <a:t>s'g</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klg</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lsl;dsf</a:t>
            </a:r>
            <a:r>
              <a:rPr lang="en-US" sz="2500" dirty="0">
                <a:latin typeface="Preeti" pitchFamily="2" charset="0"/>
                <a:ea typeface="Calibri" panose="020F0502020204030204" pitchFamily="34" charset="0"/>
                <a:cs typeface="Mangal"/>
              </a:rPr>
              <a:t>] ;</a:t>
            </a:r>
            <a:r>
              <a:rPr lang="en-US" sz="2500" dirty="0" err="1">
                <a:latin typeface="Preeti" pitchFamily="2" charset="0"/>
                <a:ea typeface="Calibri" panose="020F0502020204030204" pitchFamily="34" charset="0"/>
                <a:cs typeface="Mangal"/>
              </a:rPr>
              <a:t>xof</a:t>
            </a:r>
            <a:r>
              <a:rPr lang="en-US" sz="2500" dirty="0">
                <a:latin typeface="Preeti" pitchFamily="2" charset="0"/>
                <a:ea typeface="Calibri" panose="020F0502020204030204" pitchFamily="34" charset="0"/>
                <a:cs typeface="Mangal"/>
              </a:rPr>
              <a:t>]u </a:t>
            </a:r>
            <a:r>
              <a:rPr lang="en-US" sz="2500" dirty="0" err="1">
                <a:latin typeface="Preeti" pitchFamily="2" charset="0"/>
                <a:ea typeface="Calibri" panose="020F0502020204030204" pitchFamily="34" charset="0"/>
                <a:cs typeface="Mangal"/>
              </a:rPr>
              <a:t>cfbfg</a:t>
            </a:r>
            <a:r>
              <a:rPr lang="en-US" sz="2500" dirty="0">
                <a:latin typeface="Preeti" pitchFamily="2" charset="0"/>
                <a:ea typeface="Calibri" panose="020F0502020204030204" pitchFamily="34" charset="0"/>
                <a:cs typeface="Mangal"/>
              </a:rPr>
              <a:t>–</a:t>
            </a:r>
            <a:r>
              <a:rPr lang="en-US" sz="2500" dirty="0" err="1">
                <a:latin typeface="Preeti" pitchFamily="2" charset="0"/>
                <a:ea typeface="Calibri" panose="020F0502020204030204" pitchFamily="34" charset="0"/>
                <a:cs typeface="Mangal"/>
              </a:rPr>
              <a:t>k|bfg</a:t>
            </a:r>
            <a:r>
              <a:rPr lang="en-US" sz="2500" dirty="0">
                <a:latin typeface="Preeti" pitchFamily="2" charset="0"/>
                <a:ea typeface="Calibri" panose="020F0502020204030204" pitchFamily="34" charset="0"/>
                <a:cs typeface="Mangal"/>
              </a:rPr>
              <a:t> ;d]t kb{5g\ . </a:t>
            </a:r>
            <a:endParaRPr lang="en-US" sz="2500" dirty="0">
              <a:latin typeface="Preeti" pitchFamily="2" charset="0"/>
            </a:endParaRPr>
          </a:p>
        </p:txBody>
      </p:sp>
      <p:sp>
        <p:nvSpPr>
          <p:cNvPr id="5" name="Text Placeholder 2">
            <a:extLst>
              <a:ext uri="{FF2B5EF4-FFF2-40B4-BE49-F238E27FC236}">
                <a16:creationId xmlns:a16="http://schemas.microsoft.com/office/drawing/2014/main" id="{D5E14CBF-9BCD-49DF-8814-2CFA858FB2F1}"/>
              </a:ext>
            </a:extLst>
          </p:cNvPr>
          <p:cNvSpPr txBox="1">
            <a:spLocks/>
          </p:cNvSpPr>
          <p:nvPr/>
        </p:nvSpPr>
        <p:spPr>
          <a:xfrm>
            <a:off x="700302" y="2485029"/>
            <a:ext cx="2993585" cy="2754312"/>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r>
              <a:rPr lang="en-GB" sz="2000" b="0" dirty="0">
                <a:solidFill>
                  <a:schemeClr val="tx1">
                    <a:lumMod val="95000"/>
                    <a:lumOff val="5000"/>
                  </a:schemeClr>
                </a:solidFill>
                <a:latin typeface="Gill Sans MT" panose="020B0502020104020203" pitchFamily="34" charset="0"/>
              </a:rPr>
              <a:t>Exchange of money, employment, goods or services for sex, including sexual favours or other forms of humiliating, degrading or exploitative behaviour </a:t>
            </a:r>
            <a:r>
              <a:rPr lang="en-AU" sz="2000" b="0" dirty="0">
                <a:solidFill>
                  <a:schemeClr val="tx1">
                    <a:lumMod val="95000"/>
                    <a:lumOff val="5000"/>
                  </a:schemeClr>
                </a:solidFill>
                <a:latin typeface="Gill Sans MT" panose="020B0502020104020203" pitchFamily="34" charset="0"/>
              </a:rPr>
              <a:t>is prohibited</a:t>
            </a:r>
            <a:r>
              <a:rPr lang="en-GB" sz="2000" b="0" dirty="0">
                <a:solidFill>
                  <a:schemeClr val="tx1">
                    <a:lumMod val="95000"/>
                    <a:lumOff val="5000"/>
                  </a:schemeClr>
                </a:solidFill>
                <a:latin typeface="Gill Sans MT" panose="020B0502020104020203" pitchFamily="34" charset="0"/>
              </a:rPr>
              <a:t>. This includes the exchange of assistance that is due to beneficiaries</a:t>
            </a:r>
            <a:endParaRPr lang="en-US" sz="2000" b="0" dirty="0">
              <a:solidFill>
                <a:schemeClr val="tx1">
                  <a:lumMod val="95000"/>
                  <a:lumOff val="5000"/>
                </a:schemeClr>
              </a:solidFill>
              <a:latin typeface="Gill Sans MT" panose="020B0502020104020203" pitchFamily="34" charset="0"/>
            </a:endParaRPr>
          </a:p>
        </p:txBody>
      </p:sp>
    </p:spTree>
    <p:extLst>
      <p:ext uri="{BB962C8B-B14F-4D97-AF65-F5344CB8AC3E}">
        <p14:creationId xmlns:p14="http://schemas.microsoft.com/office/powerpoint/2010/main" val="37800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800" dirty="0">
                <a:latin typeface="Gill Sans MT" panose="020B0502020104020203" pitchFamily="34" charset="0"/>
              </a:rPr>
              <a:t>Core Principles</a:t>
            </a:r>
          </a:p>
        </p:txBody>
      </p:sp>
      <p:sp>
        <p:nvSpPr>
          <p:cNvPr id="10" name="Rectangle 9">
            <a:extLst>
              <a:ext uri="{FF2B5EF4-FFF2-40B4-BE49-F238E27FC236}">
                <a16:creationId xmlns:a16="http://schemas.microsoft.com/office/drawing/2014/main" id="{EE482E2D-FB69-4D30-9FD8-B23837BD1065}"/>
              </a:ext>
            </a:extLst>
          </p:cNvPr>
          <p:cNvSpPr/>
          <p:nvPr/>
        </p:nvSpPr>
        <p:spPr>
          <a:xfrm>
            <a:off x="5094233" y="2228671"/>
            <a:ext cx="6084049" cy="2246769"/>
          </a:xfrm>
          <a:prstGeom prst="rect">
            <a:avLst/>
          </a:prstGeom>
        </p:spPr>
        <p:txBody>
          <a:bodyPr wrap="square">
            <a:spAutoFit/>
          </a:bodyPr>
          <a:lstStyle/>
          <a:p>
            <a:pPr>
              <a:defRPr/>
            </a:pPr>
            <a:r>
              <a:rPr lang="en-US" sz="2800" dirty="0" err="1">
                <a:latin typeface="Preeti" pitchFamily="2" charset="0"/>
                <a:ea typeface="Calibri" panose="020F0502020204030204" pitchFamily="34" charset="0"/>
                <a:cs typeface="Mangal"/>
              </a:rPr>
              <a:t>kbLo</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cfwf</a:t>
            </a:r>
            <a:r>
              <a:rPr lang="en-US" sz="2800" dirty="0">
                <a:latin typeface="Preeti" pitchFamily="2" charset="0"/>
                <a:ea typeface="Calibri" panose="020F0502020204030204" pitchFamily="34" charset="0"/>
                <a:cs typeface="Mangal"/>
              </a:rPr>
              <a:t>/df km/s x}</a:t>
            </a:r>
            <a:r>
              <a:rPr lang="en-US" sz="2800" dirty="0" err="1">
                <a:latin typeface="Preeti" pitchFamily="2" charset="0"/>
                <a:ea typeface="Calibri" panose="020F0502020204030204" pitchFamily="34" charset="0"/>
                <a:cs typeface="Mangal"/>
              </a:rPr>
              <a:t>l;ot</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ePsf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sd</a:t>
            </a:r>
            <a:r>
              <a:rPr lang="en-US" sz="2800" dirty="0">
                <a:latin typeface="Preeti" pitchFamily="2" charset="0"/>
                <a:ea typeface="Calibri" panose="020F0502020204030204" pitchFamily="34" charset="0"/>
                <a:cs typeface="Mangal"/>
              </a:rPr>
              <a:t>{rf/L </a:t>
            </a:r>
            <a:r>
              <a:rPr lang="en-US" sz="2800" dirty="0" err="1">
                <a:latin typeface="Preeti" pitchFamily="2" charset="0"/>
                <a:ea typeface="Calibri" panose="020F0502020204030204" pitchFamily="34" charset="0"/>
                <a:cs typeface="Mangal"/>
              </a:rPr>
              <a:t>tyf</a:t>
            </a:r>
            <a:r>
              <a:rPr lang="en-US" sz="2800" dirty="0">
                <a:latin typeface="Preeti" pitchFamily="2" charset="0"/>
                <a:ea typeface="Calibri" panose="020F0502020204030204" pitchFamily="34" charset="0"/>
                <a:cs typeface="Mangal"/>
              </a:rPr>
              <a:t> / </a:t>
            </a:r>
            <a:r>
              <a:rPr lang="en-US" sz="2800" dirty="0" err="1">
                <a:latin typeface="Preeti" pitchFamily="2" charset="0"/>
                <a:ea typeface="Calibri" panose="020F0502020204030204" pitchFamily="34" charset="0"/>
                <a:cs typeface="Mangal"/>
              </a:rPr>
              <a:t>sfo</a:t>
            </a:r>
            <a:r>
              <a:rPr lang="en-US" sz="2800" dirty="0">
                <a:latin typeface="Preeti" pitchFamily="2" charset="0"/>
                <a:ea typeface="Calibri" panose="020F0502020204030204" pitchFamily="34" charset="0"/>
                <a:cs typeface="Mangal"/>
              </a:rPr>
              <a:t>{</a:t>
            </a:r>
            <a:r>
              <a:rPr lang="en-US" sz="2800" dirty="0" err="1">
                <a:latin typeface="Preeti" pitchFamily="2" charset="0"/>
                <a:ea typeface="Calibri" panose="020F0502020204030204" pitchFamily="34" charset="0"/>
                <a:cs typeface="Mangal"/>
              </a:rPr>
              <a:t>qmdsf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xefuLx</a:t>
            </a:r>
            <a:r>
              <a:rPr lang="en-US" sz="2800" dirty="0">
                <a:latin typeface="Preeti" pitchFamily="2" charset="0"/>
                <a:ea typeface="Calibri" panose="020F0502020204030204" pitchFamily="34" charset="0"/>
                <a:cs typeface="Mangal"/>
              </a:rPr>
              <a:t>¿;Fu ul/g] of}g ;</a:t>
            </a:r>
            <a:r>
              <a:rPr lang="en-US" sz="2800" dirty="0" err="1">
                <a:latin typeface="Preeti" pitchFamily="2" charset="0"/>
                <a:ea typeface="Calibri" panose="020F0502020204030204" pitchFamily="34" charset="0"/>
                <a:cs typeface="Mangal"/>
              </a:rPr>
              <a:t>DaGwnfO</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klg</a:t>
            </a:r>
            <a:r>
              <a:rPr lang="en-US" sz="2800" dirty="0">
                <a:latin typeface="Preeti" pitchFamily="2" charset="0"/>
                <a:ea typeface="Calibri" panose="020F0502020204030204" pitchFamily="34" charset="0"/>
                <a:cs typeface="Mangal"/>
              </a:rPr>
              <a:t> s8fOsf ;</a:t>
            </a:r>
            <a:r>
              <a:rPr lang="en-US" sz="2800" dirty="0" err="1">
                <a:latin typeface="Preeti" pitchFamily="2" charset="0"/>
                <a:ea typeface="Calibri" panose="020F0502020204030204" pitchFamily="34" charset="0"/>
                <a:cs typeface="Mangal"/>
              </a:rPr>
              <a:t>fy</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lg?T;flxt</a:t>
            </a:r>
            <a:r>
              <a:rPr lang="en-US" sz="2800" dirty="0">
                <a:latin typeface="Preeti" pitchFamily="2" charset="0"/>
                <a:ea typeface="Calibri" panose="020F0502020204030204" pitchFamily="34" charset="0"/>
                <a:cs typeface="Mangal"/>
              </a:rPr>
              <a:t> ul/</a:t>
            </a:r>
            <a:r>
              <a:rPr lang="en-US" sz="2800" dirty="0" err="1">
                <a:latin typeface="Preeti" pitchFamily="2" charset="0"/>
                <a:ea typeface="Calibri" panose="020F0502020204030204" pitchFamily="34" charset="0"/>
                <a:cs typeface="Mangal"/>
              </a:rPr>
              <a:t>Psf</a:t>
            </a:r>
            <a:r>
              <a:rPr lang="en-US" sz="2800" dirty="0">
                <a:latin typeface="Preeti" pitchFamily="2" charset="0"/>
                <a:ea typeface="Calibri" panose="020F0502020204030204" pitchFamily="34" charset="0"/>
                <a:cs typeface="Mangal"/>
              </a:rPr>
              <a:t>] 5 . o:tf ;</a:t>
            </a:r>
            <a:r>
              <a:rPr lang="en-US" sz="2800" dirty="0" err="1">
                <a:latin typeface="Preeti" pitchFamily="2" charset="0"/>
                <a:ea typeface="Calibri" panose="020F0502020204030204" pitchFamily="34" charset="0"/>
                <a:cs typeface="Mangal"/>
              </a:rPr>
              <a:t>DaGwn</a:t>
            </a:r>
            <a:r>
              <a:rPr lang="en-US" sz="2800" dirty="0">
                <a:latin typeface="Preeti" pitchFamily="2" charset="0"/>
                <a:ea typeface="Calibri" panose="020F0502020204030204" pitchFamily="34" charset="0"/>
                <a:cs typeface="Mangal"/>
              </a:rPr>
              <a:t>] </a:t>
            </a:r>
            <a:r>
              <a:rPr lang="en-GB" sz="2400" dirty="0" err="1">
                <a:solidFill>
                  <a:schemeClr val="tx1">
                    <a:lumMod val="95000"/>
                    <a:lumOff val="5000"/>
                  </a:schemeClr>
                </a:solidFill>
                <a:latin typeface="Gill Sans MT" panose="020B0502020104020203" pitchFamily="34" charset="0"/>
              </a:rPr>
              <a:t>UKaid</a:t>
            </a:r>
            <a:r>
              <a:rPr lang="en-GB" sz="2400" dirty="0">
                <a:solidFill>
                  <a:schemeClr val="tx1">
                    <a:lumMod val="95000"/>
                    <a:lumOff val="5000"/>
                  </a:schemeClr>
                </a:solidFill>
                <a:latin typeface="Gill Sans MT" panose="020B0502020104020203" pitchFamily="34" charset="0"/>
              </a:rPr>
              <a:t> </a:t>
            </a:r>
            <a:r>
              <a:rPr lang="hi-IN" sz="2400" dirty="0">
                <a:solidFill>
                  <a:schemeClr val="tx1">
                    <a:lumMod val="95000"/>
                    <a:lumOff val="5000"/>
                  </a:schemeClr>
                </a:solidFill>
                <a:latin typeface="Gill Sans MT" panose="020B0502020104020203" pitchFamily="34" charset="0"/>
              </a:rPr>
              <a:t>सीप</a:t>
            </a:r>
            <a:r>
              <a:rPr lang="en-US" sz="2800" dirty="0">
                <a:latin typeface="Preeti" pitchFamily="2" charset="0"/>
                <a:ea typeface="Calibri" panose="020F0502020204030204" pitchFamily="34" charset="0"/>
                <a:cs typeface="Mangal"/>
              </a:rPr>
              <a:t>n] ug]{ </a:t>
            </a:r>
            <a:r>
              <a:rPr lang="en-US" sz="2800" dirty="0" err="1">
                <a:latin typeface="Preeti" pitchFamily="2" charset="0"/>
                <a:ea typeface="Calibri" panose="020F0502020204030204" pitchFamily="34" charset="0"/>
                <a:cs typeface="Mangal"/>
              </a:rPr>
              <a:t>ljsf;sf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sfdsf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ljZj;lgotf</a:t>
            </a:r>
            <a:r>
              <a:rPr lang="en-US" sz="2800" dirty="0">
                <a:latin typeface="Preeti" pitchFamily="2" charset="0"/>
                <a:ea typeface="Calibri" panose="020F0502020204030204" pitchFamily="34" charset="0"/>
                <a:cs typeface="Mangal"/>
              </a:rPr>
              <a:t> / </a:t>
            </a:r>
            <a:r>
              <a:rPr lang="en-US" sz="2800" dirty="0" err="1">
                <a:latin typeface="Preeti" pitchFamily="2" charset="0"/>
                <a:ea typeface="Calibri" panose="020F0502020204030204" pitchFamily="34" charset="0"/>
                <a:cs typeface="Mangal"/>
              </a:rPr>
              <a:t>OdfGbf</a:t>
            </a:r>
            <a:r>
              <a:rPr lang="en-US" sz="2800" dirty="0">
                <a:latin typeface="Preeti" pitchFamily="2" charset="0"/>
                <a:ea typeface="Calibri" panose="020F0502020204030204" pitchFamily="34" charset="0"/>
                <a:cs typeface="Mangal"/>
              </a:rPr>
              <a:t>/</a:t>
            </a:r>
            <a:r>
              <a:rPr lang="en-US" sz="2800" dirty="0" err="1">
                <a:latin typeface="Preeti" pitchFamily="2" charset="0"/>
                <a:ea typeface="Calibri" panose="020F0502020204030204" pitchFamily="34" charset="0"/>
                <a:cs typeface="Mangal"/>
              </a:rPr>
              <a:t>LnfO</a:t>
            </a:r>
            <a:r>
              <a:rPr lang="en-US" sz="2800" dirty="0">
                <a:latin typeface="Preeti" pitchFamily="2" charset="0"/>
                <a:ea typeface="Calibri" panose="020F0502020204030204" pitchFamily="34" charset="0"/>
                <a:cs typeface="Mangal"/>
              </a:rPr>
              <a:t>{ g} </a:t>
            </a:r>
            <a:r>
              <a:rPr lang="en-US" sz="2800" dirty="0" err="1">
                <a:latin typeface="Preeti" pitchFamily="2" charset="0"/>
                <a:ea typeface="Calibri" panose="020F0502020204030204" pitchFamily="34" charset="0"/>
                <a:cs typeface="Mangal"/>
              </a:rPr>
              <a:t>sdhf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agfpg</a:t>
            </a:r>
            <a:r>
              <a:rPr lang="en-US" sz="2800" dirty="0">
                <a:latin typeface="Preeti" pitchFamily="2" charset="0"/>
                <a:ea typeface="Calibri" panose="020F0502020204030204" pitchFamily="34" charset="0"/>
                <a:cs typeface="Mangal"/>
              </a:rPr>
              <a:t>] 5 .</a:t>
            </a:r>
          </a:p>
        </p:txBody>
      </p:sp>
      <p:sp>
        <p:nvSpPr>
          <p:cNvPr id="5" name="Text Placeholder 2">
            <a:extLst>
              <a:ext uri="{FF2B5EF4-FFF2-40B4-BE49-F238E27FC236}">
                <a16:creationId xmlns:a16="http://schemas.microsoft.com/office/drawing/2014/main" id="{D5E14CBF-9BCD-49DF-8814-2CFA858FB2F1}"/>
              </a:ext>
            </a:extLst>
          </p:cNvPr>
          <p:cNvSpPr txBox="1">
            <a:spLocks/>
          </p:cNvSpPr>
          <p:nvPr/>
        </p:nvSpPr>
        <p:spPr>
          <a:xfrm>
            <a:off x="720850" y="2752158"/>
            <a:ext cx="2993585" cy="2754312"/>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pPr lvl="0"/>
            <a:r>
              <a:rPr lang="en-GB" sz="2000" b="0" dirty="0">
                <a:solidFill>
                  <a:schemeClr val="tx1">
                    <a:lumMod val="95000"/>
                    <a:lumOff val="5000"/>
                  </a:schemeClr>
                </a:solidFill>
                <a:latin typeface="Gill Sans MT" panose="020B0502020104020203" pitchFamily="34" charset="0"/>
              </a:rPr>
              <a:t>Sexual relationships between beneficiaries and anyone acting on behalf of </a:t>
            </a:r>
            <a:r>
              <a:rPr lang="en-GB" sz="2000" b="0" dirty="0" err="1">
                <a:solidFill>
                  <a:schemeClr val="tx1">
                    <a:lumMod val="95000"/>
                    <a:lumOff val="5000"/>
                  </a:schemeClr>
                </a:solidFill>
                <a:latin typeface="Gill Sans MT" panose="020B0502020104020203" pitchFamily="34" charset="0"/>
              </a:rPr>
              <a:t>UKaid</a:t>
            </a:r>
            <a:r>
              <a:rPr lang="en-GB" sz="2000" b="0" dirty="0">
                <a:solidFill>
                  <a:schemeClr val="tx1">
                    <a:lumMod val="95000"/>
                    <a:lumOff val="5000"/>
                  </a:schemeClr>
                </a:solidFill>
                <a:latin typeface="Gill Sans MT" panose="020B0502020104020203" pitchFamily="34" charset="0"/>
              </a:rPr>
              <a:t> </a:t>
            </a:r>
            <a:r>
              <a:rPr lang="hi-IN" sz="2000" b="0" dirty="0">
                <a:solidFill>
                  <a:schemeClr val="tx1">
                    <a:lumMod val="95000"/>
                    <a:lumOff val="5000"/>
                  </a:schemeClr>
                </a:solidFill>
                <a:latin typeface="Gill Sans MT" panose="020B0502020104020203" pitchFamily="34" charset="0"/>
              </a:rPr>
              <a:t>सीप </a:t>
            </a:r>
            <a:r>
              <a:rPr lang="en-GB" sz="2000" b="0" dirty="0">
                <a:solidFill>
                  <a:schemeClr val="tx1">
                    <a:lumMod val="95000"/>
                    <a:lumOff val="5000"/>
                  </a:schemeClr>
                </a:solidFill>
                <a:latin typeface="Gill Sans MT" panose="020B0502020104020203" pitchFamily="34" charset="0"/>
              </a:rPr>
              <a:t>are strongly discouraged since they are based on inherently unequal power dynamics.  </a:t>
            </a:r>
          </a:p>
          <a:p>
            <a:pPr lvl="0"/>
            <a:r>
              <a:rPr lang="en-GB" sz="2000" b="0" dirty="0">
                <a:solidFill>
                  <a:schemeClr val="tx1">
                    <a:lumMod val="95000"/>
                    <a:lumOff val="5000"/>
                  </a:schemeClr>
                </a:solidFill>
                <a:latin typeface="Gill Sans MT" panose="020B0502020104020203" pitchFamily="34" charset="0"/>
              </a:rPr>
              <a:t>Such relationships undermine the credibility and integrity of </a:t>
            </a:r>
            <a:r>
              <a:rPr lang="en-GB" sz="2000" b="0" dirty="0" err="1">
                <a:solidFill>
                  <a:schemeClr val="tx1">
                    <a:lumMod val="95000"/>
                    <a:lumOff val="5000"/>
                  </a:schemeClr>
                </a:solidFill>
                <a:latin typeface="Gill Sans MT" panose="020B0502020104020203" pitchFamily="34" charset="0"/>
              </a:rPr>
              <a:t>UKaid</a:t>
            </a:r>
            <a:r>
              <a:rPr lang="en-GB" sz="2000" b="0" dirty="0">
                <a:solidFill>
                  <a:schemeClr val="tx1">
                    <a:lumMod val="95000"/>
                    <a:lumOff val="5000"/>
                  </a:schemeClr>
                </a:solidFill>
                <a:latin typeface="Gill Sans MT" panose="020B0502020104020203" pitchFamily="34" charset="0"/>
              </a:rPr>
              <a:t> </a:t>
            </a:r>
            <a:r>
              <a:rPr lang="hi-IN" sz="2000" b="0" dirty="0">
                <a:solidFill>
                  <a:schemeClr val="tx1">
                    <a:lumMod val="95000"/>
                    <a:lumOff val="5000"/>
                  </a:schemeClr>
                </a:solidFill>
                <a:latin typeface="Gill Sans MT" panose="020B0502020104020203" pitchFamily="34" charset="0"/>
              </a:rPr>
              <a:t>सीप</a:t>
            </a:r>
            <a:r>
              <a:rPr lang="en-GB" sz="2000" b="0" dirty="0">
                <a:solidFill>
                  <a:schemeClr val="tx1">
                    <a:lumMod val="95000"/>
                    <a:lumOff val="5000"/>
                  </a:schemeClr>
                </a:solidFill>
                <a:latin typeface="Gill Sans MT" panose="020B0502020104020203" pitchFamily="34" charset="0"/>
              </a:rPr>
              <a:t>.</a:t>
            </a:r>
            <a:endParaRPr lang="en-US" sz="2000" b="0" dirty="0">
              <a:solidFill>
                <a:schemeClr val="tx1">
                  <a:lumMod val="95000"/>
                  <a:lumOff val="5000"/>
                </a:schemeClr>
              </a:solidFill>
              <a:latin typeface="Gill Sans MT" panose="020B0502020104020203" pitchFamily="34" charset="0"/>
            </a:endParaRPr>
          </a:p>
        </p:txBody>
      </p:sp>
    </p:spTree>
    <p:extLst>
      <p:ext uri="{BB962C8B-B14F-4D97-AF65-F5344CB8AC3E}">
        <p14:creationId xmlns:p14="http://schemas.microsoft.com/office/powerpoint/2010/main" val="17911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285965" y="1253666"/>
            <a:ext cx="11010470" cy="507110"/>
          </a:xfrm>
        </p:spPr>
        <p:txBody>
          <a:bodyPr/>
          <a:lstStyle/>
          <a:p>
            <a:r>
              <a:rPr lang="en-US" sz="2800" dirty="0">
                <a:latin typeface="Gill Sans MT" panose="020B0502020104020203" pitchFamily="34" charset="0"/>
              </a:rPr>
              <a:t>Core Principles</a:t>
            </a:r>
          </a:p>
        </p:txBody>
      </p:sp>
      <p:sp>
        <p:nvSpPr>
          <p:cNvPr id="10" name="Rectangle 9">
            <a:extLst>
              <a:ext uri="{FF2B5EF4-FFF2-40B4-BE49-F238E27FC236}">
                <a16:creationId xmlns:a16="http://schemas.microsoft.com/office/drawing/2014/main" id="{EE482E2D-FB69-4D30-9FD8-B23837BD1065}"/>
              </a:ext>
            </a:extLst>
          </p:cNvPr>
          <p:cNvSpPr/>
          <p:nvPr/>
        </p:nvSpPr>
        <p:spPr>
          <a:xfrm>
            <a:off x="4136187" y="2592664"/>
            <a:ext cx="3720994" cy="2246769"/>
          </a:xfrm>
          <a:prstGeom prst="rect">
            <a:avLst/>
          </a:prstGeom>
        </p:spPr>
        <p:txBody>
          <a:bodyPr wrap="square">
            <a:spAutoFit/>
          </a:bodyPr>
          <a:lstStyle/>
          <a:p>
            <a:pPr>
              <a:defRPr/>
            </a:pPr>
            <a:r>
              <a:rPr lang="en-US" sz="2800" dirty="0">
                <a:latin typeface="Preeti" pitchFamily="2" charset="0"/>
                <a:ea typeface="Calibri" panose="020F0502020204030204" pitchFamily="34" charset="0"/>
                <a:cs typeface="Mangal"/>
              </a:rPr>
              <a:t>of}g </a:t>
            </a:r>
            <a:r>
              <a:rPr lang="en-US" sz="2800" dirty="0" err="1">
                <a:latin typeface="Preeti" pitchFamily="2" charset="0"/>
                <a:ea typeface="Calibri" panose="020F0502020204030204" pitchFamily="34" charset="0"/>
                <a:cs typeface="Mangal"/>
              </a:rPr>
              <a:t>zf</a:t>
            </a:r>
            <a:r>
              <a:rPr lang="en-US" sz="2800" dirty="0">
                <a:latin typeface="Preeti" pitchFamily="2" charset="0"/>
                <a:ea typeface="Calibri" panose="020F0502020204030204" pitchFamily="34" charset="0"/>
                <a:cs typeface="Mangal"/>
              </a:rPr>
              <a:t>]if0f </a:t>
            </a:r>
            <a:r>
              <a:rPr lang="en-US" sz="2800" dirty="0" err="1">
                <a:latin typeface="Preeti" pitchFamily="2" charset="0"/>
                <a:ea typeface="Calibri" panose="020F0502020204030204" pitchFamily="34" charset="0"/>
                <a:cs typeface="Mangal"/>
              </a:rPr>
              <a:t>tyf</a:t>
            </a:r>
            <a:r>
              <a:rPr lang="en-US" sz="2800" dirty="0">
                <a:latin typeface="Preeti" pitchFamily="2" charset="0"/>
                <a:ea typeface="Calibri" panose="020F0502020204030204" pitchFamily="34" charset="0"/>
                <a:cs typeface="Mangal"/>
              </a:rPr>
              <a:t> </a:t>
            </a:r>
            <a:r>
              <a:rPr lang="en-US" altLang="en-US" sz="2800" dirty="0">
                <a:latin typeface="Preeti" pitchFamily="2" charset="0"/>
              </a:rPr>
              <a:t>b'/</a:t>
            </a:r>
            <a:r>
              <a:rPr lang="en-US" altLang="en-US" sz="2800" dirty="0" err="1">
                <a:latin typeface="Preeti" pitchFamily="2" charset="0"/>
              </a:rPr>
              <a:t>frf</a:t>
            </a:r>
            <a:r>
              <a:rPr lang="en-US" altLang="en-US" sz="2800" dirty="0">
                <a:latin typeface="Preeti" pitchFamily="2" charset="0"/>
              </a:rPr>
              <a:t>/</a:t>
            </a:r>
            <a:r>
              <a:rPr lang="en-US" sz="2800" dirty="0">
                <a:latin typeface="Preeti" pitchFamily="2" charset="0"/>
                <a:ea typeface="Calibri" panose="020F0502020204030204" pitchFamily="34" charset="0"/>
                <a:cs typeface="Mangal"/>
              </a:rPr>
              <a:t>sf </a:t>
            </a:r>
            <a:r>
              <a:rPr lang="en-US" sz="2800" dirty="0" err="1">
                <a:latin typeface="Preeti" pitchFamily="2" charset="0"/>
                <a:ea typeface="Calibri" panose="020F0502020204030204" pitchFamily="34" charset="0"/>
                <a:cs typeface="Mangal"/>
              </a:rPr>
              <a:t>af</a:t>
            </a:r>
            <a:r>
              <a:rPr lang="en-US" sz="2800" dirty="0">
                <a:latin typeface="Preeti" pitchFamily="2" charset="0"/>
                <a:ea typeface="Calibri" panose="020F0502020204030204" pitchFamily="34" charset="0"/>
                <a:cs typeface="Mangal"/>
              </a:rPr>
              <a:t>/]df </a:t>
            </a:r>
            <a:r>
              <a:rPr lang="en-US" sz="2800" dirty="0" err="1">
                <a:latin typeface="Preeti" pitchFamily="2" charset="0"/>
                <a:ea typeface="Calibri" panose="020F0502020204030204" pitchFamily="34" charset="0"/>
                <a:cs typeface="Mangal"/>
              </a:rPr>
              <a:t>rf;f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jf</a:t>
            </a:r>
            <a:r>
              <a:rPr lang="en-US" sz="2800" dirty="0">
                <a:latin typeface="Preeti" pitchFamily="2" charset="0"/>
                <a:ea typeface="Calibri" panose="020F0502020204030204" pitchFamily="34" charset="0"/>
                <a:cs typeface="Mangal"/>
              </a:rPr>
              <a:t> zª\sf </a:t>
            </a:r>
            <a:r>
              <a:rPr lang="en-US" sz="2800" dirty="0" err="1">
                <a:latin typeface="Preeti" pitchFamily="2" charset="0"/>
                <a:ea typeface="Calibri" panose="020F0502020204030204" pitchFamily="34" charset="0"/>
                <a:cs typeface="Mangal"/>
              </a:rPr>
              <a:t>pTkGg</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ePdf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yfsf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yflkt</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oGqdfkm</a:t>
            </a:r>
            <a:r>
              <a:rPr lang="en-US" sz="2800" dirty="0">
                <a:latin typeface="Preeti" pitchFamily="2" charset="0"/>
                <a:ea typeface="Calibri" panose="020F0502020204030204" pitchFamily="34" charset="0"/>
                <a:cs typeface="Mangal"/>
              </a:rPr>
              <a:t>{t\ To; </a:t>
            </a:r>
            <a:r>
              <a:rPr lang="en-US" sz="2800" dirty="0" err="1">
                <a:latin typeface="Preeti" pitchFamily="2" charset="0"/>
                <a:ea typeface="Calibri" panose="020F0502020204030204" pitchFamily="34" charset="0"/>
                <a:cs typeface="Mangal"/>
              </a:rPr>
              <a:t>ljifodf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tTsfn</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va</a:t>
            </a:r>
            <a:r>
              <a:rPr lang="en-US" sz="2800" dirty="0">
                <a:latin typeface="Preeti" pitchFamily="2" charset="0"/>
                <a:ea typeface="Calibri" panose="020F0502020204030204" pitchFamily="34" charset="0"/>
                <a:cs typeface="Mangal"/>
              </a:rPr>
              <a:t>/ ug'{ kg]{5 .</a:t>
            </a:r>
          </a:p>
        </p:txBody>
      </p:sp>
      <p:sp>
        <p:nvSpPr>
          <p:cNvPr id="5" name="Text Placeholder 2">
            <a:extLst>
              <a:ext uri="{FF2B5EF4-FFF2-40B4-BE49-F238E27FC236}">
                <a16:creationId xmlns:a16="http://schemas.microsoft.com/office/drawing/2014/main" id="{D5E14CBF-9BCD-49DF-8814-2CFA858FB2F1}"/>
              </a:ext>
            </a:extLst>
          </p:cNvPr>
          <p:cNvSpPr txBox="1">
            <a:spLocks/>
          </p:cNvSpPr>
          <p:nvPr/>
        </p:nvSpPr>
        <p:spPr>
          <a:xfrm>
            <a:off x="700302" y="1827484"/>
            <a:ext cx="2993585" cy="2754312"/>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pPr lvl="0"/>
            <a:r>
              <a:rPr lang="en-US" sz="2000" b="0" dirty="0">
                <a:solidFill>
                  <a:schemeClr val="tx1">
                    <a:lumMod val="95000"/>
                    <a:lumOff val="5000"/>
                  </a:schemeClr>
                </a:solidFill>
                <a:latin typeface="Gill Sans MT" panose="020B0502020104020203" pitchFamily="34" charset="0"/>
              </a:rPr>
              <a:t>When there is a concern or suspicions regarding sexual exploitation or abuse, they must be reported via established reporting procedures.</a:t>
            </a:r>
          </a:p>
        </p:txBody>
      </p:sp>
      <p:pic>
        <p:nvPicPr>
          <p:cNvPr id="6" name="Picture 5">
            <a:extLst>
              <a:ext uri="{FF2B5EF4-FFF2-40B4-BE49-F238E27FC236}">
                <a16:creationId xmlns:a16="http://schemas.microsoft.com/office/drawing/2014/main" id="{92C3756B-3C57-4EA6-B142-72828C90A6CD}"/>
              </a:ext>
            </a:extLst>
          </p:cNvPr>
          <p:cNvPicPr/>
          <p:nvPr/>
        </p:nvPicPr>
        <p:blipFill>
          <a:blip r:embed="rId2">
            <a:extLst>
              <a:ext uri="{28A0092B-C50C-407E-A947-70E740481C1C}">
                <a14:useLocalDpi xmlns:a14="http://schemas.microsoft.com/office/drawing/2010/main" val="0"/>
              </a:ext>
            </a:extLst>
          </a:blip>
          <a:srcRect/>
          <a:stretch/>
        </p:blipFill>
        <p:spPr bwMode="auto">
          <a:xfrm>
            <a:off x="7892665" y="1760776"/>
            <a:ext cx="3172439" cy="4462498"/>
          </a:xfrm>
          <a:prstGeom prst="rect">
            <a:avLst/>
          </a:prstGeom>
          <a:noFill/>
          <a:ln>
            <a:solidFill>
              <a:schemeClr val="tx1"/>
            </a:solidFill>
          </a:ln>
        </p:spPr>
      </p:pic>
    </p:spTree>
    <p:extLst>
      <p:ext uri="{BB962C8B-B14F-4D97-AF65-F5344CB8AC3E}">
        <p14:creationId xmlns:p14="http://schemas.microsoft.com/office/powerpoint/2010/main" val="35485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800" dirty="0">
                <a:latin typeface="Gill Sans MT" panose="020B0502020104020203" pitchFamily="34" charset="0"/>
              </a:rPr>
              <a:t>Core Principles</a:t>
            </a:r>
          </a:p>
        </p:txBody>
      </p:sp>
      <p:sp>
        <p:nvSpPr>
          <p:cNvPr id="10" name="Rectangle 9">
            <a:extLst>
              <a:ext uri="{FF2B5EF4-FFF2-40B4-BE49-F238E27FC236}">
                <a16:creationId xmlns:a16="http://schemas.microsoft.com/office/drawing/2014/main" id="{EE482E2D-FB69-4D30-9FD8-B23837BD1065}"/>
              </a:ext>
            </a:extLst>
          </p:cNvPr>
          <p:cNvSpPr/>
          <p:nvPr/>
        </p:nvSpPr>
        <p:spPr>
          <a:xfrm>
            <a:off x="4303123" y="3019781"/>
            <a:ext cx="6084049" cy="1384995"/>
          </a:xfrm>
          <a:prstGeom prst="rect">
            <a:avLst/>
          </a:prstGeom>
        </p:spPr>
        <p:txBody>
          <a:bodyPr wrap="square">
            <a:spAutoFit/>
          </a:bodyPr>
          <a:lstStyle/>
          <a:p>
            <a:pPr>
              <a:defRPr/>
            </a:pPr>
            <a:r>
              <a:rPr lang="en-US" sz="2800" dirty="0">
                <a:latin typeface="Preeti" pitchFamily="2" charset="0"/>
                <a:ea typeface="Calibri" panose="020F0502020204030204" pitchFamily="34" charset="0"/>
                <a:cs typeface="Mangal"/>
              </a:rPr>
              <a:t>of}g </a:t>
            </a:r>
            <a:r>
              <a:rPr lang="en-US" sz="2800" dirty="0" err="1">
                <a:latin typeface="Preeti" pitchFamily="2" charset="0"/>
                <a:ea typeface="Calibri" panose="020F0502020204030204" pitchFamily="34" charset="0"/>
                <a:cs typeface="Mangal"/>
              </a:rPr>
              <a:t>zf</a:t>
            </a:r>
            <a:r>
              <a:rPr lang="en-US" sz="2800" dirty="0">
                <a:latin typeface="Preeti" pitchFamily="2" charset="0"/>
                <a:ea typeface="Calibri" panose="020F0502020204030204" pitchFamily="34" charset="0"/>
                <a:cs typeface="Mangal"/>
              </a:rPr>
              <a:t>]if0f </a:t>
            </a:r>
            <a:r>
              <a:rPr lang="en-US" sz="2800" dirty="0" err="1">
                <a:latin typeface="Preeti" pitchFamily="2" charset="0"/>
                <a:ea typeface="Calibri" panose="020F0502020204030204" pitchFamily="34" charset="0"/>
                <a:cs typeface="Mangal"/>
              </a:rPr>
              <a:t>tyf</a:t>
            </a:r>
            <a:r>
              <a:rPr lang="en-US" sz="2800" dirty="0">
                <a:latin typeface="Preeti" pitchFamily="2" charset="0"/>
                <a:ea typeface="Calibri" panose="020F0502020204030204" pitchFamily="34" charset="0"/>
                <a:cs typeface="Mangal"/>
              </a:rPr>
              <a:t> </a:t>
            </a:r>
            <a:r>
              <a:rPr lang="en-US" altLang="en-US" sz="2800" dirty="0">
                <a:latin typeface="Preeti" pitchFamily="2" charset="0"/>
              </a:rPr>
              <a:t>b'/</a:t>
            </a:r>
            <a:r>
              <a:rPr lang="en-US" altLang="en-US" sz="2800" dirty="0" err="1">
                <a:latin typeface="Preeti" pitchFamily="2" charset="0"/>
              </a:rPr>
              <a:t>frf</a:t>
            </a:r>
            <a:r>
              <a:rPr lang="en-US" altLang="en-US" sz="2800" dirty="0">
                <a:latin typeface="Preeti" pitchFamily="2" charset="0"/>
              </a:rPr>
              <a:t>/ </a:t>
            </a:r>
            <a:r>
              <a:rPr lang="en-US" sz="2800" dirty="0">
                <a:latin typeface="Preeti" pitchFamily="2" charset="0"/>
                <a:ea typeface="Calibri" panose="020F0502020204030204" pitchFamily="34" charset="0"/>
                <a:cs typeface="Mangal"/>
              </a:rPr>
              <a:t>/f]Sg] </a:t>
            </a:r>
            <a:r>
              <a:rPr lang="en-US" sz="2800" dirty="0" err="1">
                <a:latin typeface="Preeti" pitchFamily="2" charset="0"/>
                <a:ea typeface="Calibri" panose="020F0502020204030204" pitchFamily="34" charset="0"/>
                <a:cs typeface="Mangal"/>
              </a:rPr>
              <a:t>jftfj</a:t>
            </a:r>
            <a:r>
              <a:rPr lang="en-US" sz="2800" dirty="0">
                <a:latin typeface="Preeti" pitchFamily="2" charset="0"/>
                <a:ea typeface="Calibri" panose="020F0502020204030204" pitchFamily="34" charset="0"/>
                <a:cs typeface="Mangal"/>
              </a:rPr>
              <a:t>/0f </a:t>
            </a:r>
            <a:r>
              <a:rPr lang="en-US" sz="2800" dirty="0" err="1">
                <a:latin typeface="Preeti" pitchFamily="2" charset="0"/>
                <a:ea typeface="Calibri" panose="020F0502020204030204" pitchFamily="34" charset="0"/>
                <a:cs typeface="Mangal"/>
              </a:rPr>
              <a:t>agfpg</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bfloTj</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xfdL</a:t>
            </a:r>
            <a:r>
              <a:rPr lang="en-US" sz="2800" dirty="0">
                <a:latin typeface="Preeti" pitchFamily="2" charset="0"/>
                <a:ea typeface="Calibri" panose="020F0502020204030204" pitchFamily="34" charset="0"/>
                <a:cs typeface="Mangal"/>
              </a:rPr>
              <a:t> ;a}sf] </a:t>
            </a:r>
            <a:r>
              <a:rPr lang="en-US" sz="2800" dirty="0" err="1">
                <a:latin typeface="Preeti" pitchFamily="2" charset="0"/>
                <a:ea typeface="Calibri" panose="020F0502020204030204" pitchFamily="34" charset="0"/>
                <a:cs typeface="Mangal"/>
              </a:rPr>
              <a:t>xf</a:t>
            </a:r>
            <a:r>
              <a:rPr lang="en-US" sz="2800" dirty="0">
                <a:latin typeface="Preeti" pitchFamily="2" charset="0"/>
                <a:ea typeface="Calibri" panose="020F0502020204030204" pitchFamily="34" charset="0"/>
                <a:cs typeface="Mangal"/>
              </a:rPr>
              <a:t>] / </a:t>
            </a:r>
            <a:r>
              <a:rPr lang="en-US" sz="2800" dirty="0" err="1">
                <a:latin typeface="Preeti" pitchFamily="2" charset="0"/>
                <a:ea typeface="Calibri" panose="020F0502020204030204" pitchFamily="34" charset="0"/>
                <a:cs typeface="Mangal"/>
              </a:rPr>
              <a:t>o;sf</a:t>
            </a:r>
            <a:r>
              <a:rPr lang="en-US" sz="2800" dirty="0">
                <a:latin typeface="Preeti" pitchFamily="2" charset="0"/>
                <a:ea typeface="Calibri" panose="020F0502020204030204" pitchFamily="34" charset="0"/>
                <a:cs typeface="Mangal"/>
              </a:rPr>
              <a:t>] </a:t>
            </a:r>
            <a:r>
              <a:rPr lang="en-US" sz="2800" dirty="0" err="1">
                <a:latin typeface="Preeti" pitchFamily="2" charset="0"/>
                <a:ea typeface="Calibri" panose="020F0502020204030204" pitchFamily="34" charset="0"/>
                <a:cs typeface="Mangal"/>
              </a:rPr>
              <a:t>sfof</a:t>
            </a:r>
            <a:r>
              <a:rPr lang="en-US" sz="2800" dirty="0">
                <a:latin typeface="Preeti" pitchFamily="2" charset="0"/>
                <a:ea typeface="Calibri" panose="020F0502020204030204" pitchFamily="34" charset="0"/>
                <a:cs typeface="Mangal"/>
              </a:rPr>
              <a:t>{</a:t>
            </a:r>
            <a:r>
              <a:rPr lang="en-US" sz="2800" dirty="0" err="1">
                <a:latin typeface="Preeti" pitchFamily="2" charset="0"/>
                <a:ea typeface="Calibri" panose="020F0502020204030204" pitchFamily="34" charset="0"/>
                <a:cs typeface="Mangal"/>
              </a:rPr>
              <a:t>GjognfO</a:t>
            </a:r>
            <a:r>
              <a:rPr lang="en-US" sz="2800" dirty="0">
                <a:latin typeface="Preeti" pitchFamily="2" charset="0"/>
                <a:ea typeface="Calibri" panose="020F0502020204030204" pitchFamily="34" charset="0"/>
                <a:cs typeface="Mangal"/>
              </a:rPr>
              <a:t>{ k|j4{g </a:t>
            </a:r>
            <a:r>
              <a:rPr lang="en-US" sz="2800" dirty="0" err="1">
                <a:latin typeface="Preeti" pitchFamily="2" charset="0"/>
                <a:ea typeface="Calibri" panose="020F0502020204030204" pitchFamily="34" charset="0"/>
                <a:cs typeface="Mangal"/>
              </a:rPr>
              <a:t>xfdL</a:t>
            </a:r>
            <a:r>
              <a:rPr lang="en-US" sz="2800" dirty="0">
                <a:latin typeface="Preeti" pitchFamily="2" charset="0"/>
                <a:ea typeface="Calibri" panose="020F0502020204030204" pitchFamily="34" charset="0"/>
                <a:cs typeface="Mangal"/>
              </a:rPr>
              <a:t> ;an] ug'{ kb{5 .</a:t>
            </a:r>
          </a:p>
        </p:txBody>
      </p:sp>
      <p:sp>
        <p:nvSpPr>
          <p:cNvPr id="5" name="Text Placeholder 2">
            <a:extLst>
              <a:ext uri="{FF2B5EF4-FFF2-40B4-BE49-F238E27FC236}">
                <a16:creationId xmlns:a16="http://schemas.microsoft.com/office/drawing/2014/main" id="{D5E14CBF-9BCD-49DF-8814-2CFA858FB2F1}"/>
              </a:ext>
            </a:extLst>
          </p:cNvPr>
          <p:cNvSpPr txBox="1">
            <a:spLocks/>
          </p:cNvSpPr>
          <p:nvPr/>
        </p:nvSpPr>
        <p:spPr>
          <a:xfrm>
            <a:off x="648931" y="2587771"/>
            <a:ext cx="2993585" cy="2754312"/>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pPr lvl="0"/>
            <a:r>
              <a:rPr lang="en-US" sz="2000" b="0" dirty="0">
                <a:solidFill>
                  <a:schemeClr val="tx1">
                    <a:lumMod val="95000"/>
                    <a:lumOff val="5000"/>
                  </a:schemeClr>
                </a:solidFill>
                <a:latin typeface="Gill Sans MT" panose="020B0502020104020203" pitchFamily="34" charset="0"/>
              </a:rPr>
              <a:t>Every individual need to create and maintain an environment that prevents sexual exploitation and abuse. Partner Managers at all levels have particular responsibilities to support and develop systems that maintain this environment.</a:t>
            </a:r>
          </a:p>
        </p:txBody>
      </p:sp>
    </p:spTree>
    <p:extLst>
      <p:ext uri="{BB962C8B-B14F-4D97-AF65-F5344CB8AC3E}">
        <p14:creationId xmlns:p14="http://schemas.microsoft.com/office/powerpoint/2010/main" val="345273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500" dirty="0">
                <a:latin typeface="Gill Sans MT" panose="020B0502020104020203" pitchFamily="34" charset="0"/>
              </a:rPr>
              <a:t>CORE PRINCIPLES /</a:t>
            </a:r>
            <a:r>
              <a:rPr lang="en-US" sz="2000" dirty="0">
                <a:latin typeface="Preeti" pitchFamily="2" charset="0"/>
              </a:rPr>
              <a:t> </a:t>
            </a:r>
            <a:r>
              <a:rPr lang="en-US" sz="3000" dirty="0" err="1">
                <a:latin typeface="Preeti" pitchFamily="2" charset="0"/>
              </a:rPr>
              <a:t>d"n</a:t>
            </a:r>
            <a:r>
              <a:rPr lang="en-US" sz="3000" dirty="0">
                <a:latin typeface="Preeti" pitchFamily="2" charset="0"/>
              </a:rPr>
              <a:t> l;4fGtx¿</a:t>
            </a:r>
          </a:p>
        </p:txBody>
      </p:sp>
      <p:sp>
        <p:nvSpPr>
          <p:cNvPr id="7" name="Rectangle 3">
            <a:extLst>
              <a:ext uri="{FF2B5EF4-FFF2-40B4-BE49-F238E27FC236}">
                <a16:creationId xmlns:a16="http://schemas.microsoft.com/office/drawing/2014/main" id="{FA5D6F99-14F9-402C-A51A-459B774579B4}"/>
              </a:ext>
            </a:extLst>
          </p:cNvPr>
          <p:cNvSpPr txBox="1">
            <a:spLocks noChangeArrowheads="1"/>
          </p:cNvSpPr>
          <p:nvPr/>
        </p:nvSpPr>
        <p:spPr>
          <a:xfrm>
            <a:off x="757336" y="2702922"/>
            <a:ext cx="9896965" cy="1273177"/>
          </a:xfrm>
          <a:prstGeom prst="rect">
            <a:avLst/>
          </a:prstGeom>
        </p:spPr>
        <p:txBody>
          <a:bodyPr>
            <a:noAutofit/>
          </a:bodyPr>
          <a:lstStyle>
            <a:lvl1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1pPr>
            <a:lvl2pPr marL="100013" indent="-100013" algn="l" defTabSz="914400" rtl="0" eaLnBrk="1" latinLnBrk="0" hangingPunct="1">
              <a:lnSpc>
                <a:spcPct val="100000"/>
              </a:lnSpc>
              <a:spcBef>
                <a:spcPts val="0"/>
              </a:spcBef>
              <a:spcAft>
                <a:spcPts val="0"/>
              </a:spcAft>
              <a:buFont typeface="Arial" pitchFamily="34" charset="0"/>
              <a:buChar char="•"/>
              <a:defRPr sz="1400" b="0" kern="1200" spc="20" baseline="0">
                <a:solidFill>
                  <a:schemeClr val="tx1"/>
                </a:solidFill>
                <a:latin typeface="+mn-lt"/>
                <a:ea typeface="+mn-ea"/>
                <a:cs typeface="+mn-cs"/>
              </a:defRPr>
            </a:lvl2pPr>
            <a:lvl3pPr marL="322263" indent="-187325" algn="l" defTabSz="914400" rtl="0" eaLnBrk="1" latinLnBrk="0" hangingPunct="1">
              <a:lnSpc>
                <a:spcPct val="100000"/>
              </a:lnSpc>
              <a:spcBef>
                <a:spcPts val="0"/>
              </a:spcBef>
              <a:spcAft>
                <a:spcPts val="0"/>
              </a:spcAft>
              <a:buFont typeface="Arial" pitchFamily="34" charset="0"/>
              <a:buChar char="‒"/>
              <a:defRPr sz="1400" kern="1200" spc="2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itchFamily="34" charset="0"/>
              <a:buNone/>
              <a:defRPr sz="14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defRPr/>
            </a:pPr>
            <a:r>
              <a:rPr lang="en-US" sz="3000" dirty="0">
                <a:latin typeface="Gill Sans MT" panose="020B0502020104020203" pitchFamily="34" charset="0"/>
              </a:rPr>
              <a:t>It is the duty of all </a:t>
            </a:r>
            <a:r>
              <a:rPr lang="en-GB" sz="3000" dirty="0">
                <a:latin typeface="Gill Sans MT" panose="020B0502020104020203" pitchFamily="34" charset="0"/>
              </a:rPr>
              <a:t>employees, and partners </a:t>
            </a:r>
            <a:r>
              <a:rPr lang="en-US" sz="3000" dirty="0">
                <a:latin typeface="Gill Sans MT" panose="020B0502020104020203" pitchFamily="34" charset="0"/>
              </a:rPr>
              <a:t>to Prevent and Respond to SEA.</a:t>
            </a:r>
          </a:p>
          <a:p>
            <a:pPr algn="ctr">
              <a:lnSpc>
                <a:spcPct val="90000"/>
              </a:lnSpc>
              <a:defRPr/>
            </a:pPr>
            <a:endParaRPr lang="en-US" sz="3000" dirty="0">
              <a:latin typeface="Calibri" panose="020F0502020204030204" pitchFamily="34" charset="0"/>
            </a:endParaRPr>
          </a:p>
          <a:p>
            <a:pPr algn="ctr">
              <a:lnSpc>
                <a:spcPct val="90000"/>
              </a:lnSpc>
              <a:defRPr/>
            </a:pPr>
            <a:r>
              <a:rPr lang="en-US" sz="3000" dirty="0">
                <a:latin typeface="Preeti" pitchFamily="2" charset="0"/>
              </a:rPr>
              <a:t>of}g </a:t>
            </a:r>
            <a:r>
              <a:rPr lang="en-US" sz="3000" dirty="0" err="1">
                <a:latin typeface="Preeti" pitchFamily="2" charset="0"/>
              </a:rPr>
              <a:t>zf</a:t>
            </a:r>
            <a:r>
              <a:rPr lang="en-US" sz="3000" dirty="0">
                <a:latin typeface="Preeti" pitchFamily="2" charset="0"/>
              </a:rPr>
              <a:t>]if0f </a:t>
            </a:r>
            <a:r>
              <a:rPr lang="en-US" sz="3000" dirty="0" err="1">
                <a:latin typeface="Preeti" pitchFamily="2" charset="0"/>
              </a:rPr>
              <a:t>tyf</a:t>
            </a:r>
            <a:r>
              <a:rPr lang="en-US" sz="3000" dirty="0">
                <a:latin typeface="Preeti" pitchFamily="2" charset="0"/>
              </a:rPr>
              <a:t> </a:t>
            </a:r>
            <a:r>
              <a:rPr lang="en-US" altLang="en-US" sz="3000" dirty="0">
                <a:latin typeface="Preeti" pitchFamily="2" charset="0"/>
              </a:rPr>
              <a:t>b'/</a:t>
            </a:r>
            <a:r>
              <a:rPr lang="en-US" altLang="en-US" sz="3000" dirty="0" err="1">
                <a:latin typeface="Preeti" pitchFamily="2" charset="0"/>
              </a:rPr>
              <a:t>frf</a:t>
            </a:r>
            <a:r>
              <a:rPr lang="en-US" altLang="en-US" sz="3000" dirty="0">
                <a:latin typeface="Preeti" pitchFamily="2" charset="0"/>
              </a:rPr>
              <a:t>/ </a:t>
            </a:r>
            <a:r>
              <a:rPr lang="en-US" sz="3000" dirty="0">
                <a:latin typeface="Preeti" pitchFamily="2" charset="0"/>
              </a:rPr>
              <a:t>/f]Sg' / o; ;</a:t>
            </a:r>
            <a:r>
              <a:rPr lang="en-US" sz="3000" dirty="0" err="1">
                <a:latin typeface="Preeti" pitchFamily="2" charset="0"/>
              </a:rPr>
              <a:t>DaGwL</a:t>
            </a:r>
            <a:r>
              <a:rPr lang="en-US" sz="3000" dirty="0">
                <a:latin typeface="Preeti" pitchFamily="2" charset="0"/>
              </a:rPr>
              <a:t> </a:t>
            </a:r>
            <a:r>
              <a:rPr lang="en-US" sz="3000" dirty="0" err="1">
                <a:latin typeface="Preeti" pitchFamily="2" charset="0"/>
              </a:rPr>
              <a:t>lhDd</a:t>
            </a:r>
            <a:r>
              <a:rPr lang="en-US" sz="3000" dirty="0">
                <a:latin typeface="Preeti" pitchFamily="2" charset="0"/>
              </a:rPr>
              <a:t>]</a:t>
            </a:r>
            <a:r>
              <a:rPr lang="en-US" sz="3000" dirty="0" err="1">
                <a:latin typeface="Preeti" pitchFamily="2" charset="0"/>
              </a:rPr>
              <a:t>jf</a:t>
            </a:r>
            <a:r>
              <a:rPr lang="en-US" sz="3000" dirty="0">
                <a:latin typeface="Preeti" pitchFamily="2" charset="0"/>
              </a:rPr>
              <a:t>/L </a:t>
            </a:r>
            <a:r>
              <a:rPr lang="en-US" sz="3000" dirty="0" err="1">
                <a:latin typeface="Preeti" pitchFamily="2" charset="0"/>
              </a:rPr>
              <a:t>jxg</a:t>
            </a:r>
            <a:r>
              <a:rPr lang="en-US" sz="3000" dirty="0">
                <a:latin typeface="Preeti" pitchFamily="2" charset="0"/>
              </a:rPr>
              <a:t> ug'{</a:t>
            </a:r>
          </a:p>
          <a:p>
            <a:pPr algn="ctr">
              <a:lnSpc>
                <a:spcPct val="90000"/>
              </a:lnSpc>
              <a:defRPr/>
            </a:pPr>
            <a:r>
              <a:rPr lang="en-US" sz="3000" dirty="0">
                <a:latin typeface="Preeti" pitchFamily="2" charset="0"/>
              </a:rPr>
              <a:t>;a} </a:t>
            </a:r>
            <a:r>
              <a:rPr lang="en-US" sz="3000" dirty="0" err="1">
                <a:latin typeface="Preeti" pitchFamily="2" charset="0"/>
              </a:rPr>
              <a:t>sd</a:t>
            </a:r>
            <a:r>
              <a:rPr lang="en-US" sz="3000" dirty="0">
                <a:latin typeface="Preeti" pitchFamily="2" charset="0"/>
              </a:rPr>
              <a:t>{rf/L </a:t>
            </a:r>
            <a:r>
              <a:rPr lang="en-US" sz="3000" dirty="0" err="1">
                <a:latin typeface="Preeti" pitchFamily="2" charset="0"/>
              </a:rPr>
              <a:t>tyf</a:t>
            </a:r>
            <a:r>
              <a:rPr lang="en-US" sz="3000" dirty="0">
                <a:latin typeface="Preeti" pitchFamily="2" charset="0"/>
              </a:rPr>
              <a:t> </a:t>
            </a:r>
            <a:r>
              <a:rPr lang="en-GB" sz="3000" dirty="0">
                <a:latin typeface="Preeti" pitchFamily="2" charset="0"/>
              </a:rPr>
              <a:t>;fem]bf/</a:t>
            </a:r>
            <a:r>
              <a:rPr lang="en-US" sz="3000" dirty="0">
                <a:latin typeface="Preeti" pitchFamily="2" charset="0"/>
                <a:ea typeface="Calibri" panose="020F0502020204030204" pitchFamily="34" charset="0"/>
                <a:cs typeface="Mangal"/>
              </a:rPr>
              <a:t>sf]</a:t>
            </a:r>
            <a:r>
              <a:rPr lang="en-GB" sz="3000" dirty="0">
                <a:latin typeface="Preeti" pitchFamily="2" charset="0"/>
              </a:rPr>
              <a:t> </a:t>
            </a:r>
            <a:r>
              <a:rPr lang="en-US" sz="3000" dirty="0" err="1">
                <a:latin typeface="Preeti" pitchFamily="2" charset="0"/>
              </a:rPr>
              <a:t>bfloTj</a:t>
            </a:r>
            <a:r>
              <a:rPr lang="en-US" sz="3000" dirty="0">
                <a:latin typeface="Preeti" pitchFamily="2" charset="0"/>
              </a:rPr>
              <a:t> </a:t>
            </a:r>
            <a:r>
              <a:rPr lang="en-US" sz="3000" dirty="0" err="1">
                <a:latin typeface="Preeti" pitchFamily="2" charset="0"/>
              </a:rPr>
              <a:t>xf</a:t>
            </a:r>
            <a:r>
              <a:rPr lang="en-US" sz="3000" dirty="0">
                <a:latin typeface="Preeti" pitchFamily="2" charset="0"/>
              </a:rPr>
              <a:t>] .</a:t>
            </a:r>
          </a:p>
          <a:p>
            <a:pPr algn="ctr">
              <a:lnSpc>
                <a:spcPct val="90000"/>
              </a:lnSpc>
              <a:defRPr/>
            </a:pPr>
            <a:endParaRPr lang="en-US" sz="3000" dirty="0">
              <a:latin typeface="Calibri" panose="020F0502020204030204" pitchFamily="34" charset="0"/>
            </a:endParaRPr>
          </a:p>
          <a:p>
            <a:pPr algn="ctr">
              <a:lnSpc>
                <a:spcPct val="90000"/>
              </a:lnSpc>
              <a:defRPr/>
            </a:pPr>
            <a:endParaRPr lang="en-US" sz="3000" dirty="0">
              <a:latin typeface="Calibri" panose="020F0502020204030204" pitchFamily="34" charset="0"/>
            </a:endParaRPr>
          </a:p>
        </p:txBody>
      </p:sp>
    </p:spTree>
    <p:extLst>
      <p:ext uri="{BB962C8B-B14F-4D97-AF65-F5344CB8AC3E}">
        <p14:creationId xmlns:p14="http://schemas.microsoft.com/office/powerpoint/2010/main" val="34168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500" dirty="0">
                <a:latin typeface="Gill Sans MT" panose="020B0502020104020203" pitchFamily="34" charset="0"/>
              </a:rPr>
              <a:t>REPORTING / </a:t>
            </a:r>
            <a:r>
              <a:rPr lang="en-US" sz="3000" dirty="0" err="1">
                <a:latin typeface="Preeti" pitchFamily="2" charset="0"/>
              </a:rPr>
              <a:t>ph</a:t>
            </a:r>
            <a:r>
              <a:rPr lang="en-US" sz="3000" dirty="0">
                <a:latin typeface="Preeti" pitchFamily="2" charset="0"/>
              </a:rPr>
              <a:t>'/L</a:t>
            </a:r>
          </a:p>
        </p:txBody>
      </p:sp>
      <p:sp>
        <p:nvSpPr>
          <p:cNvPr id="5" name="Text Placeholder 2">
            <a:extLst>
              <a:ext uri="{FF2B5EF4-FFF2-40B4-BE49-F238E27FC236}">
                <a16:creationId xmlns:a16="http://schemas.microsoft.com/office/drawing/2014/main" id="{CDBB0ED8-296F-4B0C-8634-2BD6A5369458}"/>
              </a:ext>
            </a:extLst>
          </p:cNvPr>
          <p:cNvSpPr txBox="1">
            <a:spLocks/>
          </p:cNvSpPr>
          <p:nvPr/>
        </p:nvSpPr>
        <p:spPr>
          <a:xfrm>
            <a:off x="143838" y="3070895"/>
            <a:ext cx="8373438" cy="2754312"/>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pPr>
              <a:spcAft>
                <a:spcPts val="1200"/>
              </a:spcAft>
            </a:pPr>
            <a:r>
              <a:rPr lang="en-GB" sz="1800" dirty="0">
                <a:solidFill>
                  <a:srgbClr val="00247D"/>
                </a:solidFill>
                <a:latin typeface="Gill Sans MT" panose="020B0502020104020203" pitchFamily="34" charset="0"/>
              </a:rPr>
              <a:t>Whistle-blower Website: </a:t>
            </a:r>
            <a:r>
              <a:rPr lang="en-GB" sz="1800" u="sng" dirty="0">
                <a:solidFill>
                  <a:srgbClr val="00247D"/>
                </a:solidFill>
                <a:latin typeface="Gill Sans MT" panose="020B0502020104020203" pitchFamily="34" charset="0"/>
              </a:rPr>
              <a:t>wsp.ethicspoint.com</a:t>
            </a:r>
            <a:endParaRPr lang="en-US" sz="1800" dirty="0">
              <a:solidFill>
                <a:srgbClr val="00247D"/>
              </a:solidFill>
              <a:latin typeface="Gill Sans MT" panose="020B0502020104020203" pitchFamily="34" charset="0"/>
            </a:endParaRPr>
          </a:p>
          <a:p>
            <a:pPr>
              <a:spcAft>
                <a:spcPts val="1200"/>
              </a:spcAft>
            </a:pPr>
            <a:r>
              <a:rPr lang="en-US" sz="2000" dirty="0">
                <a:solidFill>
                  <a:schemeClr val="tx1">
                    <a:lumMod val="95000"/>
                    <a:lumOff val="5000"/>
                  </a:schemeClr>
                </a:solidFill>
                <a:latin typeface="Gill Sans MT" panose="020B0502020104020203" pitchFamily="34" charset="0"/>
              </a:rPr>
              <a:t>Dedicated Number to call from Nepal: 00-1-887-315-9932</a:t>
            </a:r>
          </a:p>
          <a:p>
            <a:pPr marL="285750" indent="-285750">
              <a:spcAft>
                <a:spcPts val="1200"/>
              </a:spcAft>
              <a:buFont typeface="Arial" panose="020B0604020202020204" pitchFamily="34" charset="0"/>
              <a:buChar char="•"/>
            </a:pPr>
            <a:r>
              <a:rPr lang="en-US" sz="1600" dirty="0">
                <a:solidFill>
                  <a:schemeClr val="tx1"/>
                </a:solidFill>
                <a:latin typeface="Gill Sans MT" panose="020B0502020104020203" pitchFamily="34" charset="0"/>
              </a:rPr>
              <a:t>Provided by an independent third-party provider </a:t>
            </a:r>
          </a:p>
          <a:p>
            <a:pPr marL="285750" indent="-285750">
              <a:spcAft>
                <a:spcPts val="1200"/>
              </a:spcAft>
              <a:buFont typeface="Arial" panose="020B0604020202020204" pitchFamily="34" charset="0"/>
              <a:buChar char="•"/>
            </a:pPr>
            <a:r>
              <a:rPr lang="en-US" sz="1600" dirty="0">
                <a:solidFill>
                  <a:schemeClr val="tx1"/>
                </a:solidFill>
                <a:latin typeface="Gill Sans MT" panose="020B0502020104020203" pitchFamily="34" charset="0"/>
              </a:rPr>
              <a:t>Toll-free call center and web intake site </a:t>
            </a:r>
          </a:p>
          <a:p>
            <a:pPr marL="285750" indent="-285750">
              <a:spcAft>
                <a:spcPts val="1200"/>
              </a:spcAft>
              <a:buFont typeface="Arial" panose="020B0604020202020204" pitchFamily="34" charset="0"/>
              <a:buChar char="•"/>
            </a:pPr>
            <a:r>
              <a:rPr lang="en-US" sz="1600" dirty="0">
                <a:solidFill>
                  <a:schemeClr val="tx1"/>
                </a:solidFill>
                <a:latin typeface="Gill Sans MT" panose="020B0502020104020203" pitchFamily="34" charset="0"/>
              </a:rPr>
              <a:t>Confidential, anonymous if desired </a:t>
            </a:r>
          </a:p>
          <a:p>
            <a:pPr marL="285750" indent="-285750">
              <a:spcAft>
                <a:spcPts val="1200"/>
              </a:spcAft>
              <a:buFont typeface="Arial" panose="020B0604020202020204" pitchFamily="34" charset="0"/>
              <a:buChar char="•"/>
            </a:pPr>
            <a:r>
              <a:rPr lang="en-US" sz="1600" dirty="0">
                <a:solidFill>
                  <a:schemeClr val="tx1"/>
                </a:solidFill>
                <a:latin typeface="Gill Sans MT" panose="020B0502020104020203" pitchFamily="34" charset="0"/>
              </a:rPr>
              <a:t>Anti-retaliation policy for those who report concerns in good faith (zero reprisals)</a:t>
            </a:r>
          </a:p>
        </p:txBody>
      </p:sp>
      <p:pic>
        <p:nvPicPr>
          <p:cNvPr id="3" name="Picture 2" descr="Graphical user interface, text, website&#10;&#10;Description automatically generated">
            <a:extLst>
              <a:ext uri="{FF2B5EF4-FFF2-40B4-BE49-F238E27FC236}">
                <a16:creationId xmlns:a16="http://schemas.microsoft.com/office/drawing/2014/main" id="{C67207BF-367C-4484-929A-ABC1D7E23958}"/>
              </a:ext>
            </a:extLst>
          </p:cNvPr>
          <p:cNvPicPr>
            <a:picLocks noChangeAspect="1"/>
          </p:cNvPicPr>
          <p:nvPr/>
        </p:nvPicPr>
        <p:blipFill rotWithShape="1">
          <a:blip r:embed="rId2"/>
          <a:srcRect l="67837" t="20075" r="3005" b="13408"/>
          <a:stretch/>
        </p:blipFill>
        <p:spPr>
          <a:xfrm>
            <a:off x="8358026" y="1827341"/>
            <a:ext cx="3411021" cy="4377148"/>
          </a:xfrm>
          <a:prstGeom prst="rect">
            <a:avLst/>
          </a:prstGeom>
        </p:spPr>
      </p:pic>
      <p:sp>
        <p:nvSpPr>
          <p:cNvPr id="7" name="TextBox 6">
            <a:extLst>
              <a:ext uri="{FF2B5EF4-FFF2-40B4-BE49-F238E27FC236}">
                <a16:creationId xmlns:a16="http://schemas.microsoft.com/office/drawing/2014/main" id="{0F51F9ED-8441-4A0C-B039-EC6D4BAE2C80}"/>
              </a:ext>
            </a:extLst>
          </p:cNvPr>
          <p:cNvSpPr txBox="1"/>
          <p:nvPr/>
        </p:nvSpPr>
        <p:spPr>
          <a:xfrm>
            <a:off x="143838" y="1724600"/>
            <a:ext cx="7006975" cy="923330"/>
          </a:xfrm>
          <a:prstGeom prst="rect">
            <a:avLst/>
          </a:prstGeom>
          <a:noFill/>
        </p:spPr>
        <p:txBody>
          <a:bodyPr wrap="square">
            <a:spAutoFit/>
          </a:bodyPr>
          <a:lstStyle/>
          <a:p>
            <a:pPr>
              <a:spcBef>
                <a:spcPct val="0"/>
              </a:spcBef>
              <a:defRPr/>
            </a:pPr>
            <a:endParaRPr lang="en-US" sz="1800" dirty="0">
              <a:solidFill>
                <a:schemeClr val="tx1"/>
              </a:solidFill>
              <a:latin typeface="Gill Sans MT" panose="020B0502020104020203" pitchFamily="34" charset="0"/>
            </a:endParaRPr>
          </a:p>
          <a:p>
            <a:pPr>
              <a:spcBef>
                <a:spcPct val="0"/>
              </a:spcBef>
              <a:defRPr/>
            </a:pPr>
            <a:r>
              <a:rPr lang="en-US" sz="1800" dirty="0">
                <a:solidFill>
                  <a:schemeClr val="tx1"/>
                </a:solidFill>
                <a:latin typeface="Gill Sans MT" panose="020B0502020104020203" pitchFamily="34" charset="0"/>
              </a:rPr>
              <a:t>To tackle power imbalances, particularly gender inequality; taking a survivor-</a:t>
            </a:r>
            <a:r>
              <a:rPr lang="en-US" sz="1800" dirty="0" err="1">
                <a:solidFill>
                  <a:schemeClr val="tx1"/>
                </a:solidFill>
                <a:latin typeface="Gill Sans MT" panose="020B0502020104020203" pitchFamily="34" charset="0"/>
              </a:rPr>
              <a:t>centred</a:t>
            </a:r>
            <a:r>
              <a:rPr lang="en-US" sz="1800" dirty="0">
                <a:solidFill>
                  <a:schemeClr val="tx1"/>
                </a:solidFill>
                <a:latin typeface="Gill Sans MT" panose="020B0502020104020203" pitchFamily="34" charset="0"/>
              </a:rPr>
              <a:t> approach; we encourage reporting while doing no harm. </a:t>
            </a:r>
            <a:endParaRPr lang="en-CA" altLang="fr-FR" sz="18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32629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17135" y="1250756"/>
            <a:ext cx="8737601" cy="507110"/>
          </a:xfrm>
        </p:spPr>
        <p:txBody>
          <a:bodyPr/>
          <a:lstStyle/>
          <a:p>
            <a:r>
              <a:rPr lang="en-US" sz="2500" dirty="0">
                <a:latin typeface="Gill Sans MT" panose="020B0502020104020203" pitchFamily="34" charset="0"/>
              </a:rPr>
              <a:t>CHILDREN / </a:t>
            </a:r>
            <a:r>
              <a:rPr lang="hi-IN" sz="2500" dirty="0">
                <a:latin typeface="Gill Sans MT" panose="020B0502020104020203" pitchFamily="34" charset="0"/>
              </a:rPr>
              <a:t>बाल बालिका </a:t>
            </a:r>
            <a:endParaRPr lang="en-US" sz="2500" dirty="0">
              <a:latin typeface="Gill Sans MT" panose="020B0502020104020203" pitchFamily="34" charset="0"/>
            </a:endParaRPr>
          </a:p>
        </p:txBody>
      </p:sp>
      <p:sp>
        <p:nvSpPr>
          <p:cNvPr id="4" name="Rectangle 3">
            <a:extLst>
              <a:ext uri="{FF2B5EF4-FFF2-40B4-BE49-F238E27FC236}">
                <a16:creationId xmlns:a16="http://schemas.microsoft.com/office/drawing/2014/main" id="{D7A5EE50-0893-446E-A1C5-5744B0DA4331}"/>
              </a:ext>
            </a:extLst>
          </p:cNvPr>
          <p:cNvSpPr/>
          <p:nvPr/>
        </p:nvSpPr>
        <p:spPr>
          <a:xfrm>
            <a:off x="745312" y="2283056"/>
            <a:ext cx="10206939" cy="2585323"/>
          </a:xfrm>
          <a:prstGeom prst="rect">
            <a:avLst/>
          </a:prstGeom>
        </p:spPr>
        <p:txBody>
          <a:bodyPr wrap="square">
            <a:spAutoFit/>
          </a:bodyPr>
          <a:lstStyle/>
          <a:p>
            <a:pPr algn="ctr">
              <a:spcBef>
                <a:spcPct val="50000"/>
              </a:spcBef>
              <a:defRPr/>
            </a:pPr>
            <a:r>
              <a:rPr lang="en-GB" sz="2500" dirty="0">
                <a:latin typeface="Gill Sans MT" panose="020B0502020104020203" pitchFamily="34" charset="0"/>
              </a:rPr>
              <a:t>Children are defined by the UN Convention of the Rights of a Child as being someone under the age of “18” years, regardless of the local age of majority/consent.  </a:t>
            </a:r>
            <a:endParaRPr lang="en-US" sz="2500" dirty="0">
              <a:latin typeface="Gill Sans MT" panose="020B0502020104020203" pitchFamily="34" charset="0"/>
            </a:endParaRPr>
          </a:p>
          <a:p>
            <a:pPr algn="ctr">
              <a:spcBef>
                <a:spcPct val="50000"/>
              </a:spcBef>
              <a:defRPr/>
            </a:pPr>
            <a:endParaRPr lang="en-CA" altLang="fr-FR" dirty="0"/>
          </a:p>
          <a:p>
            <a:pPr algn="ctr">
              <a:defRPr/>
            </a:pPr>
            <a:r>
              <a:rPr lang="en-US" sz="3000" b="1" dirty="0">
                <a:latin typeface="Preeti" pitchFamily="2" charset="0"/>
              </a:rPr>
              <a:t>:</a:t>
            </a:r>
            <a:r>
              <a:rPr lang="en-US" sz="3000" b="1" dirty="0" err="1">
                <a:latin typeface="Preeti" pitchFamily="2" charset="0"/>
              </a:rPr>
              <a:t>yfgLo</a:t>
            </a:r>
            <a:r>
              <a:rPr lang="en-US" sz="3000" b="1" dirty="0">
                <a:latin typeface="Preeti" pitchFamily="2" charset="0"/>
              </a:rPr>
              <a:t> </a:t>
            </a:r>
            <a:r>
              <a:rPr lang="en-US" sz="3000" b="1" dirty="0" err="1">
                <a:latin typeface="Preeti" pitchFamily="2" charset="0"/>
              </a:rPr>
              <a:t>d'n'ssf</a:t>
            </a:r>
            <a:r>
              <a:rPr lang="en-US" sz="3000" b="1" dirty="0">
                <a:latin typeface="Preeti" pitchFamily="2" charset="0"/>
              </a:rPr>
              <a:t>] kl/</a:t>
            </a:r>
            <a:r>
              <a:rPr lang="en-US" sz="3000" b="1" dirty="0" err="1">
                <a:latin typeface="Preeti" pitchFamily="2" charset="0"/>
              </a:rPr>
              <a:t>efiffdf</a:t>
            </a:r>
            <a:r>
              <a:rPr lang="en-US" sz="3000" b="1" dirty="0">
                <a:latin typeface="Preeti" pitchFamily="2" charset="0"/>
              </a:rPr>
              <a:t> h];'s} </a:t>
            </a:r>
            <a:r>
              <a:rPr lang="en-US" sz="3000" b="1" dirty="0" err="1">
                <a:latin typeface="Preeti" pitchFamily="2" charset="0"/>
              </a:rPr>
              <a:t>elgPtf</a:t>
            </a:r>
            <a:r>
              <a:rPr lang="en-US" sz="3000" b="1" dirty="0">
                <a:latin typeface="Preeti" pitchFamily="2" charset="0"/>
              </a:rPr>
              <a:t> </a:t>
            </a:r>
            <a:r>
              <a:rPr lang="en-US" sz="3000" b="1" dirty="0" err="1">
                <a:latin typeface="Preeti" pitchFamily="2" charset="0"/>
              </a:rPr>
              <a:t>klg</a:t>
            </a:r>
            <a:r>
              <a:rPr lang="en-US" sz="3000" b="1" dirty="0">
                <a:latin typeface="Preeti" pitchFamily="2" charset="0"/>
              </a:rPr>
              <a:t> </a:t>
            </a:r>
            <a:r>
              <a:rPr lang="en-US" altLang="en-US" sz="3000" b="1" dirty="0">
                <a:latin typeface="Preeti" pitchFamily="2" charset="0"/>
                <a:cs typeface="Arial" panose="020B0604020202020204" pitchFamily="34" charset="0"/>
              </a:rPr>
              <a:t>;+</a:t>
            </a:r>
            <a:r>
              <a:rPr lang="en-US" altLang="en-US" sz="3000" b="1" dirty="0" err="1">
                <a:latin typeface="Preeti" pitchFamily="2" charset="0"/>
                <a:cs typeface="Arial" panose="020B0604020202020204" pitchFamily="34" charset="0"/>
              </a:rPr>
              <a:t>o'Qm</a:t>
            </a:r>
            <a:r>
              <a:rPr lang="en-US" altLang="en-US" sz="3000" b="1" dirty="0">
                <a:latin typeface="Preeti" pitchFamily="2" charset="0"/>
                <a:cs typeface="Arial" panose="020B0604020202020204" pitchFamily="34" charset="0"/>
              </a:rPr>
              <a:t> /fi6«;+3sf] </a:t>
            </a:r>
            <a:r>
              <a:rPr lang="en-US" sz="3000" b="1" dirty="0">
                <a:latin typeface="Preeti" pitchFamily="2" charset="0"/>
              </a:rPr>
              <a:t>kl/</a:t>
            </a:r>
            <a:r>
              <a:rPr lang="en-US" sz="3000" b="1" dirty="0" err="1">
                <a:latin typeface="Preeti" pitchFamily="2" charset="0"/>
              </a:rPr>
              <a:t>efiff</a:t>
            </a:r>
            <a:r>
              <a:rPr lang="en-US" sz="3000" b="1" dirty="0">
                <a:latin typeface="Preeti" pitchFamily="2" charset="0"/>
              </a:rPr>
              <a:t> </a:t>
            </a:r>
            <a:r>
              <a:rPr lang="en-US" sz="3000" b="1" dirty="0" err="1">
                <a:latin typeface="Preeti" pitchFamily="2" charset="0"/>
              </a:rPr>
              <a:t>cg';f</a:t>
            </a:r>
            <a:r>
              <a:rPr lang="en-US" sz="3000" b="1" dirty="0">
                <a:latin typeface="Preeti" pitchFamily="2" charset="0"/>
              </a:rPr>
              <a:t>/,</a:t>
            </a:r>
            <a:r>
              <a:rPr lang="en-US" altLang="en-US" sz="3000" b="1" dirty="0">
                <a:latin typeface="Preeti" pitchFamily="2" charset="0"/>
                <a:cs typeface="Arial" panose="020B0604020202020204" pitchFamily="34" charset="0"/>
              </a:rPr>
              <a:t> </a:t>
            </a:r>
            <a:r>
              <a:rPr lang="en-US" sz="3000" b="1" dirty="0" err="1">
                <a:latin typeface="Preeti" pitchFamily="2" charset="0"/>
              </a:rPr>
              <a:t>afnaflnsf</a:t>
            </a:r>
            <a:r>
              <a:rPr lang="en-US" sz="3000" b="1" dirty="0">
                <a:latin typeface="Preeti" pitchFamily="2" charset="0"/>
              </a:rPr>
              <a:t> </a:t>
            </a:r>
            <a:r>
              <a:rPr lang="en-US" sz="3000" b="1" dirty="0" err="1">
                <a:latin typeface="Preeti" pitchFamily="2" charset="0"/>
              </a:rPr>
              <a:t>eGgfn</a:t>
            </a:r>
            <a:r>
              <a:rPr lang="en-US" sz="3000" b="1" dirty="0">
                <a:latin typeface="Preeti" pitchFamily="2" charset="0"/>
              </a:rPr>
              <a:t>] !* </a:t>
            </a:r>
            <a:r>
              <a:rPr lang="en-US" sz="3000" b="1" dirty="0" err="1">
                <a:latin typeface="Preeti" pitchFamily="2" charset="0"/>
              </a:rPr>
              <a:t>jif</a:t>
            </a:r>
            <a:r>
              <a:rPr lang="en-US" sz="3000" b="1" dirty="0">
                <a:latin typeface="Preeti" pitchFamily="2" charset="0"/>
              </a:rPr>
              <a:t>{</a:t>
            </a:r>
            <a:r>
              <a:rPr lang="en-US" sz="3000" b="1" dirty="0" err="1">
                <a:latin typeface="Preeti" pitchFamily="2" charset="0"/>
              </a:rPr>
              <a:t>eGbf</a:t>
            </a:r>
            <a:r>
              <a:rPr lang="en-US" sz="3000" b="1" dirty="0">
                <a:latin typeface="Preeti" pitchFamily="2" charset="0"/>
              </a:rPr>
              <a:t> </a:t>
            </a:r>
            <a:r>
              <a:rPr lang="en-US" sz="3000" b="1" dirty="0" err="1">
                <a:latin typeface="Preeti" pitchFamily="2" charset="0"/>
              </a:rPr>
              <a:t>sd</a:t>
            </a:r>
            <a:r>
              <a:rPr lang="en-US" sz="3000" b="1" dirty="0">
                <a:latin typeface="Preeti" pitchFamily="2" charset="0"/>
              </a:rPr>
              <a:t> pd]/</a:t>
            </a:r>
            <a:r>
              <a:rPr lang="en-US" sz="3000" b="1" dirty="0" err="1">
                <a:latin typeface="Preeti" pitchFamily="2" charset="0"/>
              </a:rPr>
              <a:t>sfnfO</a:t>
            </a:r>
            <a:r>
              <a:rPr lang="en-US" sz="3000" b="1" dirty="0">
                <a:latin typeface="Preeti" pitchFamily="2" charset="0"/>
              </a:rPr>
              <a:t>{ a'lemG5. </a:t>
            </a:r>
            <a:endParaRPr lang="en-AU" altLang="fr-FR" sz="3000" dirty="0">
              <a:latin typeface="Preeti" pitchFamily="2" charset="0"/>
            </a:endParaRPr>
          </a:p>
        </p:txBody>
      </p:sp>
    </p:spTree>
    <p:extLst>
      <p:ext uri="{BB962C8B-B14F-4D97-AF65-F5344CB8AC3E}">
        <p14:creationId xmlns:p14="http://schemas.microsoft.com/office/powerpoint/2010/main" val="2483216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491449" y="1135678"/>
            <a:ext cx="11010470" cy="507110"/>
          </a:xfrm>
        </p:spPr>
        <p:txBody>
          <a:bodyPr/>
          <a:lstStyle/>
          <a:p>
            <a:r>
              <a:rPr lang="en-US" sz="2500" dirty="0">
                <a:latin typeface="Gill Sans MT" panose="020B0502020104020203" pitchFamily="34" charset="0"/>
              </a:rPr>
              <a:t>LEGAL PROVISONS / </a:t>
            </a:r>
            <a:r>
              <a:rPr lang="hi-IN" sz="2500" dirty="0">
                <a:latin typeface="Gill Sans MT" panose="020B0502020104020203" pitchFamily="34" charset="0"/>
              </a:rPr>
              <a:t>कानूनी प्रावधान</a:t>
            </a:r>
            <a:endParaRPr lang="en-US" sz="3000" dirty="0">
              <a:latin typeface="Preeti" pitchFamily="2" charset="0"/>
            </a:endParaRPr>
          </a:p>
        </p:txBody>
      </p:sp>
      <p:sp>
        <p:nvSpPr>
          <p:cNvPr id="9" name="Text Placeholder 2">
            <a:extLst>
              <a:ext uri="{FF2B5EF4-FFF2-40B4-BE49-F238E27FC236}">
                <a16:creationId xmlns:a16="http://schemas.microsoft.com/office/drawing/2014/main" id="{BDD17B55-7E29-452A-AABE-EDF35AAF3593}"/>
              </a:ext>
            </a:extLst>
          </p:cNvPr>
          <p:cNvSpPr txBox="1">
            <a:spLocks/>
          </p:cNvSpPr>
          <p:nvPr/>
        </p:nvSpPr>
        <p:spPr>
          <a:xfrm>
            <a:off x="1214010" y="5447356"/>
            <a:ext cx="7488050" cy="2589550"/>
          </a:xfrm>
          <a:prstGeom prst="rect">
            <a:avLst/>
          </a:prstGeom>
        </p:spPr>
        <p:txBody>
          <a:bodyPr lIns="104287" tIns="52144" rIns="104287" bIns="52144" anchor="b" anchorCtr="0">
            <a:noAutofit/>
          </a:bodyPr>
          <a:lstStyle>
            <a:lvl1pPr marL="0" indent="0" algn="l" defTabSz="1189473" rtl="0" eaLnBrk="1" latinLnBrk="0" hangingPunct="1">
              <a:spcBef>
                <a:spcPct val="20000"/>
              </a:spcBef>
              <a:buFont typeface="Arial" pitchFamily="34" charset="0"/>
              <a:buNone/>
              <a:defRPr sz="3079" b="1" kern="1200">
                <a:solidFill>
                  <a:srgbClr val="FFFFFF"/>
                </a:solidFill>
                <a:latin typeface="+mj-lt"/>
                <a:ea typeface="+mn-ea"/>
                <a:cs typeface="+mn-cs"/>
              </a:defRPr>
            </a:lvl1pPr>
            <a:lvl2pPr marL="448119" indent="-295303" algn="l" defTabSz="1189473" rtl="0" eaLnBrk="1" latinLnBrk="0" hangingPunct="1">
              <a:spcBef>
                <a:spcPct val="20000"/>
              </a:spcBef>
              <a:buFont typeface="Arial" pitchFamily="34" charset="0"/>
              <a:buChar char="•"/>
              <a:defRPr sz="2053" kern="1200">
                <a:solidFill>
                  <a:schemeClr val="tx1">
                    <a:lumMod val="85000"/>
                    <a:lumOff val="15000"/>
                  </a:schemeClr>
                </a:solidFill>
                <a:latin typeface="+mn-lt"/>
                <a:ea typeface="+mn-ea"/>
                <a:cs typeface="+mn-cs"/>
              </a:defRPr>
            </a:lvl2pPr>
            <a:lvl3pPr marL="813633" indent="-295303" algn="l" defTabSz="1189473" rtl="0" eaLnBrk="1" latinLnBrk="0" hangingPunct="1">
              <a:spcBef>
                <a:spcPct val="20000"/>
              </a:spcBef>
              <a:buFont typeface="Arial" pitchFamily="34" charset="0"/>
              <a:buChar char="-"/>
              <a:defRPr sz="2053" kern="1200">
                <a:solidFill>
                  <a:schemeClr val="tx1"/>
                </a:solidFill>
                <a:latin typeface="+mn-lt"/>
                <a:ea typeface="+mn-ea"/>
                <a:cs typeface="+mn-cs"/>
              </a:defRPr>
            </a:lvl3pPr>
            <a:lvl4pPr marL="1189473" indent="-295303"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4pPr>
            <a:lvl5pPr marL="1565314" indent="-303565" algn="l" defTabSz="1189473" rtl="0" eaLnBrk="1" latinLnBrk="0" hangingPunct="1">
              <a:spcBef>
                <a:spcPct val="20000"/>
              </a:spcBef>
              <a:buFont typeface="Arial" pitchFamily="34" charset="0"/>
              <a:buChar char="-"/>
              <a:defRPr sz="1824" kern="1200">
                <a:solidFill>
                  <a:schemeClr val="tx1"/>
                </a:solidFill>
                <a:latin typeface="+mn-lt"/>
                <a:ea typeface="+mn-ea"/>
                <a:cs typeface="+mn-cs"/>
              </a:defRPr>
            </a:lvl5pPr>
            <a:lvl6pPr marL="3271051"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6pPr>
            <a:lvl7pPr marL="3865787"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7pPr>
            <a:lvl8pPr marL="4460525"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8pPr>
            <a:lvl9pPr marL="5055260" indent="-297368" algn="l" defTabSz="1189473" rtl="0" eaLnBrk="1" latinLnBrk="0" hangingPunct="1">
              <a:spcBef>
                <a:spcPct val="20000"/>
              </a:spcBef>
              <a:buFont typeface="Arial" pitchFamily="34" charset="0"/>
              <a:buChar char="•"/>
              <a:defRPr sz="2623" kern="1200">
                <a:solidFill>
                  <a:schemeClr val="tx1"/>
                </a:solidFill>
                <a:latin typeface="+mn-lt"/>
                <a:ea typeface="+mn-ea"/>
                <a:cs typeface="+mn-cs"/>
              </a:defRPr>
            </a:lvl9pPr>
          </a:lstStyle>
          <a:p>
            <a:pPr>
              <a:spcAft>
                <a:spcPts val="1200"/>
              </a:spcAft>
            </a:pPr>
            <a:r>
              <a:rPr lang="hi-IN" dirty="0">
                <a:solidFill>
                  <a:schemeClr val="tx1">
                    <a:lumMod val="95000"/>
                    <a:lumOff val="5000"/>
                  </a:schemeClr>
                </a:solidFill>
              </a:rPr>
              <a:t>संविधान</a:t>
            </a:r>
            <a:r>
              <a:rPr lang="en-US" dirty="0">
                <a:solidFill>
                  <a:schemeClr val="tx1">
                    <a:lumMod val="95000"/>
                    <a:lumOff val="5000"/>
                  </a:schemeClr>
                </a:solidFill>
              </a:rPr>
              <a:t> (38-3)</a:t>
            </a:r>
          </a:p>
          <a:p>
            <a:pPr>
              <a:spcAft>
                <a:spcPts val="1200"/>
              </a:spcAft>
            </a:pPr>
            <a:r>
              <a:rPr lang="ne-NP" dirty="0">
                <a:solidFill>
                  <a:schemeClr val="tx1">
                    <a:lumMod val="95000"/>
                    <a:lumOff val="5000"/>
                  </a:schemeClr>
                </a:solidFill>
              </a:rPr>
              <a:t>श्रम</a:t>
            </a:r>
            <a:r>
              <a:rPr lang="en-US" dirty="0">
                <a:solidFill>
                  <a:schemeClr val="tx1">
                    <a:lumMod val="95000"/>
                    <a:lumOff val="5000"/>
                  </a:schemeClr>
                </a:solidFill>
              </a:rPr>
              <a:t> </a:t>
            </a:r>
            <a:r>
              <a:rPr lang="ne-NP" dirty="0">
                <a:solidFill>
                  <a:schemeClr val="tx1">
                    <a:lumMod val="95000"/>
                    <a:lumOff val="5000"/>
                  </a:schemeClr>
                </a:solidFill>
              </a:rPr>
              <a:t>कानुन</a:t>
            </a:r>
            <a:r>
              <a:rPr lang="en-US" dirty="0">
                <a:solidFill>
                  <a:schemeClr val="tx1">
                    <a:lumMod val="95000"/>
                    <a:lumOff val="5000"/>
                  </a:schemeClr>
                </a:solidFill>
              </a:rPr>
              <a:t> </a:t>
            </a:r>
            <a:r>
              <a:rPr lang="hi-IN" dirty="0">
                <a:solidFill>
                  <a:schemeClr val="tx1">
                    <a:lumMod val="95000"/>
                    <a:lumOff val="5000"/>
                  </a:schemeClr>
                </a:solidFill>
              </a:rPr>
              <a:t>२०७४</a:t>
            </a:r>
            <a:endParaRPr lang="hi-IN" dirty="0">
              <a:solidFill>
                <a:schemeClr val="tx1">
                  <a:lumMod val="95000"/>
                  <a:lumOff val="5000"/>
                </a:schemeClr>
              </a:solidFill>
              <a:latin typeface="Preeti" pitchFamily="2" charset="0"/>
            </a:endParaRPr>
          </a:p>
          <a:p>
            <a:pPr>
              <a:spcAft>
                <a:spcPts val="1200"/>
              </a:spcAft>
            </a:pPr>
            <a:r>
              <a:rPr lang="ne-NP" dirty="0">
                <a:solidFill>
                  <a:schemeClr val="tx1">
                    <a:lumMod val="95000"/>
                    <a:lumOff val="5000"/>
                  </a:schemeClr>
                </a:solidFill>
              </a:rPr>
              <a:t>सर्वोच्च अदालतको</a:t>
            </a:r>
            <a:r>
              <a:rPr lang="en-US" dirty="0">
                <a:solidFill>
                  <a:schemeClr val="tx1">
                    <a:lumMod val="95000"/>
                    <a:lumOff val="5000"/>
                  </a:schemeClr>
                </a:solidFill>
              </a:rPr>
              <a:t> </a:t>
            </a:r>
            <a:r>
              <a:rPr lang="ne-NP" dirty="0">
                <a:solidFill>
                  <a:schemeClr val="tx1">
                    <a:lumMod val="95000"/>
                    <a:lumOff val="5000"/>
                  </a:schemeClr>
                </a:solidFill>
              </a:rPr>
              <a:t>निर्णय</a:t>
            </a:r>
            <a:endParaRPr lang="en-US" dirty="0">
              <a:solidFill>
                <a:schemeClr val="tx1">
                  <a:lumMod val="95000"/>
                  <a:lumOff val="5000"/>
                </a:schemeClr>
              </a:solidFill>
            </a:endParaRPr>
          </a:p>
          <a:p>
            <a:pPr>
              <a:spcAft>
                <a:spcPts val="1200"/>
              </a:spcAft>
            </a:pPr>
            <a:r>
              <a:rPr lang="ne-NP" dirty="0">
                <a:solidFill>
                  <a:schemeClr val="tx1">
                    <a:lumMod val="95000"/>
                    <a:lumOff val="5000"/>
                  </a:schemeClr>
                </a:solidFill>
              </a:rPr>
              <a:t>कार्यस्थल</a:t>
            </a:r>
            <a:r>
              <a:rPr lang="hi-IN" dirty="0">
                <a:solidFill>
                  <a:schemeClr val="tx1">
                    <a:lumMod val="95000"/>
                    <a:lumOff val="5000"/>
                  </a:schemeClr>
                </a:solidFill>
              </a:rPr>
              <a:t>मा</a:t>
            </a:r>
            <a:r>
              <a:rPr lang="en-US" dirty="0">
                <a:solidFill>
                  <a:schemeClr val="tx1">
                    <a:lumMod val="95000"/>
                    <a:lumOff val="5000"/>
                  </a:schemeClr>
                </a:solidFill>
              </a:rPr>
              <a:t> </a:t>
            </a:r>
            <a:r>
              <a:rPr lang="hi-IN" dirty="0">
                <a:solidFill>
                  <a:schemeClr val="tx1">
                    <a:lumMod val="95000"/>
                    <a:lumOff val="5000"/>
                  </a:schemeClr>
                </a:solidFill>
              </a:rPr>
              <a:t>हुने</a:t>
            </a:r>
            <a:r>
              <a:rPr lang="en-US" dirty="0">
                <a:solidFill>
                  <a:schemeClr val="tx1">
                    <a:lumMod val="95000"/>
                    <a:lumOff val="5000"/>
                  </a:schemeClr>
                </a:solidFill>
              </a:rPr>
              <a:t> </a:t>
            </a:r>
            <a:r>
              <a:rPr lang="hi-IN" dirty="0">
                <a:solidFill>
                  <a:schemeClr val="tx1">
                    <a:lumMod val="95000"/>
                    <a:lumOff val="5000"/>
                  </a:schemeClr>
                </a:solidFill>
              </a:rPr>
              <a:t>यौनजन्य</a:t>
            </a:r>
            <a:r>
              <a:rPr lang="en-US" dirty="0">
                <a:solidFill>
                  <a:schemeClr val="tx1">
                    <a:lumMod val="95000"/>
                    <a:lumOff val="5000"/>
                  </a:schemeClr>
                </a:solidFill>
              </a:rPr>
              <a:t> </a:t>
            </a:r>
            <a:r>
              <a:rPr lang="hi-IN" dirty="0">
                <a:solidFill>
                  <a:schemeClr val="tx1">
                    <a:lumMod val="95000"/>
                    <a:lumOff val="5000"/>
                  </a:schemeClr>
                </a:solidFill>
                <a:latin typeface="Preeti" pitchFamily="2" charset="0"/>
              </a:rPr>
              <a:t>दुर्व्यवहार</a:t>
            </a:r>
            <a:r>
              <a:rPr lang="en-US" sz="2400" dirty="0">
                <a:solidFill>
                  <a:schemeClr val="tx1">
                    <a:lumMod val="95000"/>
                    <a:lumOff val="5000"/>
                  </a:schemeClr>
                </a:solidFill>
              </a:rPr>
              <a:t> </a:t>
            </a:r>
            <a:r>
              <a:rPr lang="hi-IN" dirty="0">
                <a:solidFill>
                  <a:schemeClr val="tx1">
                    <a:lumMod val="95000"/>
                    <a:lumOff val="5000"/>
                  </a:schemeClr>
                </a:solidFill>
              </a:rPr>
              <a:t>निवारण</a:t>
            </a:r>
            <a:r>
              <a:rPr lang="en-US" dirty="0">
                <a:solidFill>
                  <a:schemeClr val="tx1">
                    <a:lumMod val="95000"/>
                    <a:lumOff val="5000"/>
                  </a:schemeClr>
                </a:solidFill>
              </a:rPr>
              <a:t> </a:t>
            </a:r>
            <a:r>
              <a:rPr lang="hi-IN" dirty="0">
                <a:solidFill>
                  <a:schemeClr val="tx1">
                    <a:lumMod val="95000"/>
                    <a:lumOff val="5000"/>
                  </a:schemeClr>
                </a:solidFill>
              </a:rPr>
              <a:t>ऐन</a:t>
            </a:r>
            <a:r>
              <a:rPr lang="en-US" dirty="0">
                <a:solidFill>
                  <a:schemeClr val="tx1">
                    <a:lumMod val="95000"/>
                    <a:lumOff val="5000"/>
                  </a:schemeClr>
                </a:solidFill>
              </a:rPr>
              <a:t> </a:t>
            </a:r>
            <a:r>
              <a:rPr lang="hi-IN" dirty="0">
                <a:solidFill>
                  <a:schemeClr val="tx1">
                    <a:lumMod val="95000"/>
                    <a:lumOff val="5000"/>
                  </a:schemeClr>
                </a:solidFill>
              </a:rPr>
              <a:t>२०१५</a:t>
            </a:r>
            <a:endParaRPr lang="hi-IN" dirty="0">
              <a:solidFill>
                <a:schemeClr val="tx1">
                  <a:lumMod val="95000"/>
                  <a:lumOff val="5000"/>
                </a:schemeClr>
              </a:solidFill>
              <a:latin typeface="Preeti" pitchFamily="2" charset="0"/>
            </a:endParaRPr>
          </a:p>
          <a:p>
            <a:pPr>
              <a:spcAft>
                <a:spcPts val="1200"/>
              </a:spcAft>
            </a:pPr>
            <a:r>
              <a:rPr lang="hi-IN" dirty="0">
                <a:solidFill>
                  <a:schemeClr val="tx1">
                    <a:lumMod val="95000"/>
                    <a:lumOff val="5000"/>
                  </a:schemeClr>
                </a:solidFill>
              </a:rPr>
              <a:t>मुलुकी अपराध</a:t>
            </a:r>
            <a:r>
              <a:rPr lang="en-US" dirty="0">
                <a:solidFill>
                  <a:schemeClr val="tx1">
                    <a:lumMod val="95000"/>
                    <a:lumOff val="5000"/>
                  </a:schemeClr>
                </a:solidFill>
              </a:rPr>
              <a:t> </a:t>
            </a:r>
            <a:r>
              <a:rPr lang="hi-IN" dirty="0">
                <a:solidFill>
                  <a:schemeClr val="tx1">
                    <a:lumMod val="95000"/>
                    <a:lumOff val="5000"/>
                  </a:schemeClr>
                </a:solidFill>
              </a:rPr>
              <a:t>संहिता</a:t>
            </a:r>
            <a:r>
              <a:rPr lang="en-US" dirty="0">
                <a:solidFill>
                  <a:schemeClr val="tx1">
                    <a:lumMod val="95000"/>
                    <a:lumOff val="5000"/>
                  </a:schemeClr>
                </a:solidFill>
              </a:rPr>
              <a:t> </a:t>
            </a:r>
            <a:r>
              <a:rPr lang="hi-IN" dirty="0">
                <a:solidFill>
                  <a:schemeClr val="tx1">
                    <a:lumMod val="95000"/>
                    <a:lumOff val="5000"/>
                  </a:schemeClr>
                </a:solidFill>
              </a:rPr>
              <a:t>ऐन</a:t>
            </a:r>
            <a:r>
              <a:rPr lang="en-US" dirty="0">
                <a:solidFill>
                  <a:schemeClr val="tx1">
                    <a:lumMod val="95000"/>
                    <a:lumOff val="5000"/>
                  </a:schemeClr>
                </a:solidFill>
              </a:rPr>
              <a:t> </a:t>
            </a:r>
            <a:r>
              <a:rPr lang="hi-IN" dirty="0">
                <a:solidFill>
                  <a:schemeClr val="tx1">
                    <a:lumMod val="95000"/>
                    <a:lumOff val="5000"/>
                  </a:schemeClr>
                </a:solidFill>
              </a:rPr>
              <a:t>२०७४</a:t>
            </a:r>
            <a:endParaRPr lang="hi-IN" dirty="0">
              <a:solidFill>
                <a:schemeClr val="tx1">
                  <a:lumMod val="95000"/>
                  <a:lumOff val="5000"/>
                </a:schemeClr>
              </a:solidFill>
              <a:latin typeface="Preeti" pitchFamily="2" charset="0"/>
            </a:endParaRPr>
          </a:p>
          <a:p>
            <a:br>
              <a:rPr lang="en-US" dirty="0">
                <a:solidFill>
                  <a:schemeClr val="tx1">
                    <a:lumMod val="95000"/>
                    <a:lumOff val="5000"/>
                  </a:schemeClr>
                </a:solidFill>
              </a:rPr>
            </a:br>
            <a:br>
              <a:rPr lang="ne-NP" dirty="0">
                <a:solidFill>
                  <a:schemeClr val="tx1">
                    <a:lumMod val="95000"/>
                    <a:lumOff val="5000"/>
                  </a:schemeClr>
                </a:solidFill>
              </a:rPr>
            </a:br>
            <a:endParaRPr lang="en-US" dirty="0">
              <a:solidFill>
                <a:schemeClr val="tx1">
                  <a:lumMod val="95000"/>
                  <a:lumOff val="5000"/>
                </a:schemeClr>
              </a:solidFill>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3479895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0"/>
            <a:ext cx="11399972" cy="4095647"/>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MT" panose="020B0502020104020203" pitchFamily="34" charset="0"/>
              </a:rPr>
              <a:t>We do not have all the answers. We need your help in ensuring we do no harm. So, time to get your views on these questions:</a:t>
            </a:r>
          </a:p>
          <a:p>
            <a:pPr algn="ctr"/>
            <a:endParaRPr lang="en-US" sz="2400" b="1" dirty="0">
              <a:latin typeface="Gill Sans MT" panose="020B0502020104020203" pitchFamily="34" charset="0"/>
            </a:endParaRPr>
          </a:p>
          <a:p>
            <a:pPr algn="ctr"/>
            <a:r>
              <a:rPr lang="en-US" sz="2400" b="1" dirty="0" err="1">
                <a:latin typeface="Gill Sans MT" panose="020B0502020104020203" pitchFamily="34" charset="0"/>
              </a:rPr>
              <a:t>i</a:t>
            </a:r>
            <a:r>
              <a:rPr lang="en-US" sz="2400" b="1" dirty="0">
                <a:latin typeface="Gill Sans MT" panose="020B0502020104020203" pitchFamily="34" charset="0"/>
              </a:rPr>
              <a:t>) Major safeguarding issues</a:t>
            </a:r>
          </a:p>
          <a:p>
            <a:pPr algn="ctr"/>
            <a:r>
              <a:rPr lang="en-US" sz="2400" b="1" dirty="0">
                <a:latin typeface="Gill Sans MT" panose="020B0502020104020203" pitchFamily="34" charset="0"/>
              </a:rPr>
              <a:t>ii) Barriers to effective safeguarding</a:t>
            </a:r>
          </a:p>
          <a:p>
            <a:pPr algn="ctr"/>
            <a:r>
              <a:rPr lang="en-US" sz="2400" b="1" dirty="0">
                <a:latin typeface="Gill Sans MT" panose="020B0502020104020203" pitchFamily="34" charset="0"/>
              </a:rPr>
              <a:t>iii) How to make it safe to report and take action?</a:t>
            </a:r>
          </a:p>
          <a:p>
            <a:pPr algn="ctr"/>
            <a:r>
              <a:rPr lang="en-US" sz="2400" b="1" dirty="0">
                <a:latin typeface="Gill Sans MT" panose="020B0502020104020203" pitchFamily="34" charset="0"/>
              </a:rPr>
              <a:t>iv) What are some of the good practices?</a:t>
            </a:r>
          </a:p>
        </p:txBody>
      </p:sp>
    </p:spTree>
    <p:extLst>
      <p:ext uri="{BB962C8B-B14F-4D97-AF65-F5344CB8AC3E}">
        <p14:creationId xmlns:p14="http://schemas.microsoft.com/office/powerpoint/2010/main" val="306225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074109" y="1781171"/>
            <a:ext cx="9004840" cy="756546"/>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MT" panose="020B0502020104020203" pitchFamily="34" charset="0"/>
              </a:rPr>
              <a:t>Time for simulation </a:t>
            </a:r>
          </a:p>
        </p:txBody>
      </p:sp>
      <p:sp>
        <p:nvSpPr>
          <p:cNvPr id="3" name="Rectangle 2">
            <a:extLst>
              <a:ext uri="{FF2B5EF4-FFF2-40B4-BE49-F238E27FC236}">
                <a16:creationId xmlns:a16="http://schemas.microsoft.com/office/drawing/2014/main" id="{1A879D85-B405-42B3-BEAF-163B041B9511}"/>
              </a:ext>
            </a:extLst>
          </p:cNvPr>
          <p:cNvSpPr/>
          <p:nvPr/>
        </p:nvSpPr>
        <p:spPr>
          <a:xfrm>
            <a:off x="1074110" y="2625047"/>
            <a:ext cx="9436353" cy="3693560"/>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Gill Sans MT" panose="020B0502020104020203" pitchFamily="34" charset="0"/>
            </a:endParaRPr>
          </a:p>
          <a:p>
            <a:pPr algn="ctr"/>
            <a:endParaRPr lang="en-US" sz="2400" b="1" dirty="0">
              <a:latin typeface="Gill Sans MT" panose="020B0502020104020203" pitchFamily="34" charset="0"/>
            </a:endParaRPr>
          </a:p>
          <a:p>
            <a:pPr algn="ctr"/>
            <a:endParaRPr lang="en-US" sz="2400" b="1" dirty="0">
              <a:latin typeface="Gill Sans MT" panose="020B0502020104020203" pitchFamily="34" charset="0"/>
            </a:endParaRPr>
          </a:p>
          <a:p>
            <a:pPr algn="ctr"/>
            <a:endParaRPr lang="en-US" sz="2400" b="1" dirty="0">
              <a:latin typeface="Gill Sans MT" panose="020B0502020104020203" pitchFamily="34" charset="0"/>
            </a:endParaRPr>
          </a:p>
          <a:p>
            <a:pPr algn="ctr"/>
            <a:endParaRPr lang="en-US" sz="2400" b="1" dirty="0">
              <a:latin typeface="Gill Sans MT" panose="020B0502020104020203" pitchFamily="34" charset="0"/>
            </a:endParaRPr>
          </a:p>
          <a:p>
            <a:pPr algn="ctr"/>
            <a:r>
              <a:rPr lang="en-US" sz="2400" b="1" dirty="0">
                <a:latin typeface="Gill Sans MT" panose="020B0502020104020203" pitchFamily="34" charset="0"/>
              </a:rPr>
              <a:t>Scenario </a:t>
            </a:r>
          </a:p>
          <a:p>
            <a:pPr algn="ctr"/>
            <a:endParaRPr lang="en-US" sz="2400" b="1" dirty="0">
              <a:latin typeface="Gill Sans MT" panose="020B0502020104020203" pitchFamily="34" charset="0"/>
            </a:endParaRPr>
          </a:p>
          <a:p>
            <a:pPr algn="ctr"/>
            <a:r>
              <a:rPr lang="en-US" sz="1600" b="1" dirty="0">
                <a:latin typeface="Gill Sans MT" panose="020B0502020104020203" pitchFamily="34" charset="0"/>
              </a:rPr>
              <a:t>Kalpana </a:t>
            </a:r>
            <a:r>
              <a:rPr lang="en-US" sz="1600" b="1" dirty="0" err="1">
                <a:latin typeface="Gill Sans MT" panose="020B0502020104020203" pitchFamily="34" charset="0"/>
              </a:rPr>
              <a:t>Pariyar</a:t>
            </a:r>
            <a:r>
              <a:rPr lang="en-US" sz="1600" b="1" dirty="0">
                <a:latin typeface="Gill Sans MT" panose="020B0502020104020203" pitchFamily="34" charset="0"/>
              </a:rPr>
              <a:t> (mock identity), 32, works at the factory, that you manage. Her husband lost job owing to the economic pressure brought about by the Covid-19 pandemic at his workplace.  Kalpana is now the only bread-winner for the family of four (including two children). But the factory she works in, is downsizing too, due to pandemic’s led economic impact. </a:t>
            </a:r>
          </a:p>
          <a:p>
            <a:pPr algn="ctr"/>
            <a:endParaRPr lang="en-US" sz="1600" b="1" dirty="0">
              <a:latin typeface="Gill Sans MT" panose="020B0502020104020203" pitchFamily="34" charset="0"/>
            </a:endParaRPr>
          </a:p>
          <a:p>
            <a:pPr algn="ctr"/>
            <a:r>
              <a:rPr lang="en-US" sz="1600" b="1" dirty="0">
                <a:latin typeface="Gill Sans MT" panose="020B0502020104020203" pitchFamily="34" charset="0"/>
              </a:rPr>
              <a:t>Kalpana’s supervisor has assured she won’t have to lose her job. But he needs a favor in return, which is of sexual nature. </a:t>
            </a:r>
          </a:p>
          <a:p>
            <a:pPr algn="ctr"/>
            <a:endParaRPr lang="en-US" sz="1600" b="1" dirty="0">
              <a:latin typeface="Gill Sans MT" panose="020B0502020104020203" pitchFamily="34" charset="0"/>
            </a:endParaRPr>
          </a:p>
          <a:p>
            <a:pPr algn="ctr"/>
            <a:r>
              <a:rPr lang="en-US" sz="1600" b="1" dirty="0">
                <a:latin typeface="Gill Sans MT" panose="020B0502020104020203" pitchFamily="34" charset="0"/>
              </a:rPr>
              <a:t>Kalpana talked to her co-worker informally, about the proposal, and somehow the message came to you. What will be your immediate move/response? What will be your longer-term strategy to mitigate these risks of these nature?</a:t>
            </a: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a:p>
            <a:pPr algn="ctr"/>
            <a:endParaRPr lang="en-US" sz="1400" b="1" dirty="0">
              <a:latin typeface="Gill Sans MT" panose="020B0502020104020203" pitchFamily="34" charset="0"/>
            </a:endParaRPr>
          </a:p>
        </p:txBody>
      </p:sp>
    </p:spTree>
    <p:extLst>
      <p:ext uri="{BB962C8B-B14F-4D97-AF65-F5344CB8AC3E}">
        <p14:creationId xmlns:p14="http://schemas.microsoft.com/office/powerpoint/2010/main" val="379973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80257" y="1904460"/>
            <a:ext cx="11399972" cy="4095647"/>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PREVENT</a:t>
            </a:r>
            <a:r>
              <a:rPr lang="en-US" sz="2800" dirty="0">
                <a:latin typeface="Gill Sans MT" panose="020B0502020104020203" pitchFamily="34" charset="0"/>
              </a:rPr>
              <a:t> it from happening</a:t>
            </a:r>
          </a:p>
          <a:p>
            <a:pPr algn="ctr"/>
            <a:r>
              <a:rPr lang="en-US" sz="2800" dirty="0">
                <a:latin typeface="Gill Sans MT" panose="020B0502020104020203" pitchFamily="34" charset="0"/>
              </a:rPr>
              <a:t> </a:t>
            </a:r>
            <a:r>
              <a:rPr lang="en-US" sz="2800" b="1" dirty="0">
                <a:latin typeface="Gill Sans MT" panose="020B0502020104020203" pitchFamily="34" charset="0"/>
              </a:rPr>
              <a:t>LISTEN</a:t>
            </a:r>
            <a:r>
              <a:rPr lang="en-US" sz="2800" dirty="0">
                <a:latin typeface="Gill Sans MT" panose="020B0502020104020203" pitchFamily="34" charset="0"/>
              </a:rPr>
              <a:t> to those who are affected </a:t>
            </a:r>
          </a:p>
          <a:p>
            <a:pPr algn="ctr"/>
            <a:r>
              <a:rPr lang="en-US" sz="2800" b="1" dirty="0">
                <a:latin typeface="Gill Sans MT" panose="020B0502020104020203" pitchFamily="34" charset="0"/>
              </a:rPr>
              <a:t>RESPOND, </a:t>
            </a:r>
            <a:r>
              <a:rPr lang="en-US" sz="2800" dirty="0">
                <a:latin typeface="Gill Sans MT" panose="020B0502020104020203" pitchFamily="34" charset="0"/>
              </a:rPr>
              <a:t>sensitively and with confidentiality, but robustly </a:t>
            </a:r>
          </a:p>
          <a:p>
            <a:pPr algn="ctr"/>
            <a:r>
              <a:rPr lang="en-US" sz="2800" b="1" dirty="0">
                <a:latin typeface="Gill Sans MT" panose="020B0502020104020203" pitchFamily="34" charset="0"/>
              </a:rPr>
              <a:t>LEARN</a:t>
            </a:r>
            <a:r>
              <a:rPr lang="en-US" sz="2800" dirty="0">
                <a:latin typeface="Gill Sans MT" panose="020B0502020104020203" pitchFamily="34" charset="0"/>
              </a:rPr>
              <a:t> from every case</a:t>
            </a:r>
          </a:p>
        </p:txBody>
      </p:sp>
    </p:spTree>
    <p:extLst>
      <p:ext uri="{BB962C8B-B14F-4D97-AF65-F5344CB8AC3E}">
        <p14:creationId xmlns:p14="http://schemas.microsoft.com/office/powerpoint/2010/main" val="3493263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D5A3F6-950D-4E80-9161-52B19C235D4A}"/>
              </a:ext>
            </a:extLst>
          </p:cNvPr>
          <p:cNvSpPr>
            <a:spLocks noGrp="1"/>
          </p:cNvSpPr>
          <p:nvPr>
            <p:ph type="body" sz="quarter" idx="19"/>
          </p:nvPr>
        </p:nvSpPr>
        <p:spPr/>
        <p:txBody>
          <a:bodyPr/>
          <a:lstStyle/>
          <a:p>
            <a:endParaRPr lang="en-US" sz="1400" dirty="0">
              <a:latin typeface="Gill Sans MT" panose="020B0502020104020203" pitchFamily="34" charset="0"/>
            </a:endParaRPr>
          </a:p>
          <a:p>
            <a:endParaRPr lang="en-US" sz="1400" dirty="0">
              <a:latin typeface="Gill Sans MT" panose="020B0502020104020203" pitchFamily="34" charset="0"/>
            </a:endParaRPr>
          </a:p>
          <a:p>
            <a:endParaRPr lang="en-US" sz="1400" dirty="0">
              <a:latin typeface="Gill Sans MT" panose="020B0502020104020203" pitchFamily="34" charset="0"/>
            </a:endParaRPr>
          </a:p>
        </p:txBody>
      </p:sp>
      <p:sp>
        <p:nvSpPr>
          <p:cNvPr id="8" name="Rectangle 7">
            <a:extLst>
              <a:ext uri="{FF2B5EF4-FFF2-40B4-BE49-F238E27FC236}">
                <a16:creationId xmlns:a16="http://schemas.microsoft.com/office/drawing/2014/main" id="{0045E9CF-4050-4774-8F47-DB296097FA57}"/>
              </a:ext>
            </a:extLst>
          </p:cNvPr>
          <p:cNvSpPr/>
          <p:nvPr/>
        </p:nvSpPr>
        <p:spPr>
          <a:xfrm>
            <a:off x="287677" y="2691830"/>
            <a:ext cx="6400800" cy="184934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latin typeface="Gill Sans MT" panose="020B0502020104020203" pitchFamily="34" charset="0"/>
              </a:rPr>
              <a:t>Thank you</a:t>
            </a:r>
          </a:p>
        </p:txBody>
      </p:sp>
    </p:spTree>
    <p:extLst>
      <p:ext uri="{BB962C8B-B14F-4D97-AF65-F5344CB8AC3E}">
        <p14:creationId xmlns:p14="http://schemas.microsoft.com/office/powerpoint/2010/main" val="1140952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7240" y="665071"/>
            <a:ext cx="10848422" cy="414573"/>
          </a:xfrm>
        </p:spPr>
        <p:txBody>
          <a:bodyPr/>
          <a:lstStyle/>
          <a:p>
            <a:r>
              <a:rPr lang="en-US" sz="1814" dirty="0">
                <a:latin typeface="Gill Sans MT" panose="020B0502020104020203" pitchFamily="34" charset="0"/>
              </a:rPr>
              <a:t>FOR ADDITIONAL INFORMATION</a:t>
            </a:r>
          </a:p>
        </p:txBody>
      </p:sp>
      <p:sp>
        <p:nvSpPr>
          <p:cNvPr id="4" name="Text Placeholder 3"/>
          <p:cNvSpPr>
            <a:spLocks noGrp="1"/>
          </p:cNvSpPr>
          <p:nvPr>
            <p:ph type="body" sz="quarter" idx="18"/>
          </p:nvPr>
        </p:nvSpPr>
        <p:spPr>
          <a:xfrm>
            <a:off x="6579688" y="1756822"/>
            <a:ext cx="5502981" cy="4436107"/>
          </a:xfrm>
        </p:spPr>
        <p:txBody>
          <a:bodyPr/>
          <a:lstStyle/>
          <a:p>
            <a:pPr algn="r"/>
            <a:endParaRPr lang="en-US" sz="1088" b="1" dirty="0">
              <a:latin typeface="Gill Sans MT" panose="020B0502020104020203" pitchFamily="34" charset="0"/>
            </a:endParaRPr>
          </a:p>
          <a:p>
            <a:pPr algn="r"/>
            <a:endParaRPr lang="en-US" sz="1088" b="1" dirty="0">
              <a:latin typeface="Gill Sans MT" panose="020B0502020104020203" pitchFamily="34" charset="0"/>
            </a:endParaRPr>
          </a:p>
          <a:p>
            <a:pPr algn="r"/>
            <a:endParaRPr lang="en-US" sz="1632" b="1" dirty="0">
              <a:latin typeface="Gill Sans MT" panose="020B0502020104020203" pitchFamily="34" charset="0"/>
            </a:endParaRPr>
          </a:p>
          <a:p>
            <a:pPr algn="r"/>
            <a:r>
              <a:rPr lang="en-US" sz="1632" b="1" dirty="0">
                <a:latin typeface="Gill Sans MT" panose="020B0502020104020203" pitchFamily="34" charset="0"/>
              </a:rPr>
              <a:t>Archana Gurung</a:t>
            </a:r>
          </a:p>
          <a:p>
            <a:pPr algn="r"/>
            <a:r>
              <a:rPr lang="en-US" sz="1632" b="1" dirty="0">
                <a:latin typeface="Gill Sans MT" panose="020B0502020104020203" pitchFamily="34" charset="0"/>
              </a:rPr>
              <a:t>    Director – Strategic Communications, Learning and Inclusion</a:t>
            </a:r>
          </a:p>
          <a:p>
            <a:pPr algn="r"/>
            <a:r>
              <a:rPr lang="en-US" sz="1632" dirty="0">
                <a:latin typeface="Gill Sans MT" panose="020B0502020104020203" pitchFamily="34" charset="0"/>
              </a:rPr>
              <a:t>Email: </a:t>
            </a:r>
            <a:r>
              <a:rPr lang="en-US" sz="1632" dirty="0">
                <a:solidFill>
                  <a:srgbClr val="002396"/>
                </a:solidFill>
                <a:latin typeface="Gill Sans MT" panose="020B0502020104020203" pitchFamily="34" charset="0"/>
                <a:hlinkClick r:id="rId2"/>
              </a:rPr>
              <a:t>archana.gurung@seepnepal.com</a:t>
            </a:r>
            <a:endParaRPr lang="en-US" sz="1632" dirty="0">
              <a:solidFill>
                <a:srgbClr val="002396"/>
              </a:solidFill>
              <a:latin typeface="Gill Sans MT" panose="020B0502020104020203" pitchFamily="34" charset="0"/>
            </a:endParaRPr>
          </a:p>
          <a:p>
            <a:pPr algn="r"/>
            <a:endParaRPr lang="en-US" sz="1632" b="1" dirty="0">
              <a:latin typeface="Gill Sans MT" panose="020B0502020104020203" pitchFamily="34" charset="0"/>
            </a:endParaRPr>
          </a:p>
          <a:p>
            <a:pPr algn="r"/>
            <a:endParaRPr lang="en-US" sz="1632" b="1" dirty="0">
              <a:latin typeface="Gill Sans MT" panose="020B0502020104020203" pitchFamily="34" charset="0"/>
            </a:endParaRPr>
          </a:p>
          <a:p>
            <a:pPr algn="r"/>
            <a:endParaRPr lang="en-US" sz="1632" dirty="0">
              <a:latin typeface="Gill Sans MT" panose="020B0502020104020203" pitchFamily="34" charset="0"/>
            </a:endParaRPr>
          </a:p>
          <a:p>
            <a:pPr algn="r"/>
            <a:endParaRPr lang="en-US" sz="1632" dirty="0">
              <a:latin typeface="Gill Sans MT" panose="020B0502020104020203" pitchFamily="34" charset="0"/>
            </a:endParaRPr>
          </a:p>
        </p:txBody>
      </p:sp>
      <p:pic>
        <p:nvPicPr>
          <p:cNvPr id="16" name="Picture 15">
            <a:extLst>
              <a:ext uri="{FF2B5EF4-FFF2-40B4-BE49-F238E27FC236}">
                <a16:creationId xmlns:a16="http://schemas.microsoft.com/office/drawing/2014/main" id="{06911DDF-BC69-4ACD-8ACD-AE2C71E57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04" y="1286955"/>
            <a:ext cx="5337647" cy="5057991"/>
          </a:xfrm>
          <a:prstGeom prst="rect">
            <a:avLst/>
          </a:prstGeom>
        </p:spPr>
      </p:pic>
    </p:spTree>
    <p:extLst>
      <p:ext uri="{BB962C8B-B14F-4D97-AF65-F5344CB8AC3E}">
        <p14:creationId xmlns:p14="http://schemas.microsoft.com/office/powerpoint/2010/main" val="106617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1185871" y="1894190"/>
            <a:ext cx="9820257" cy="3979056"/>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Gill Sans MT" panose="020B0502020104020203" pitchFamily="34" charset="0"/>
              </a:rPr>
              <a:t>Define</a:t>
            </a:r>
          </a:p>
          <a:p>
            <a:pPr algn="ctr"/>
            <a:r>
              <a:rPr lang="en-US" sz="5000" b="1" dirty="0">
                <a:latin typeface="Gill Sans MT" panose="020B0502020104020203" pitchFamily="34" charset="0"/>
              </a:rPr>
              <a:t>“ADULTS-AT-RISK”</a:t>
            </a:r>
          </a:p>
          <a:p>
            <a:pPr algn="ctr"/>
            <a:endParaRPr lang="en-US" sz="5000" b="1" dirty="0">
              <a:latin typeface="Gill Sans MT" panose="020B0502020104020203" pitchFamily="34" charset="0"/>
            </a:endParaRPr>
          </a:p>
          <a:p>
            <a:pPr algn="ctr"/>
            <a:r>
              <a:rPr lang="en-US" sz="5400" b="1" dirty="0">
                <a:latin typeface="Gill Sans MT" panose="020B0502020104020203" pitchFamily="34" charset="0"/>
              </a:rPr>
              <a:t>“</a:t>
            </a:r>
            <a:r>
              <a:rPr lang="en-US" sz="5400" b="1" dirty="0">
                <a:latin typeface="Preeti" pitchFamily="2" charset="0"/>
              </a:rPr>
              <a:t>hf]</a:t>
            </a:r>
            <a:r>
              <a:rPr lang="en-US" sz="5400" b="1" dirty="0" err="1">
                <a:latin typeface="Preeti" pitchFamily="2" charset="0"/>
              </a:rPr>
              <a:t>lvddf</a:t>
            </a:r>
            <a:r>
              <a:rPr lang="en-US" sz="5400" b="1" dirty="0">
                <a:latin typeface="Preeti" pitchFamily="2" charset="0"/>
              </a:rPr>
              <a:t> /x]sf </a:t>
            </a:r>
            <a:r>
              <a:rPr lang="en-US" sz="5400" b="1" dirty="0" err="1">
                <a:latin typeface="Preeti" pitchFamily="2" charset="0"/>
              </a:rPr>
              <a:t>jo:sx</a:t>
            </a:r>
            <a:r>
              <a:rPr lang="en-US" sz="5400" b="1" dirty="0">
                <a:latin typeface="Preeti" pitchFamily="2" charset="0"/>
              </a:rPr>
              <a:t>¿</a:t>
            </a:r>
            <a:r>
              <a:rPr lang="en-US" sz="5400" b="1" dirty="0">
                <a:latin typeface="Gill Sans MT" panose="020B0502020104020203" pitchFamily="34" charset="0"/>
              </a:rPr>
              <a:t>”</a:t>
            </a:r>
            <a:r>
              <a:rPr lang="en-US" sz="5400" b="1" dirty="0">
                <a:latin typeface="Preeti" pitchFamily="2" charset="0"/>
              </a:rPr>
              <a:t> sf] kl/</a:t>
            </a:r>
            <a:r>
              <a:rPr lang="en-US" sz="5400" b="1" dirty="0" err="1">
                <a:latin typeface="Preeti" pitchFamily="2" charset="0"/>
              </a:rPr>
              <a:t>efiff</a:t>
            </a:r>
            <a:endParaRPr lang="en-US" sz="5000" b="1" dirty="0">
              <a:latin typeface="Gill Sans MT" panose="020B0502020104020203" pitchFamily="34" charset="0"/>
            </a:endParaRPr>
          </a:p>
          <a:p>
            <a:pPr algn="ctr"/>
            <a:endParaRPr lang="en-US" sz="5000" b="1" dirty="0">
              <a:latin typeface="Gill Sans MT" panose="020B0502020104020203" pitchFamily="34" charset="0"/>
            </a:endParaRPr>
          </a:p>
        </p:txBody>
      </p:sp>
    </p:spTree>
    <p:extLst>
      <p:ext uri="{BB962C8B-B14F-4D97-AF65-F5344CB8AC3E}">
        <p14:creationId xmlns:p14="http://schemas.microsoft.com/office/powerpoint/2010/main" val="420582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4FF28AE-01E9-4C69-8EAD-49425093710D}"/>
              </a:ext>
            </a:extLst>
          </p:cNvPr>
          <p:cNvSpPr>
            <a:spLocks noGrp="1"/>
          </p:cNvSpPr>
          <p:nvPr>
            <p:ph type="body" sz="quarter" idx="10"/>
          </p:nvPr>
        </p:nvSpPr>
        <p:spPr>
          <a:xfrm>
            <a:off x="547957" y="1230208"/>
            <a:ext cx="8737601" cy="507110"/>
          </a:xfrm>
        </p:spPr>
        <p:txBody>
          <a:bodyPr/>
          <a:lstStyle/>
          <a:p>
            <a:r>
              <a:rPr lang="en-US" sz="2000" dirty="0">
                <a:latin typeface="Gill Sans MT" panose="020B0502020104020203" pitchFamily="34" charset="0"/>
              </a:rPr>
              <a:t>ADULTS/PEOPLE-AT-RISK / </a:t>
            </a:r>
            <a:r>
              <a:rPr lang="en-US" sz="3000" dirty="0">
                <a:latin typeface="Preeti" pitchFamily="2" charset="0"/>
              </a:rPr>
              <a:t>hf]</a:t>
            </a:r>
            <a:r>
              <a:rPr lang="en-US" sz="3000" dirty="0" err="1">
                <a:latin typeface="Preeti" pitchFamily="2" charset="0"/>
              </a:rPr>
              <a:t>lvddf</a:t>
            </a:r>
            <a:r>
              <a:rPr lang="en-US" sz="3000" dirty="0">
                <a:latin typeface="Preeti" pitchFamily="2" charset="0"/>
              </a:rPr>
              <a:t> /x]sf </a:t>
            </a:r>
            <a:r>
              <a:rPr lang="en-US" sz="3000" dirty="0" err="1">
                <a:latin typeface="Preeti" pitchFamily="2" charset="0"/>
              </a:rPr>
              <a:t>jo:sx</a:t>
            </a:r>
            <a:r>
              <a:rPr lang="en-US" sz="3000" dirty="0">
                <a:latin typeface="Preeti" pitchFamily="2" charset="0"/>
              </a:rPr>
              <a:t>¿</a:t>
            </a:r>
          </a:p>
        </p:txBody>
      </p:sp>
      <p:sp>
        <p:nvSpPr>
          <p:cNvPr id="5" name="Text Box 4">
            <a:extLst>
              <a:ext uri="{FF2B5EF4-FFF2-40B4-BE49-F238E27FC236}">
                <a16:creationId xmlns:a16="http://schemas.microsoft.com/office/drawing/2014/main" id="{FE5AE2E2-EC09-42BA-848C-4629983CFA10}"/>
              </a:ext>
            </a:extLst>
          </p:cNvPr>
          <p:cNvSpPr txBox="1">
            <a:spLocks noChangeArrowheads="1"/>
          </p:cNvSpPr>
          <p:nvPr/>
        </p:nvSpPr>
        <p:spPr bwMode="auto">
          <a:xfrm>
            <a:off x="426020" y="2028616"/>
            <a:ext cx="395415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a:solidFill>
                  <a:srgbClr val="595959"/>
                </a:solidFill>
                <a:latin typeface="Arial" pitchFamily="34" charset="0"/>
                <a:cs typeface="Arial" pitchFamily="34" charset="0"/>
              </a:defRPr>
            </a:lvl1pPr>
            <a:lvl2pPr marL="742950" indent="-285750">
              <a:spcBef>
                <a:spcPct val="20000"/>
              </a:spcBef>
              <a:buFont typeface="Arial" pitchFamily="34" charset="0"/>
              <a:buChar char="•"/>
              <a:defRPr>
                <a:solidFill>
                  <a:srgbClr val="595959"/>
                </a:solidFill>
                <a:latin typeface="Arial" pitchFamily="34" charset="0"/>
                <a:cs typeface="Arial" pitchFamily="34" charset="0"/>
              </a:defRPr>
            </a:lvl2pPr>
            <a:lvl3pPr marL="1143000" indent="-228600">
              <a:spcBef>
                <a:spcPct val="20000"/>
              </a:spcBef>
              <a:buChar char="•"/>
              <a:defRPr>
                <a:solidFill>
                  <a:srgbClr val="595959"/>
                </a:solidFill>
                <a:latin typeface="Arial" pitchFamily="34" charset="0"/>
                <a:cs typeface="Arial" pitchFamily="34" charset="0"/>
              </a:defRPr>
            </a:lvl3pPr>
            <a:lvl4pPr marL="1600200" indent="-228600">
              <a:spcBef>
                <a:spcPct val="20000"/>
              </a:spcBef>
              <a:buFont typeface="Arial" pitchFamily="34" charset="0"/>
              <a:buChar char="•"/>
              <a:defRPr>
                <a:solidFill>
                  <a:srgbClr val="595959"/>
                </a:solidFill>
                <a:latin typeface="Arial" pitchFamily="34" charset="0"/>
                <a:cs typeface="Arial" pitchFamily="34" charset="0"/>
              </a:defRPr>
            </a:lvl4pPr>
            <a:lvl5pPr marL="2057400" indent="-228600">
              <a:spcBef>
                <a:spcPct val="20000"/>
              </a:spcBef>
              <a:buFont typeface="Arial" pitchFamily="34" charset="0"/>
              <a:defRPr>
                <a:solidFill>
                  <a:srgbClr val="595959"/>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rgbClr val="595959"/>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rgbClr val="595959"/>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rgbClr val="595959"/>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rgbClr val="595959"/>
                </a:solidFill>
                <a:latin typeface="Arial" pitchFamily="34" charset="0"/>
                <a:cs typeface="Arial" pitchFamily="34" charset="0"/>
              </a:defRPr>
            </a:lvl9pPr>
          </a:lstStyle>
          <a:p>
            <a:pPr eaLnBrk="1" hangingPunct="1">
              <a:spcBef>
                <a:spcPct val="50000"/>
              </a:spcBef>
            </a:pPr>
            <a:r>
              <a:rPr lang="en-CA" altLang="fr-FR" sz="2000" dirty="0">
                <a:solidFill>
                  <a:schemeClr val="tx1"/>
                </a:solidFill>
                <a:latin typeface="Gill Sans MT" panose="020B0502020104020203" pitchFamily="34" charset="0"/>
              </a:rPr>
              <a:t>Those aged over 18 years who are unable to take care of themselves / protect themselves from harm or exploitation</a:t>
            </a:r>
          </a:p>
          <a:p>
            <a:pPr algn="ctr" eaLnBrk="1" hangingPunct="1">
              <a:spcBef>
                <a:spcPct val="50000"/>
              </a:spcBef>
            </a:pPr>
            <a:r>
              <a:rPr lang="en-CA" altLang="fr-FR" sz="2000" dirty="0">
                <a:solidFill>
                  <a:schemeClr val="tx1"/>
                </a:solidFill>
                <a:latin typeface="Gill Sans MT" panose="020B0502020104020203" pitchFamily="34" charset="0"/>
              </a:rPr>
              <a:t> OR</a:t>
            </a:r>
          </a:p>
          <a:p>
            <a:pPr eaLnBrk="1" hangingPunct="1">
              <a:spcBef>
                <a:spcPct val="50000"/>
              </a:spcBef>
            </a:pPr>
            <a:r>
              <a:rPr lang="en-CA" altLang="fr-FR" sz="2000" dirty="0">
                <a:solidFill>
                  <a:schemeClr val="tx1"/>
                </a:solidFill>
                <a:latin typeface="Gill Sans MT" panose="020B0502020104020203" pitchFamily="34" charset="0"/>
              </a:rPr>
              <a:t>Who, due to their gender, mental or physical health, disability, ethnicity, religious identity, sexual orientation, economic or social status, or as a result of disasters and conflicts, are deemed to be at risk.</a:t>
            </a:r>
            <a:endParaRPr lang="en-AU" altLang="fr-FR" sz="2000" dirty="0">
              <a:solidFill>
                <a:schemeClr val="tx1"/>
              </a:solidFill>
              <a:latin typeface="Gill Sans MT" panose="020B0502020104020203" pitchFamily="34" charset="0"/>
            </a:endParaRPr>
          </a:p>
        </p:txBody>
      </p:sp>
      <p:sp>
        <p:nvSpPr>
          <p:cNvPr id="6" name="Rectangle 5">
            <a:extLst>
              <a:ext uri="{FF2B5EF4-FFF2-40B4-BE49-F238E27FC236}">
                <a16:creationId xmlns:a16="http://schemas.microsoft.com/office/drawing/2014/main" id="{2A20263A-238D-4916-AC93-EF7B6EC5CAC3}"/>
              </a:ext>
            </a:extLst>
          </p:cNvPr>
          <p:cNvSpPr/>
          <p:nvPr/>
        </p:nvSpPr>
        <p:spPr>
          <a:xfrm>
            <a:off x="5746643" y="2028616"/>
            <a:ext cx="5298076" cy="3600345"/>
          </a:xfrm>
          <a:prstGeom prst="rect">
            <a:avLst/>
          </a:prstGeom>
        </p:spPr>
        <p:txBody>
          <a:bodyPr wrap="square">
            <a:spAutoFit/>
          </a:bodyPr>
          <a:lstStyle/>
          <a:p>
            <a:pPr>
              <a:lnSpc>
                <a:spcPct val="115000"/>
              </a:lnSpc>
              <a:spcBef>
                <a:spcPts val="0"/>
              </a:spcBef>
              <a:spcAft>
                <a:spcPts val="0"/>
              </a:spcAft>
              <a:defRPr/>
            </a:pP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jif</a:t>
            </a:r>
            <a:r>
              <a:rPr lang="en-US" sz="2500" b="1" dirty="0">
                <a:latin typeface="Preeti" pitchFamily="2" charset="0"/>
                <a:ea typeface="Times New Roman" panose="02020603050405020304" pitchFamily="18" charset="0"/>
                <a:cs typeface="Mangal"/>
              </a:rPr>
              <a:t>{</a:t>
            </a:r>
            <a:r>
              <a:rPr lang="en-US" sz="2500" b="1" dirty="0" err="1">
                <a:latin typeface="Preeti" pitchFamily="2" charset="0"/>
                <a:ea typeface="Times New Roman" panose="02020603050405020304" pitchFamily="18" charset="0"/>
                <a:cs typeface="Mangal"/>
              </a:rPr>
              <a:t>eGbf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dflysf</a:t>
            </a:r>
            <a:r>
              <a:rPr lang="en-US" sz="2500" b="1" dirty="0">
                <a:latin typeface="Preeti" pitchFamily="2" charset="0"/>
                <a:ea typeface="Times New Roman" panose="02020603050405020304" pitchFamily="18" charset="0"/>
                <a:cs typeface="Mangal"/>
              </a:rPr>
              <a:t>] pd]/ </a:t>
            </a:r>
            <a:r>
              <a:rPr lang="en-US" sz="2500" b="1" dirty="0" err="1">
                <a:latin typeface="Preeti" pitchFamily="2" charset="0"/>
                <a:ea typeface="Times New Roman" panose="02020603050405020304" pitchFamily="18" charset="0"/>
                <a:cs typeface="Mangal"/>
              </a:rPr>
              <a:t>ePtf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klg</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cfˆgf</a:t>
            </a:r>
            <a:r>
              <a:rPr lang="en-US" sz="2500" b="1" dirty="0">
                <a:latin typeface="Preeti" pitchFamily="2" charset="0"/>
                <a:ea typeface="Times New Roman" panose="02020603050405020304" pitchFamily="18" charset="0"/>
                <a:cs typeface="Mangal"/>
              </a:rPr>
              <a:t>] x]/</a:t>
            </a:r>
            <a:r>
              <a:rPr lang="en-US" sz="2500" b="1" dirty="0" err="1">
                <a:latin typeface="Preeti" pitchFamily="2" charset="0"/>
                <a:ea typeface="Times New Roman" panose="02020603050405020304" pitchFamily="18" charset="0"/>
                <a:cs typeface="Mangal"/>
              </a:rPr>
              <a:t>rfx</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cfkm</a:t>
            </a:r>
            <a:r>
              <a:rPr lang="en-US" sz="2500" b="1" dirty="0">
                <a:latin typeface="Preeti" pitchFamily="2" charset="0"/>
                <a:ea typeface="Times New Roman" panose="02020603050405020304" pitchFamily="18" charset="0"/>
                <a:cs typeface="Mangal"/>
              </a:rPr>
              <a:t>}F ug{ </a:t>
            </a:r>
            <a:r>
              <a:rPr lang="en-US" sz="2500" b="1" dirty="0" err="1">
                <a:latin typeface="Preeti" pitchFamily="2" charset="0"/>
                <a:ea typeface="Times New Roman" panose="02020603050405020304" pitchFamily="18" charset="0"/>
                <a:cs typeface="Mangal"/>
              </a:rPr>
              <a:t>g;Sg</a:t>
            </a:r>
            <a:r>
              <a:rPr lang="en-US" sz="2500" b="1" dirty="0">
                <a:latin typeface="Preeti" pitchFamily="2" charset="0"/>
                <a:ea typeface="Times New Roman" panose="02020603050405020304" pitchFamily="18" charset="0"/>
                <a:cs typeface="Mangal"/>
              </a:rPr>
              <a:t>] / </a:t>
            </a:r>
            <a:r>
              <a:rPr lang="en-US" sz="2500" b="1" dirty="0" err="1">
                <a:latin typeface="Preeti" pitchFamily="2" charset="0"/>
                <a:ea typeface="Times New Roman" panose="02020603050405020304" pitchFamily="18" charset="0"/>
                <a:cs typeface="Mangal"/>
              </a:rPr>
              <a:t>cfkm</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dfly</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x'g</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xfgL</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jf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zf</a:t>
            </a:r>
            <a:r>
              <a:rPr lang="en-US" sz="2500" b="1" dirty="0">
                <a:latin typeface="Preeti" pitchFamily="2" charset="0"/>
                <a:ea typeface="Times New Roman" panose="02020603050405020304" pitchFamily="18" charset="0"/>
                <a:cs typeface="Mangal"/>
              </a:rPr>
              <a:t>]if0faf6 ;'/</a:t>
            </a:r>
            <a:r>
              <a:rPr lang="en-US" sz="2500" b="1" dirty="0" err="1">
                <a:latin typeface="Preeti" pitchFamily="2" charset="0"/>
                <a:ea typeface="Times New Roman" panose="02020603050405020304" pitchFamily="18" charset="0"/>
                <a:cs typeface="Mangal"/>
              </a:rPr>
              <a:t>Iff</a:t>
            </a:r>
            <a:r>
              <a:rPr lang="en-US" sz="2500" b="1" dirty="0">
                <a:latin typeface="Preeti" pitchFamily="2" charset="0"/>
                <a:ea typeface="Times New Roman" panose="02020603050405020304" pitchFamily="18" charset="0"/>
                <a:cs typeface="Mangal"/>
              </a:rPr>
              <a:t> ug{ </a:t>
            </a:r>
            <a:r>
              <a:rPr lang="en-US" sz="2500" b="1" dirty="0" err="1">
                <a:latin typeface="Preeti" pitchFamily="2" charset="0"/>
                <a:ea typeface="Times New Roman" panose="02020603050405020304" pitchFamily="18" charset="0"/>
                <a:cs typeface="Mangal"/>
              </a:rPr>
              <a:t>g;Sg</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JolQm</a:t>
            </a:r>
            <a:r>
              <a:rPr lang="en-US" sz="2500" b="1" dirty="0">
                <a:latin typeface="Preeti" pitchFamily="2" charset="0"/>
                <a:ea typeface="Times New Roman" panose="02020603050405020304" pitchFamily="18" charset="0"/>
                <a:cs typeface="Mangal"/>
              </a:rPr>
              <a:t>,</a:t>
            </a:r>
          </a:p>
          <a:p>
            <a:pPr algn="ctr">
              <a:lnSpc>
                <a:spcPct val="115000"/>
              </a:lnSpc>
              <a:spcBef>
                <a:spcPts val="0"/>
              </a:spcBef>
              <a:spcAft>
                <a:spcPts val="0"/>
              </a:spcAft>
              <a:defRPr/>
            </a:pP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jf</a:t>
            </a:r>
            <a:r>
              <a:rPr lang="en-US" sz="2500" b="1" dirty="0">
                <a:latin typeface="Preeti" pitchFamily="2" charset="0"/>
                <a:ea typeface="Times New Roman" panose="02020603050405020304" pitchFamily="18" charset="0"/>
                <a:cs typeface="Mangal"/>
              </a:rPr>
              <a:t> </a:t>
            </a:r>
          </a:p>
          <a:p>
            <a:pPr>
              <a:lnSpc>
                <a:spcPct val="115000"/>
              </a:lnSpc>
              <a:spcBef>
                <a:spcPts val="0"/>
              </a:spcBef>
              <a:spcAft>
                <a:spcPts val="1000"/>
              </a:spcAft>
              <a:defRPr/>
            </a:pPr>
            <a:r>
              <a:rPr lang="en-US" sz="2500" b="1" dirty="0">
                <a:latin typeface="Preeti" pitchFamily="2" charset="0"/>
                <a:ea typeface="Times New Roman" panose="02020603050405020304" pitchFamily="18" charset="0"/>
                <a:cs typeface="Mangal"/>
              </a:rPr>
              <a:t>n}lª\us, </a:t>
            </a:r>
            <a:r>
              <a:rPr lang="en-US" sz="2500" b="1" dirty="0" err="1">
                <a:latin typeface="Preeti" pitchFamily="2" charset="0"/>
                <a:ea typeface="Times New Roman" panose="02020603050405020304" pitchFamily="18" charset="0"/>
                <a:cs typeface="Mangal"/>
              </a:rPr>
              <a:t>dfgl;s</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jf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zf</a:t>
            </a:r>
            <a:r>
              <a:rPr lang="en-US" sz="2500" b="1" dirty="0">
                <a:latin typeface="Preeti" pitchFamily="2" charset="0"/>
                <a:ea typeface="Times New Roman" panose="02020603050405020304" pitchFamily="18" charset="0"/>
                <a:cs typeface="Mangal"/>
              </a:rPr>
              <a:t>/</a:t>
            </a:r>
            <a:r>
              <a:rPr lang="en-US" sz="2500" b="1" dirty="0" err="1">
                <a:latin typeface="Preeti" pitchFamily="2" charset="0"/>
                <a:ea typeface="Times New Roman" panose="02020603050405020304" pitchFamily="18" charset="0"/>
                <a:cs typeface="Mangal"/>
              </a:rPr>
              <a:t>Ll</a:t>
            </a:r>
            <a:r>
              <a:rPr lang="en-US" sz="2500" b="1" dirty="0">
                <a:latin typeface="Preeti" pitchFamily="2" charset="0"/>
                <a:ea typeface="Times New Roman" panose="02020603050405020304" pitchFamily="18" charset="0"/>
                <a:cs typeface="Mangal"/>
              </a:rPr>
              <a:t>/s :</a:t>
            </a:r>
            <a:r>
              <a:rPr lang="en-US" sz="2500" b="1" dirty="0" err="1">
                <a:latin typeface="Preeti" pitchFamily="2" charset="0"/>
                <a:ea typeface="Times New Roman" panose="02020603050405020304" pitchFamily="18" charset="0"/>
                <a:cs typeface="Mangal"/>
              </a:rPr>
              <a:t>jf:Yo</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ckf</a:t>
            </a:r>
            <a:r>
              <a:rPr lang="en-US" sz="2500" b="1" dirty="0">
                <a:latin typeface="Preeti" pitchFamily="2" charset="0"/>
                <a:ea typeface="Times New Roman" panose="02020603050405020304" pitchFamily="18" charset="0"/>
                <a:cs typeface="Mangal"/>
              </a:rPr>
              <a:t>ª\</a:t>
            </a:r>
            <a:r>
              <a:rPr lang="en-US" sz="2500" b="1" dirty="0" err="1">
                <a:latin typeface="Preeti" pitchFamily="2" charset="0"/>
                <a:ea typeface="Times New Roman" panose="02020603050405020304" pitchFamily="18" charset="0"/>
                <a:cs typeface="Mangal"/>
              </a:rPr>
              <a:t>utf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hftLotf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wfld</a:t>
            </a:r>
            <a:r>
              <a:rPr lang="en-US" sz="2500" b="1" dirty="0">
                <a:latin typeface="Preeti" pitchFamily="2" charset="0"/>
                <a:ea typeface="Times New Roman" panose="02020603050405020304" pitchFamily="18" charset="0"/>
                <a:cs typeface="Mangal"/>
              </a:rPr>
              <a:t>{s </a:t>
            </a:r>
            <a:r>
              <a:rPr lang="en-US" sz="2500" b="1" dirty="0" err="1">
                <a:latin typeface="Preeti" pitchFamily="2" charset="0"/>
                <a:ea typeface="Times New Roman" panose="02020603050405020304" pitchFamily="18" charset="0"/>
                <a:cs typeface="Mangal"/>
              </a:rPr>
              <a:t>klxrfg</a:t>
            </a:r>
            <a:r>
              <a:rPr lang="en-US" sz="2500" b="1" dirty="0">
                <a:latin typeface="Preeti" pitchFamily="2" charset="0"/>
                <a:ea typeface="Times New Roman" panose="02020603050405020304" pitchFamily="18" charset="0"/>
                <a:cs typeface="Mangal"/>
              </a:rPr>
              <a:t>, of}</a:t>
            </a:r>
            <a:r>
              <a:rPr lang="en-US" sz="2500" b="1" dirty="0" err="1">
                <a:latin typeface="Preeti" pitchFamily="2" charset="0"/>
                <a:ea typeface="Times New Roman" panose="02020603050405020304" pitchFamily="18" charset="0"/>
                <a:cs typeface="Mangal"/>
              </a:rPr>
              <a:t>lgs</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klxrfg</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cfly</a:t>
            </a:r>
            <a:r>
              <a:rPr lang="en-US" sz="2500" b="1" dirty="0">
                <a:latin typeface="Preeti" pitchFamily="2" charset="0"/>
                <a:ea typeface="Times New Roman" panose="02020603050405020304" pitchFamily="18" charset="0"/>
                <a:cs typeface="Mangal"/>
              </a:rPr>
              <a:t>{s </a:t>
            </a:r>
            <a:r>
              <a:rPr lang="en-US" sz="2500" b="1" dirty="0" err="1">
                <a:latin typeface="Preeti" pitchFamily="2" charset="0"/>
                <a:ea typeface="Times New Roman" panose="02020603050405020304" pitchFamily="18" charset="0"/>
                <a:cs typeface="Mangal"/>
              </a:rPr>
              <a:t>jf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fdflhs</a:t>
            </a:r>
            <a:r>
              <a:rPr lang="en-US" sz="2500" b="1" dirty="0">
                <a:latin typeface="Preeti" pitchFamily="2" charset="0"/>
                <a:ea typeface="Times New Roman" panose="02020603050405020304" pitchFamily="18" charset="0"/>
                <a:cs typeface="Mangal"/>
              </a:rPr>
              <a:t> :t/ </a:t>
            </a:r>
            <a:r>
              <a:rPr lang="en-US" sz="2500" b="1" dirty="0" err="1">
                <a:latin typeface="Preeti" pitchFamily="2" charset="0"/>
                <a:ea typeface="Times New Roman" panose="02020603050405020304" pitchFamily="18" charset="0"/>
                <a:cs typeface="Mangal"/>
              </a:rPr>
              <a:t>jf</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k|fs</a:t>
            </a:r>
            <a:r>
              <a:rPr lang="en-US" sz="2500" b="1" dirty="0">
                <a:latin typeface="Preeti" pitchFamily="2" charset="0"/>
                <a:ea typeface="Times New Roman" panose="02020603050405020304" pitchFamily="18" charset="0"/>
                <a:cs typeface="Mangal"/>
              </a:rPr>
              <a:t>[</a:t>
            </a:r>
            <a:r>
              <a:rPr lang="en-US" sz="2500" b="1" dirty="0" err="1">
                <a:latin typeface="Preeti" pitchFamily="2" charset="0"/>
                <a:ea typeface="Times New Roman" panose="02020603050405020304" pitchFamily="18" charset="0"/>
                <a:cs typeface="Mangal"/>
              </a:rPr>
              <a:t>lts</a:t>
            </a:r>
            <a:r>
              <a:rPr lang="en-US" sz="2500" b="1" dirty="0">
                <a:latin typeface="Preeti" pitchFamily="2" charset="0"/>
                <a:ea typeface="Times New Roman" panose="02020603050405020304" pitchFamily="18" charset="0"/>
                <a:cs typeface="Mangal"/>
              </a:rPr>
              <a:t> </a:t>
            </a:r>
            <a:r>
              <a:rPr lang="en-US" sz="2500" b="1" dirty="0" err="1">
                <a:latin typeface="Preeti" pitchFamily="2" charset="0"/>
                <a:ea typeface="Times New Roman" panose="02020603050405020304" pitchFamily="18" charset="0"/>
                <a:cs typeface="Mangal"/>
              </a:rPr>
              <a:t>k|sf</a:t>
            </a:r>
            <a:r>
              <a:rPr lang="en-US" sz="2500" b="1" dirty="0">
                <a:latin typeface="Preeti" pitchFamily="2" charset="0"/>
                <a:ea typeface="Times New Roman" panose="02020603050405020304" pitchFamily="18" charset="0"/>
                <a:cs typeface="Mangal"/>
              </a:rPr>
              <a:t>]k / </a:t>
            </a:r>
            <a:r>
              <a:rPr lang="en-US" sz="2500" b="1" dirty="0" err="1">
                <a:latin typeface="Preeti" pitchFamily="2" charset="0"/>
                <a:ea typeface="Times New Roman" panose="02020603050405020304" pitchFamily="18" charset="0"/>
                <a:cs typeface="Mangal"/>
              </a:rPr>
              <a:t>åGådf</a:t>
            </a:r>
            <a:r>
              <a:rPr lang="en-US" sz="2500" b="1" dirty="0">
                <a:latin typeface="Preeti" pitchFamily="2" charset="0"/>
                <a:ea typeface="Times New Roman" panose="02020603050405020304" pitchFamily="18" charset="0"/>
                <a:cs typeface="Mangal"/>
              </a:rPr>
              <a:t> k/]sf sf/0f hf] hf]</a:t>
            </a:r>
            <a:r>
              <a:rPr lang="en-US" sz="2500" b="1" dirty="0" err="1">
                <a:latin typeface="Preeti" pitchFamily="2" charset="0"/>
                <a:ea typeface="Times New Roman" panose="02020603050405020304" pitchFamily="18" charset="0"/>
                <a:cs typeface="Mangal"/>
              </a:rPr>
              <a:t>lvddf</a:t>
            </a:r>
            <a:r>
              <a:rPr lang="en-US" sz="2500" b="1" dirty="0">
                <a:latin typeface="Preeti" pitchFamily="2" charset="0"/>
                <a:ea typeface="Times New Roman" panose="02020603050405020304" pitchFamily="18" charset="0"/>
                <a:cs typeface="Mangal"/>
              </a:rPr>
              <a:t> kg{;Sg] b]lvG5g\ .</a:t>
            </a:r>
          </a:p>
        </p:txBody>
      </p:sp>
    </p:spTree>
    <p:extLst>
      <p:ext uri="{BB962C8B-B14F-4D97-AF65-F5344CB8AC3E}">
        <p14:creationId xmlns:p14="http://schemas.microsoft.com/office/powerpoint/2010/main" val="6410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200805" y="2130493"/>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latin typeface="Gill Sans MT" panose="020B0502020104020203" pitchFamily="34" charset="0"/>
            </a:endParaRPr>
          </a:p>
          <a:p>
            <a:pPr algn="ctr"/>
            <a:r>
              <a:rPr lang="en-US" sz="5000" dirty="0">
                <a:latin typeface="Gill Sans MT" panose="020B0502020104020203" pitchFamily="34" charset="0"/>
              </a:rPr>
              <a:t>Do you work with people-at-risk?</a:t>
            </a:r>
          </a:p>
          <a:p>
            <a:pPr algn="ctr"/>
            <a:endParaRPr lang="en-US" sz="5000" dirty="0">
              <a:latin typeface="Gill Sans MT" panose="020B0502020104020203" pitchFamily="34" charset="0"/>
            </a:endParaRPr>
          </a:p>
          <a:p>
            <a:pPr algn="ctr"/>
            <a:r>
              <a:rPr lang="en-US" sz="5400" dirty="0">
                <a:latin typeface="Preeti" pitchFamily="2" charset="0"/>
              </a:rPr>
              <a:t>s] </a:t>
            </a:r>
            <a:r>
              <a:rPr lang="en-US" sz="5400" dirty="0" err="1">
                <a:latin typeface="Preeti" pitchFamily="2" charset="0"/>
              </a:rPr>
              <a:t>tkfO</a:t>
            </a:r>
            <a:r>
              <a:rPr lang="en-US" sz="5400" dirty="0">
                <a:latin typeface="Preeti" pitchFamily="2" charset="0"/>
              </a:rPr>
              <a:t>{+ hf]</a:t>
            </a:r>
            <a:r>
              <a:rPr lang="en-US" sz="5400" dirty="0" err="1">
                <a:latin typeface="Preeti" pitchFamily="2" charset="0"/>
              </a:rPr>
              <a:t>lvddf</a:t>
            </a:r>
            <a:r>
              <a:rPr lang="en-US" sz="5400" dirty="0">
                <a:latin typeface="Preeti" pitchFamily="2" charset="0"/>
              </a:rPr>
              <a:t> /x]sf </a:t>
            </a:r>
            <a:r>
              <a:rPr lang="en-US" sz="5400" dirty="0" err="1">
                <a:latin typeface="Preeti" pitchFamily="2" charset="0"/>
              </a:rPr>
              <a:t>jo:sx</a:t>
            </a:r>
            <a:r>
              <a:rPr lang="en-US" sz="5400" dirty="0">
                <a:latin typeface="Preeti" pitchFamily="2" charset="0"/>
              </a:rPr>
              <a:t>¿;+</a:t>
            </a:r>
            <a:r>
              <a:rPr lang="en-US" sz="5400" dirty="0" err="1">
                <a:latin typeface="Preeti" pitchFamily="2" charset="0"/>
              </a:rPr>
              <a:t>u÷sf</a:t>
            </a:r>
            <a:r>
              <a:rPr lang="en-US" sz="5400" dirty="0">
                <a:latin typeface="Preeti" pitchFamily="2" charset="0"/>
              </a:rPr>
              <a:t> </a:t>
            </a:r>
            <a:r>
              <a:rPr lang="en-US" sz="5400" dirty="0" err="1">
                <a:latin typeface="Preeti" pitchFamily="2" charset="0"/>
              </a:rPr>
              <a:t>nflu</a:t>
            </a:r>
            <a:r>
              <a:rPr lang="en-US" sz="5400" dirty="0">
                <a:latin typeface="Preeti" pitchFamily="2" charset="0"/>
              </a:rPr>
              <a:t> </a:t>
            </a:r>
          </a:p>
          <a:p>
            <a:pPr algn="ctr"/>
            <a:r>
              <a:rPr lang="en-US" sz="5400" dirty="0" err="1">
                <a:latin typeface="Preeti" pitchFamily="2" charset="0"/>
              </a:rPr>
              <a:t>sfd</a:t>
            </a:r>
            <a:r>
              <a:rPr lang="en-US" sz="5400" dirty="0">
                <a:latin typeface="Preeti" pitchFamily="2" charset="0"/>
              </a:rPr>
              <a:t> ug{"x'G5&lt;</a:t>
            </a:r>
            <a:endParaRPr lang="en-US" sz="5000" b="1" dirty="0">
              <a:latin typeface="Gill Sans MT" panose="020B0502020104020203" pitchFamily="34" charset="0"/>
            </a:endParaRPr>
          </a:p>
          <a:p>
            <a:pPr algn="ctr"/>
            <a:endParaRPr lang="en-US" sz="5000" b="1" dirty="0">
              <a:latin typeface="Gill Sans MT" panose="020B0502020104020203" pitchFamily="34" charset="0"/>
            </a:endParaRPr>
          </a:p>
        </p:txBody>
      </p:sp>
    </p:spTree>
    <p:extLst>
      <p:ext uri="{BB962C8B-B14F-4D97-AF65-F5344CB8AC3E}">
        <p14:creationId xmlns:p14="http://schemas.microsoft.com/office/powerpoint/2010/main" val="315059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200805" y="2130493"/>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Let’s explore more</a:t>
            </a:r>
          </a:p>
          <a:p>
            <a:pPr algn="ctr"/>
            <a:endParaRPr lang="en-US" sz="4000" dirty="0">
              <a:latin typeface="Gill Sans MT" panose="020B0502020104020203" pitchFamily="34" charset="0"/>
            </a:endParaRPr>
          </a:p>
          <a:p>
            <a:pPr algn="ctr"/>
            <a:r>
              <a:rPr lang="en-US" sz="4000" dirty="0">
                <a:latin typeface="Gill Sans MT" panose="020B0502020104020203" pitchFamily="34" charset="0"/>
              </a:rPr>
              <a:t>What makes people-at-risk more vulnerable to Sexual Exploitation, Abuse &amp; Harassment (SEAH)?</a:t>
            </a:r>
          </a:p>
        </p:txBody>
      </p:sp>
    </p:spTree>
    <p:extLst>
      <p:ext uri="{BB962C8B-B14F-4D97-AF65-F5344CB8AC3E}">
        <p14:creationId xmlns:p14="http://schemas.microsoft.com/office/powerpoint/2010/main" val="165760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45E9CF-4050-4774-8F47-DB296097FA57}"/>
              </a:ext>
            </a:extLst>
          </p:cNvPr>
          <p:cNvSpPr/>
          <p:nvPr/>
        </p:nvSpPr>
        <p:spPr>
          <a:xfrm>
            <a:off x="200805" y="2130493"/>
            <a:ext cx="11399972" cy="3510018"/>
          </a:xfrm>
          <a:prstGeom prst="rect">
            <a:avLst/>
          </a:prstGeom>
          <a:solidFill>
            <a:srgbClr val="002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ill Sans MT" panose="020B0502020104020203" pitchFamily="34" charset="0"/>
              </a:rPr>
              <a:t>But we need to understand some fundamental terminologies before.</a:t>
            </a:r>
          </a:p>
        </p:txBody>
      </p:sp>
    </p:spTree>
    <p:extLst>
      <p:ext uri="{BB962C8B-B14F-4D97-AF65-F5344CB8AC3E}">
        <p14:creationId xmlns:p14="http://schemas.microsoft.com/office/powerpoint/2010/main" val="3769052452"/>
      </p:ext>
    </p:extLst>
  </p:cSld>
  <p:clrMapOvr>
    <a:masterClrMapping/>
  </p:clrMapOvr>
</p:sld>
</file>

<file path=ppt/theme/theme1.xml><?xml version="1.0" encoding="utf-8"?>
<a:theme xmlns:a="http://schemas.openxmlformats.org/drawingml/2006/main" name="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100" dirty="0"/>
        </a:defPPr>
      </a:lstStyle>
    </a:txDef>
  </a:objectDefaults>
  <a:extraClrSchemeLst/>
  <a:extLst>
    <a:ext uri="{05A4C25C-085E-4340-85A3-A5531E510DB2}">
      <thm15:themeFamily xmlns:thm15="http://schemas.microsoft.com/office/thememl/2012/main" name="PPT Template.pptx" id="{1BA1FB54-451E-4DD6-84E7-90AFA8F001A9}" vid="{B6E022EA-AEDD-45D3-9F8B-7F70877BE395}"/>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EP Template" id="{A5861F53-4A3C-4624-83D5-70DE1005C7E7}" vid="{E1A4A972-9836-461F-BEBF-0A592823B1BC}"/>
    </a:ext>
  </a:extLst>
</a:theme>
</file>

<file path=ppt/theme/theme3.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P PPT Template.potx" id="{61141D5F-EF65-4280-A336-44D9925D76A0}" vid="{1AF8FFB5-035C-45D2-AA8F-316F66E20B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3506</Words>
  <Application>Microsoft Office PowerPoint</Application>
  <PresentationFormat>Widescreen</PresentationFormat>
  <Paragraphs>313</Paragraphs>
  <Slides>45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Gill Sans MT</vt:lpstr>
      <vt:lpstr>Nirmala UI</vt:lpstr>
      <vt:lpstr>Preeti</vt:lpstr>
      <vt:lpstr>Wingdings</vt:lpstr>
      <vt:lpstr>2_Office Theme</vt:lpstr>
      <vt:lpstr>1_Office Theme</vt:lpstr>
      <vt:lpstr>1_Office Theme</vt:lpstr>
      <vt:lpstr>UKaid Skills for Employment Programme (सीप)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Savino, Giuseppe</dc:creator>
  <cp:lastModifiedBy>Gurung, Archana</cp:lastModifiedBy>
  <cp:revision>245</cp:revision>
  <cp:lastPrinted>2019-07-08T07:26:00Z</cp:lastPrinted>
  <dcterms:created xsi:type="dcterms:W3CDTF">2019-07-03T05:22:57Z</dcterms:created>
  <dcterms:modified xsi:type="dcterms:W3CDTF">2021-09-23T10:20:56Z</dcterms:modified>
</cp:coreProperties>
</file>