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1"/>
  </p:notesMasterIdLst>
  <p:sldIdLst>
    <p:sldId id="257" r:id="rId5"/>
    <p:sldId id="269" r:id="rId6"/>
    <p:sldId id="613" r:id="rId7"/>
    <p:sldId id="623" r:id="rId8"/>
    <p:sldId id="264" r:id="rId9"/>
    <p:sldId id="263" r:id="rId10"/>
    <p:sldId id="265" r:id="rId11"/>
    <p:sldId id="267" r:id="rId12"/>
    <p:sldId id="266" r:id="rId13"/>
    <p:sldId id="268" r:id="rId14"/>
    <p:sldId id="616" r:id="rId15"/>
    <p:sldId id="624" r:id="rId16"/>
    <p:sldId id="617" r:id="rId17"/>
    <p:sldId id="621" r:id="rId18"/>
    <p:sldId id="622" r:id="rId19"/>
    <p:sldId id="6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Pack by Diakov" initials="RbD" lastIdx="4" clrIdx="0"/>
  <p:cmAuthor id="1" name="SEP" initials="SEP" lastIdx="11" clrIdx="1">
    <p:extLst>
      <p:ext uri="{19B8F6BF-5375-455C-9EA6-DF929625EA0E}">
        <p15:presenceInfo xmlns:p15="http://schemas.microsoft.com/office/powerpoint/2012/main" userId="SEP" providerId="None"/>
      </p:ext>
    </p:extLst>
  </p:cmAuthor>
  <p:cmAuthor id="2" name="Basnyet, Stuti" initials="BS" lastIdx="5" clrIdx="2">
    <p:extLst>
      <p:ext uri="{19B8F6BF-5375-455C-9EA6-DF929625EA0E}">
        <p15:presenceInfo xmlns:p15="http://schemas.microsoft.com/office/powerpoint/2012/main" userId="S::sbasnyet@louisberger.com::0e9f7ec4-1bf3-4ab7-9160-5eef2b5c11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94619" autoAdjust="0"/>
  </p:normalViewPr>
  <p:slideViewPr>
    <p:cSldViewPr snapToGrid="0">
      <p:cViewPr varScale="1">
        <p:scale>
          <a:sx n="82" d="100"/>
          <a:sy n="82" d="100"/>
        </p:scale>
        <p:origin x="5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E906C-155A-497E-BEB7-CD26463650F7}"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C90248-EAD0-4CFE-93C6-F435863D95FC}" type="slidenum">
              <a:rPr lang="en-US" smtClean="0"/>
              <a:t>‹#›</a:t>
            </a:fld>
            <a:endParaRPr lang="en-US"/>
          </a:p>
        </p:txBody>
      </p:sp>
    </p:spTree>
    <p:extLst>
      <p:ext uri="{BB962C8B-B14F-4D97-AF65-F5344CB8AC3E}">
        <p14:creationId xmlns:p14="http://schemas.microsoft.com/office/powerpoint/2010/main" val="36976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9/24/2021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9/24/2021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9/24/2021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9/24/2021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9/24/2021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137247"/>
            <a:ext cx="12191999" cy="5788378"/>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861010" y="2590981"/>
            <a:ext cx="5120640" cy="1630907"/>
          </a:xfrm>
        </p:spPr>
        <p:txBody>
          <a:bodyPr>
            <a:noAutofit/>
          </a:bodyPr>
          <a:lstStyle/>
          <a:p>
            <a:r>
              <a:rPr lang="en-US" sz="3200" dirty="0">
                <a:solidFill>
                  <a:schemeClr val="tx1"/>
                </a:solidFill>
              </a:rPr>
              <a:t>GESI and safeguarding Integration by </a:t>
            </a:r>
            <a:br>
              <a:rPr lang="en-US" sz="3200" dirty="0">
                <a:solidFill>
                  <a:schemeClr val="tx1"/>
                </a:solidFill>
              </a:rPr>
            </a:br>
            <a:r>
              <a:rPr lang="en-US" sz="3200" dirty="0">
                <a:solidFill>
                  <a:schemeClr val="tx1"/>
                </a:solidFill>
              </a:rPr>
              <a:t>Nepal Yarn Manufacturer’s Association (NYMA) </a:t>
            </a:r>
            <a:br>
              <a:rPr lang="en-US" sz="3200" dirty="0">
                <a:solidFill>
                  <a:schemeClr val="tx1"/>
                </a:solidFill>
              </a:rPr>
            </a:br>
            <a:endParaRPr lang="en-US" sz="32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2" y="4293270"/>
            <a:ext cx="4775075" cy="559656"/>
          </a:xfrm>
        </p:spPr>
        <p:txBody>
          <a:bodyPr>
            <a:normAutofit fontScale="92500" lnSpcReduction="20000"/>
          </a:bodyPr>
          <a:lstStyle/>
          <a:p>
            <a:pPr>
              <a:spcAft>
                <a:spcPts val="600"/>
              </a:spcAft>
            </a:pPr>
            <a:r>
              <a:rPr lang="en-US" dirty="0">
                <a:solidFill>
                  <a:schemeClr val="tx1"/>
                </a:solidFill>
              </a:rPr>
              <a:t>Case Studies from Triveni &amp; Jagdamba Spinning Mills </a:t>
            </a:r>
          </a:p>
        </p:txBody>
      </p:sp>
      <p:pic>
        <p:nvPicPr>
          <p:cNvPr id="7" name="Picture 6">
            <a:extLst>
              <a:ext uri="{FF2B5EF4-FFF2-40B4-BE49-F238E27FC236}">
                <a16:creationId xmlns:a16="http://schemas.microsoft.com/office/drawing/2014/main" id="{29AFE0E9-6EAB-4A84-AC3B-5342004640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506074" y="61943"/>
            <a:ext cx="1240053" cy="1075303"/>
          </a:xfrm>
          <a:prstGeom prst="rect">
            <a:avLst/>
          </a:prstGeom>
        </p:spPr>
      </p:pic>
      <p:pic>
        <p:nvPicPr>
          <p:cNvPr id="8" name="Picture 7">
            <a:extLst>
              <a:ext uri="{FF2B5EF4-FFF2-40B4-BE49-F238E27FC236}">
                <a16:creationId xmlns:a16="http://schemas.microsoft.com/office/drawing/2014/main" id="{94A358CC-F12A-4617-905F-FEC5000AFF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64" b="30249"/>
          <a:stretch/>
        </p:blipFill>
        <p:spPr>
          <a:xfrm>
            <a:off x="445872" y="158470"/>
            <a:ext cx="1963953" cy="809461"/>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B20B534-ED9B-44E8-B3A2-29CB60000416}"/>
              </a:ext>
            </a:extLst>
          </p:cNvPr>
          <p:cNvSpPr>
            <a:spLocks noGrp="1"/>
          </p:cNvSpPr>
          <p:nvPr>
            <p:ph type="body" sz="half" idx="2"/>
          </p:nvPr>
        </p:nvSpPr>
        <p:spPr>
          <a:xfrm>
            <a:off x="8441155" y="827291"/>
            <a:ext cx="3144774" cy="5715000"/>
          </a:xfrm>
        </p:spPr>
        <p:txBody>
          <a:bodyPr>
            <a:normAutofit fontScale="92500" lnSpcReduction="20000"/>
          </a:bodyPr>
          <a:lstStyle/>
          <a:p>
            <a:pPr algn="just"/>
            <a:r>
              <a:rPr lang="en-US" sz="1600" b="1" dirty="0"/>
              <a:t>Tara Kumari </a:t>
            </a:r>
            <a:r>
              <a:rPr lang="en-US" sz="1600" b="1" dirty="0" err="1"/>
              <a:t>Paudel</a:t>
            </a:r>
            <a:r>
              <a:rPr lang="en-US" sz="1600" dirty="0"/>
              <a:t>, Caretaker at the Women’s Hostel at Triveni shares that the management emphasizes on ensuring safety of all the workers, especially women workers. She gives example of the women security guards that are now part of the factory and provision for medical assistance when/if needed. “The 67 women at the hostel have left there home to come here for a better opportunity and the company has made sure that they are given all the comforts of home. This way, the women are also encouraged to put in all their </a:t>
            </a:r>
            <a:r>
              <a:rPr lang="en-US" sz="1600" dirty="0" err="1"/>
              <a:t>hardwork</a:t>
            </a:r>
            <a:r>
              <a:rPr lang="en-US" sz="1600" dirty="0"/>
              <a:t>. A simple effort, such as hiring of women security guards and free distribution of sanitary pads, has made a great deal of impact in the productivity of the women in the factory.” </a:t>
            </a:r>
          </a:p>
        </p:txBody>
      </p:sp>
      <p:pic>
        <p:nvPicPr>
          <p:cNvPr id="3" name="Picture 2">
            <a:extLst>
              <a:ext uri="{FF2B5EF4-FFF2-40B4-BE49-F238E27FC236}">
                <a16:creationId xmlns:a16="http://schemas.microsoft.com/office/drawing/2014/main" id="{BE062D6E-2BD9-424F-A14B-F84C30F5D6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7333" y="287274"/>
            <a:ext cx="4510331" cy="6080760"/>
          </a:xfrm>
          <a:prstGeom prst="rect">
            <a:avLst/>
          </a:prstGeom>
        </p:spPr>
      </p:pic>
    </p:spTree>
    <p:extLst>
      <p:ext uri="{BB962C8B-B14F-4D97-AF65-F5344CB8AC3E}">
        <p14:creationId xmlns:p14="http://schemas.microsoft.com/office/powerpoint/2010/main" val="74738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ctrTitle"/>
          </p:nvPr>
        </p:nvSpPr>
        <p:spPr/>
        <p:txBody>
          <a:bodyPr/>
          <a:lstStyle/>
          <a:p>
            <a:r>
              <a:rPr lang="en-US" dirty="0"/>
              <a:t>Jagdamba Spinning Mills </a:t>
            </a:r>
          </a:p>
        </p:txBody>
      </p:sp>
    </p:spTree>
    <p:extLst>
      <p:ext uri="{BB962C8B-B14F-4D97-AF65-F5344CB8AC3E}">
        <p14:creationId xmlns:p14="http://schemas.microsoft.com/office/powerpoint/2010/main" val="2322729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title"/>
          </p:nvPr>
        </p:nvSpPr>
        <p:spPr>
          <a:xfrm>
            <a:off x="1066800" y="416351"/>
            <a:ext cx="10058400" cy="1371600"/>
          </a:xfrm>
        </p:spPr>
        <p:txBody>
          <a:bodyPr/>
          <a:lstStyle/>
          <a:p>
            <a:r>
              <a:rPr lang="en-US" dirty="0">
                <a:solidFill>
                  <a:schemeClr val="tx1"/>
                </a:solidFill>
              </a:rPr>
              <a:t>Jagdamba</a:t>
            </a:r>
            <a:r>
              <a:rPr lang="en-US" dirty="0"/>
              <a:t> Spinning Mills </a:t>
            </a:r>
          </a:p>
        </p:txBody>
      </p:sp>
      <p:sp>
        <p:nvSpPr>
          <p:cNvPr id="3" name="Content Placeholder 2">
            <a:extLst>
              <a:ext uri="{FF2B5EF4-FFF2-40B4-BE49-F238E27FC236}">
                <a16:creationId xmlns:a16="http://schemas.microsoft.com/office/drawing/2014/main" id="{B0F0DCCF-C1BF-4A3F-85D3-102DF4EA2A82}"/>
              </a:ext>
            </a:extLst>
          </p:cNvPr>
          <p:cNvSpPr>
            <a:spLocks noGrp="1"/>
          </p:cNvSpPr>
          <p:nvPr>
            <p:ph idx="1"/>
          </p:nvPr>
        </p:nvSpPr>
        <p:spPr>
          <a:xfrm>
            <a:off x="1066800" y="1787951"/>
            <a:ext cx="10058400" cy="3849624"/>
          </a:xfrm>
        </p:spPr>
        <p:txBody>
          <a:bodyPr>
            <a:normAutofit/>
          </a:bodyPr>
          <a:lstStyle/>
          <a:p>
            <a:pPr marL="0" indent="0" algn="just">
              <a:buNone/>
            </a:pPr>
            <a:r>
              <a:rPr lang="en-US" sz="2400" b="1" dirty="0">
                <a:latin typeface="+mj-lt"/>
              </a:rPr>
              <a:t>Employment status: </a:t>
            </a:r>
            <a:r>
              <a:rPr lang="en-US" sz="2400" dirty="0">
                <a:latin typeface="+mj-lt"/>
              </a:rPr>
              <a:t>Total employed till date – </a:t>
            </a:r>
            <a:r>
              <a:rPr lang="en-US" sz="2400" b="1" dirty="0">
                <a:latin typeface="+mj-lt"/>
              </a:rPr>
              <a:t>399</a:t>
            </a:r>
            <a:r>
              <a:rPr lang="en-US" sz="2400" dirty="0">
                <a:latin typeface="+mj-lt"/>
              </a:rPr>
              <a:t> (Dec 2019- Nov 2020)</a:t>
            </a:r>
          </a:p>
          <a:p>
            <a:pPr marL="0" indent="0" algn="just">
              <a:buNone/>
            </a:pPr>
            <a:r>
              <a:rPr lang="en-US" sz="1900" dirty="0">
                <a:latin typeface="+mj-lt"/>
              </a:rPr>
              <a:t>(50 women on boarded in December 2020 for the first time in the company’s history)</a:t>
            </a:r>
            <a:endParaRPr lang="en-US" sz="2200" dirty="0">
              <a:latin typeface="+mj-lt"/>
            </a:endParaRPr>
          </a:p>
          <a:p>
            <a:pPr marL="0" indent="0" algn="just">
              <a:buNone/>
            </a:pPr>
            <a:r>
              <a:rPr lang="en-US" sz="2400" b="1" dirty="0">
                <a:latin typeface="+mj-lt"/>
              </a:rPr>
              <a:t>Improvements made and planned to enroll more women: </a:t>
            </a:r>
          </a:p>
          <a:p>
            <a:r>
              <a:rPr lang="en-US" sz="1600" dirty="0"/>
              <a:t>For convenience and safety of women trainees, Jagdamba is running a bus service (</a:t>
            </a:r>
            <a:r>
              <a:rPr lang="en-US" sz="1600" dirty="0" err="1"/>
              <a:t>Bhairahawa</a:t>
            </a:r>
            <a:r>
              <a:rPr lang="en-US" sz="1600" dirty="0"/>
              <a:t>-Factory-</a:t>
            </a:r>
            <a:r>
              <a:rPr lang="en-US" sz="1600" dirty="0" err="1"/>
              <a:t>Bhairaha</a:t>
            </a:r>
            <a:r>
              <a:rPr lang="en-US" sz="1600" dirty="0"/>
              <a:t> and Lumbini-Factory-Lumbini route).</a:t>
            </a:r>
          </a:p>
          <a:p>
            <a:r>
              <a:rPr lang="en-US" sz="1600" dirty="0"/>
              <a:t>Plans for a new training hall within its premises is underway. </a:t>
            </a:r>
          </a:p>
          <a:p>
            <a:r>
              <a:rPr lang="en-US" sz="1600" dirty="0"/>
              <a:t>Jagdamba is also planning to renovate their existing building to provide residential facilities and construct changing rooms, separate washrooms and breastfeeding rooms for women. </a:t>
            </a:r>
          </a:p>
          <a:p>
            <a:pPr>
              <a:buFont typeface="Courier New" panose="02070309020205020404" pitchFamily="49" charset="0"/>
              <a:buChar char="o"/>
            </a:pPr>
            <a:endParaRPr lang="en-US" sz="2400" b="1" dirty="0">
              <a:latin typeface="+mj-lt"/>
            </a:endParaRPr>
          </a:p>
          <a:p>
            <a:endParaRPr lang="en-US" sz="2000" dirty="0">
              <a:latin typeface="+mj-lt"/>
            </a:endParaRPr>
          </a:p>
          <a:p>
            <a:pPr marL="0" lvl="0" indent="0">
              <a:lnSpc>
                <a:spcPct val="100000"/>
              </a:lnSpc>
              <a:buNone/>
              <a:defRPr cap="all"/>
            </a:pPr>
            <a:endParaRPr lang="en-US" sz="1600" dirty="0"/>
          </a:p>
          <a:p>
            <a:endParaRPr lang="en-US" dirty="0"/>
          </a:p>
        </p:txBody>
      </p:sp>
    </p:spTree>
    <p:extLst>
      <p:ext uri="{BB962C8B-B14F-4D97-AF65-F5344CB8AC3E}">
        <p14:creationId xmlns:p14="http://schemas.microsoft.com/office/powerpoint/2010/main" val="21836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2AA651-7CC3-47FA-A01E-6A0F03796BC1}"/>
              </a:ext>
            </a:extLst>
          </p:cNvPr>
          <p:cNvSpPr txBox="1"/>
          <p:nvPr/>
        </p:nvSpPr>
        <p:spPr>
          <a:xfrm>
            <a:off x="4625824" y="1870070"/>
            <a:ext cx="3381053" cy="646331"/>
          </a:xfrm>
          <a:prstGeom prst="rect">
            <a:avLst/>
          </a:prstGeom>
          <a:noFill/>
        </p:spPr>
        <p:txBody>
          <a:bodyPr wrap="square" rtlCol="0">
            <a:spAutoFit/>
          </a:bodyPr>
          <a:lstStyle/>
          <a:p>
            <a:pPr algn="ctr"/>
            <a:r>
              <a:rPr lang="en-US" dirty="0"/>
              <a:t>First batch of women trainees at Jagdamba </a:t>
            </a:r>
          </a:p>
        </p:txBody>
      </p:sp>
      <p:pic>
        <p:nvPicPr>
          <p:cNvPr id="5" name="Picture 4">
            <a:extLst>
              <a:ext uri="{FF2B5EF4-FFF2-40B4-BE49-F238E27FC236}">
                <a16:creationId xmlns:a16="http://schemas.microsoft.com/office/drawing/2014/main" id="{C747D9F7-0040-4E4E-9501-4185D7532B62}"/>
              </a:ext>
            </a:extLst>
          </p:cNvPr>
          <p:cNvPicPr>
            <a:picLocks noChangeAspect="1"/>
          </p:cNvPicPr>
          <p:nvPr/>
        </p:nvPicPr>
        <p:blipFill rotWithShape="1">
          <a:blip r:embed="rId2"/>
          <a:srcRect b="13926"/>
          <a:stretch/>
        </p:blipFill>
        <p:spPr>
          <a:xfrm>
            <a:off x="613880" y="988413"/>
            <a:ext cx="4144471" cy="2675486"/>
          </a:xfrm>
          <a:prstGeom prst="rect">
            <a:avLst/>
          </a:prstGeom>
        </p:spPr>
      </p:pic>
      <p:pic>
        <p:nvPicPr>
          <p:cNvPr id="8" name="Picture 7">
            <a:extLst>
              <a:ext uri="{FF2B5EF4-FFF2-40B4-BE49-F238E27FC236}">
                <a16:creationId xmlns:a16="http://schemas.microsoft.com/office/drawing/2014/main" id="{CB394848-735F-45F4-9737-E53C5834D2AB}"/>
              </a:ext>
            </a:extLst>
          </p:cNvPr>
          <p:cNvPicPr>
            <a:picLocks noChangeAspect="1"/>
          </p:cNvPicPr>
          <p:nvPr/>
        </p:nvPicPr>
        <p:blipFill>
          <a:blip r:embed="rId3"/>
          <a:stretch>
            <a:fillRect/>
          </a:stretch>
        </p:blipFill>
        <p:spPr>
          <a:xfrm>
            <a:off x="8505896" y="1489552"/>
            <a:ext cx="2802483" cy="3766778"/>
          </a:xfrm>
          <a:prstGeom prst="rect">
            <a:avLst/>
          </a:prstGeom>
        </p:spPr>
      </p:pic>
      <p:sp>
        <p:nvSpPr>
          <p:cNvPr id="9" name="TextBox 8">
            <a:extLst>
              <a:ext uri="{FF2B5EF4-FFF2-40B4-BE49-F238E27FC236}">
                <a16:creationId xmlns:a16="http://schemas.microsoft.com/office/drawing/2014/main" id="{0832F306-E2C5-4D14-A2CD-53FE9E2645F0}"/>
              </a:ext>
            </a:extLst>
          </p:cNvPr>
          <p:cNvSpPr txBox="1"/>
          <p:nvPr/>
        </p:nvSpPr>
        <p:spPr>
          <a:xfrm>
            <a:off x="8447145" y="5359553"/>
            <a:ext cx="2919984" cy="523220"/>
          </a:xfrm>
          <a:prstGeom prst="rect">
            <a:avLst/>
          </a:prstGeom>
          <a:noFill/>
        </p:spPr>
        <p:txBody>
          <a:bodyPr wrap="square" rtlCol="0">
            <a:spAutoFit/>
          </a:bodyPr>
          <a:lstStyle/>
          <a:p>
            <a:pPr algn="ctr"/>
            <a:r>
              <a:rPr lang="en-US" sz="1400" dirty="0"/>
              <a:t>Building under renovation to accommodate more women.</a:t>
            </a:r>
          </a:p>
        </p:txBody>
      </p:sp>
      <p:pic>
        <p:nvPicPr>
          <p:cNvPr id="4" name="Picture 3" descr="A picture containing green, train&#10;&#10;Description automatically generated">
            <a:extLst>
              <a:ext uri="{FF2B5EF4-FFF2-40B4-BE49-F238E27FC236}">
                <a16:creationId xmlns:a16="http://schemas.microsoft.com/office/drawing/2014/main" id="{B57B9DB0-AD5C-4189-8F2A-069EAE814E14}"/>
              </a:ext>
            </a:extLst>
          </p:cNvPr>
          <p:cNvPicPr>
            <a:picLocks noChangeAspect="1"/>
          </p:cNvPicPr>
          <p:nvPr/>
        </p:nvPicPr>
        <p:blipFill rotWithShape="1">
          <a:blip r:embed="rId4"/>
          <a:srcRect t="7902" b="11706"/>
          <a:stretch/>
        </p:blipFill>
        <p:spPr>
          <a:xfrm>
            <a:off x="824871" y="3922490"/>
            <a:ext cx="3502702" cy="2111901"/>
          </a:xfrm>
          <a:prstGeom prst="rect">
            <a:avLst/>
          </a:prstGeom>
        </p:spPr>
      </p:pic>
      <p:pic>
        <p:nvPicPr>
          <p:cNvPr id="7" name="Picture 6" descr="A picture containing indoor, ceiling, cart, several&#10;&#10;Description automatically generated">
            <a:extLst>
              <a:ext uri="{FF2B5EF4-FFF2-40B4-BE49-F238E27FC236}">
                <a16:creationId xmlns:a16="http://schemas.microsoft.com/office/drawing/2014/main" id="{C4C98780-0FC8-470D-A93A-8F6BDD16B453}"/>
              </a:ext>
            </a:extLst>
          </p:cNvPr>
          <p:cNvPicPr>
            <a:picLocks noChangeAspect="1"/>
          </p:cNvPicPr>
          <p:nvPr/>
        </p:nvPicPr>
        <p:blipFill rotWithShape="1">
          <a:blip r:embed="rId5"/>
          <a:srcRect t="4673"/>
          <a:stretch/>
        </p:blipFill>
        <p:spPr>
          <a:xfrm>
            <a:off x="4647066" y="3922490"/>
            <a:ext cx="2953901" cy="2111902"/>
          </a:xfrm>
          <a:prstGeom prst="rect">
            <a:avLst/>
          </a:prstGeom>
        </p:spPr>
      </p:pic>
      <p:cxnSp>
        <p:nvCxnSpPr>
          <p:cNvPr id="10" name="Straight Connector 9">
            <a:extLst>
              <a:ext uri="{FF2B5EF4-FFF2-40B4-BE49-F238E27FC236}">
                <a16:creationId xmlns:a16="http://schemas.microsoft.com/office/drawing/2014/main" id="{CEB274AD-7285-4D21-BDAB-4D9BFBCB5EE2}"/>
              </a:ext>
            </a:extLst>
          </p:cNvPr>
          <p:cNvCxnSpPr/>
          <p:nvPr/>
        </p:nvCxnSpPr>
        <p:spPr>
          <a:xfrm>
            <a:off x="8053431" y="699603"/>
            <a:ext cx="0" cy="5578679"/>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124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B20B534-ED9B-44E8-B3A2-29CB60000416}"/>
              </a:ext>
            </a:extLst>
          </p:cNvPr>
          <p:cNvSpPr>
            <a:spLocks noGrp="1"/>
          </p:cNvSpPr>
          <p:nvPr>
            <p:ph sz="half" idx="1"/>
          </p:nvPr>
        </p:nvSpPr>
        <p:spPr>
          <a:xfrm>
            <a:off x="4128009" y="996385"/>
            <a:ext cx="2283052" cy="5103841"/>
          </a:xfrm>
        </p:spPr>
        <p:txBody>
          <a:bodyPr>
            <a:normAutofit fontScale="92500" lnSpcReduction="20000"/>
          </a:bodyPr>
          <a:lstStyle/>
          <a:p>
            <a:pPr marL="0" indent="0" algn="just">
              <a:lnSpc>
                <a:spcPct val="100000"/>
              </a:lnSpc>
              <a:buNone/>
            </a:pPr>
            <a:r>
              <a:rPr lang="en-US" sz="1400" b="1" dirty="0"/>
              <a:t>Pavitra Khadka</a:t>
            </a:r>
          </a:p>
          <a:p>
            <a:pPr marL="0" indent="0" algn="just">
              <a:lnSpc>
                <a:spcPct val="100000"/>
              </a:lnSpc>
              <a:buNone/>
            </a:pPr>
            <a:r>
              <a:rPr lang="en-US" sz="1400" b="1" dirty="0"/>
              <a:t>“</a:t>
            </a:r>
            <a:r>
              <a:rPr lang="en-US" sz="1400" dirty="0"/>
              <a:t>I completed my studies as a Lab Technician. Unfortunately, there is lack of employment opportunities  in that sector and so I could not find a job. The pressure of shouldering the burden of caring for family without making any use of skills was weighing heavy on me and that’s when I learnt about the placement opportunity at </a:t>
            </a:r>
            <a:r>
              <a:rPr lang="en-US" sz="1400" dirty="0" err="1"/>
              <a:t>Jagdamba</a:t>
            </a:r>
            <a:r>
              <a:rPr lang="en-US" sz="1400" dirty="0"/>
              <a:t>. Needless to say, it was a no brainer for me, and I decided to enroll. I am thankful to </a:t>
            </a:r>
            <a:r>
              <a:rPr lang="en-US" sz="1400" dirty="0" err="1"/>
              <a:t>Jagdamba</a:t>
            </a:r>
            <a:r>
              <a:rPr lang="en-US" sz="1400" dirty="0"/>
              <a:t> for this opportunity, which is also addressing the problem of gender gap in industrial sector. I believe women like me have more available choices for employment for them now.” </a:t>
            </a:r>
          </a:p>
        </p:txBody>
      </p:sp>
      <p:pic>
        <p:nvPicPr>
          <p:cNvPr id="2" name="Picture 1">
            <a:extLst>
              <a:ext uri="{FF2B5EF4-FFF2-40B4-BE49-F238E27FC236}">
                <a16:creationId xmlns:a16="http://schemas.microsoft.com/office/drawing/2014/main" id="{0C0D9F61-DAA8-4DDA-881D-15D1CD5F49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385" y="633369"/>
            <a:ext cx="2138519" cy="3480053"/>
          </a:xfrm>
          <a:prstGeom prst="rect">
            <a:avLst/>
          </a:prstGeom>
        </p:spPr>
      </p:pic>
      <p:sp>
        <p:nvSpPr>
          <p:cNvPr id="6" name="Text Placeholder 3">
            <a:extLst>
              <a:ext uri="{FF2B5EF4-FFF2-40B4-BE49-F238E27FC236}">
                <a16:creationId xmlns:a16="http://schemas.microsoft.com/office/drawing/2014/main" id="{AB3E3EAF-6534-42A0-8827-E9064EE4A68B}"/>
              </a:ext>
            </a:extLst>
          </p:cNvPr>
          <p:cNvSpPr txBox="1">
            <a:spLocks/>
          </p:cNvSpPr>
          <p:nvPr/>
        </p:nvSpPr>
        <p:spPr>
          <a:xfrm>
            <a:off x="7204327" y="4237870"/>
            <a:ext cx="4256014" cy="1862356"/>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just">
              <a:buNone/>
            </a:pPr>
            <a:r>
              <a:rPr lang="en-US" sz="1600" dirty="0"/>
              <a:t>“The management at </a:t>
            </a:r>
            <a:r>
              <a:rPr lang="en-US" sz="1600" dirty="0" err="1"/>
              <a:t>Jagdamba</a:t>
            </a:r>
            <a:r>
              <a:rPr lang="en-US" sz="1600" dirty="0"/>
              <a:t> Spinning Mills realized the over representation of men in the factory and the lack flexibility in terms of providing opportunities for women. After various rounds of discussions with NYMA and UKaid </a:t>
            </a:r>
            <a:r>
              <a:rPr lang="en-US" sz="1600" dirty="0">
                <a:latin typeface="Nirmala UI" panose="020B0502040204020203" pitchFamily="34" charset="0"/>
                <a:ea typeface="Nirmala UI" panose="020B0502040204020203" pitchFamily="34" charset="0"/>
                <a:cs typeface="Nirmala UI" panose="020B0502040204020203" pitchFamily="34" charset="0"/>
              </a:rPr>
              <a:t>सीप</a:t>
            </a:r>
            <a:r>
              <a:rPr lang="en-US" sz="1600" dirty="0">
                <a:ea typeface="Nirmala UI" panose="020B0502040204020203" pitchFamily="34" charset="0"/>
                <a:cs typeface="Nirmala UI" panose="020B0502040204020203" pitchFamily="34" charset="0"/>
              </a:rPr>
              <a:t>, we came up with a plan to enroll more women and provide job opportunities for them. </a:t>
            </a:r>
            <a:r>
              <a:rPr lang="en-US" sz="1600" dirty="0"/>
              <a:t>We are certain that this is a win-win situation for both company and for women’s livelihood impact.” -  </a:t>
            </a:r>
            <a:r>
              <a:rPr lang="en-US" sz="1600" b="1" dirty="0"/>
              <a:t>Chandrika Jaiswal, DGM, </a:t>
            </a:r>
            <a:r>
              <a:rPr lang="en-US" sz="1600" b="1" dirty="0" err="1"/>
              <a:t>Jagdamba</a:t>
            </a:r>
            <a:r>
              <a:rPr lang="en-US" sz="1600" b="1" dirty="0"/>
              <a:t> Spinning Mills </a:t>
            </a:r>
          </a:p>
        </p:txBody>
      </p:sp>
      <p:pic>
        <p:nvPicPr>
          <p:cNvPr id="4" name="Picture 3">
            <a:extLst>
              <a:ext uri="{FF2B5EF4-FFF2-40B4-BE49-F238E27FC236}">
                <a16:creationId xmlns:a16="http://schemas.microsoft.com/office/drawing/2014/main" id="{E73A7B09-6514-4B46-AC2A-B509458B40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327" y="921411"/>
            <a:ext cx="4256015" cy="3192011"/>
          </a:xfrm>
          <a:prstGeom prst="rect">
            <a:avLst/>
          </a:prstGeom>
        </p:spPr>
      </p:pic>
      <p:cxnSp>
        <p:nvCxnSpPr>
          <p:cNvPr id="8" name="Straight Connector 7">
            <a:extLst>
              <a:ext uri="{FF2B5EF4-FFF2-40B4-BE49-F238E27FC236}">
                <a16:creationId xmlns:a16="http://schemas.microsoft.com/office/drawing/2014/main" id="{53313F73-6675-4729-B271-4C94656D1319}"/>
              </a:ext>
            </a:extLst>
          </p:cNvPr>
          <p:cNvCxnSpPr/>
          <p:nvPr/>
        </p:nvCxnSpPr>
        <p:spPr>
          <a:xfrm>
            <a:off x="6778305" y="656868"/>
            <a:ext cx="0" cy="5578679"/>
          </a:xfrm>
          <a:prstGeom prst="line">
            <a:avLst/>
          </a:prstGeom>
          <a:ln w="28575"/>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533382B3-2738-4BB6-9284-3A63B0E487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3838" y="3768754"/>
            <a:ext cx="2656321" cy="2455877"/>
          </a:xfrm>
          <a:prstGeom prst="rect">
            <a:avLst/>
          </a:prstGeom>
        </p:spPr>
      </p:pic>
    </p:spTree>
    <p:extLst>
      <p:ext uri="{BB962C8B-B14F-4D97-AF65-F5344CB8AC3E}">
        <p14:creationId xmlns:p14="http://schemas.microsoft.com/office/powerpoint/2010/main" val="3025700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ctrTitle"/>
          </p:nvPr>
        </p:nvSpPr>
        <p:spPr/>
        <p:txBody>
          <a:bodyPr>
            <a:normAutofit fontScale="90000"/>
          </a:bodyPr>
          <a:lstStyle/>
          <a:p>
            <a:r>
              <a:rPr lang="en-US" dirty="0"/>
              <a:t>NYMA’s Upcoming </a:t>
            </a:r>
            <a:r>
              <a:rPr lang="en-US" dirty="0">
                <a:solidFill>
                  <a:schemeClr val="tx1"/>
                </a:solidFill>
              </a:rPr>
              <a:t>SAFEGUARDING</a:t>
            </a:r>
            <a:r>
              <a:rPr lang="en-US" dirty="0"/>
              <a:t> plans</a:t>
            </a:r>
          </a:p>
        </p:txBody>
      </p:sp>
    </p:spTree>
    <p:extLst>
      <p:ext uri="{BB962C8B-B14F-4D97-AF65-F5344CB8AC3E}">
        <p14:creationId xmlns:p14="http://schemas.microsoft.com/office/powerpoint/2010/main" val="97421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title"/>
          </p:nvPr>
        </p:nvSpPr>
        <p:spPr>
          <a:xfrm>
            <a:off x="873852" y="500240"/>
            <a:ext cx="10711343" cy="1371600"/>
          </a:xfrm>
        </p:spPr>
        <p:txBody>
          <a:bodyPr>
            <a:normAutofit/>
          </a:bodyPr>
          <a:lstStyle/>
          <a:p>
            <a:r>
              <a:rPr lang="en-US" dirty="0"/>
              <a:t>Upcoming</a:t>
            </a:r>
            <a:r>
              <a:rPr lang="en-US" b="1" dirty="0"/>
              <a:t> </a:t>
            </a:r>
            <a:r>
              <a:rPr lang="en-US" dirty="0">
                <a:solidFill>
                  <a:schemeClr val="tx1"/>
                </a:solidFill>
              </a:rPr>
              <a:t>Safeguarding</a:t>
            </a:r>
            <a:r>
              <a:rPr lang="en-US" b="1" dirty="0">
                <a:solidFill>
                  <a:schemeClr val="tx1"/>
                </a:solidFill>
              </a:rPr>
              <a:t> </a:t>
            </a:r>
            <a:r>
              <a:rPr lang="en-US" dirty="0">
                <a:solidFill>
                  <a:schemeClr val="tx1"/>
                </a:solidFill>
              </a:rPr>
              <a:t>Plans</a:t>
            </a:r>
          </a:p>
        </p:txBody>
      </p:sp>
      <p:sp>
        <p:nvSpPr>
          <p:cNvPr id="3" name="Content Placeholder 2">
            <a:extLst>
              <a:ext uri="{FF2B5EF4-FFF2-40B4-BE49-F238E27FC236}">
                <a16:creationId xmlns:a16="http://schemas.microsoft.com/office/drawing/2014/main" id="{B0F0DCCF-C1BF-4A3F-85D3-102DF4EA2A82}"/>
              </a:ext>
            </a:extLst>
          </p:cNvPr>
          <p:cNvSpPr>
            <a:spLocks noGrp="1"/>
          </p:cNvSpPr>
          <p:nvPr>
            <p:ph idx="1"/>
          </p:nvPr>
        </p:nvSpPr>
        <p:spPr>
          <a:xfrm>
            <a:off x="974521" y="1952118"/>
            <a:ext cx="10058400" cy="3849624"/>
          </a:xfrm>
        </p:spPr>
        <p:txBody>
          <a:bodyPr>
            <a:normAutofit fontScale="92500" lnSpcReduction="10000"/>
          </a:bodyPr>
          <a:lstStyle/>
          <a:p>
            <a:pPr algn="just">
              <a:buFont typeface="Arial" panose="020B0604020202020204" pitchFamily="34" charset="0"/>
              <a:buChar char="•"/>
            </a:pPr>
            <a:r>
              <a:rPr lang="en-US" sz="2000" dirty="0">
                <a:latin typeface="+mj-lt"/>
              </a:rPr>
              <a:t>Industry-wide roll out of the </a:t>
            </a:r>
            <a:r>
              <a:rPr lang="en-US" sz="2000" b="1" dirty="0">
                <a:latin typeface="+mj-lt"/>
              </a:rPr>
              <a:t>consolidated Safeguarding Policy </a:t>
            </a:r>
            <a:r>
              <a:rPr lang="en-US" sz="2000" dirty="0">
                <a:latin typeface="+mj-lt"/>
              </a:rPr>
              <a:t>followed by training to all employees.</a:t>
            </a:r>
          </a:p>
          <a:p>
            <a:pPr algn="just">
              <a:buFont typeface="Arial" panose="020B0604020202020204" pitchFamily="34" charset="0"/>
              <a:buChar char="•"/>
            </a:pPr>
            <a:r>
              <a:rPr lang="en-US" sz="2000" dirty="0"/>
              <a:t>Establish </a:t>
            </a:r>
            <a:r>
              <a:rPr lang="en-US" sz="2000" b="1" dirty="0"/>
              <a:t>Safeguarding Unit </a:t>
            </a:r>
            <a:r>
              <a:rPr lang="en-US" sz="2000" dirty="0"/>
              <a:t>in all partner industries, and as part of which also </a:t>
            </a:r>
            <a:r>
              <a:rPr lang="en-US" sz="2000" b="1" dirty="0"/>
              <a:t>Safeguarding risk registration process </a:t>
            </a:r>
            <a:r>
              <a:rPr lang="en-US" sz="2000" dirty="0"/>
              <a:t>to strengthen the investigation process.</a:t>
            </a:r>
          </a:p>
          <a:p>
            <a:pPr algn="just">
              <a:buFont typeface="Arial" panose="020B0604020202020204" pitchFamily="34" charset="0"/>
              <a:buChar char="•"/>
            </a:pPr>
            <a:r>
              <a:rPr lang="en-US" sz="2000" dirty="0"/>
              <a:t>Conduct training on </a:t>
            </a:r>
            <a:r>
              <a:rPr lang="en-US" sz="2000" b="1" dirty="0"/>
              <a:t>Code of Conduct/Ethics and Behavior</a:t>
            </a:r>
            <a:r>
              <a:rPr lang="en-US" sz="2000" dirty="0"/>
              <a:t>.</a:t>
            </a:r>
          </a:p>
          <a:p>
            <a:pPr algn="just">
              <a:buFont typeface="Arial" panose="020B0604020202020204" pitchFamily="34" charset="0"/>
              <a:buChar char="•"/>
            </a:pPr>
            <a:r>
              <a:rPr lang="en-US" sz="2000" dirty="0"/>
              <a:t>Ensure a </a:t>
            </a:r>
            <a:r>
              <a:rPr lang="en-US" sz="2000" b="1" dirty="0"/>
              <a:t>better reporting system </a:t>
            </a:r>
            <a:r>
              <a:rPr lang="en-US" sz="2000" dirty="0"/>
              <a:t>across the industries</a:t>
            </a:r>
            <a:r>
              <a:rPr lang="en-US" sz="2000" i="1" dirty="0"/>
              <a:t>. (Ensuring forms are collected on regular basis on which can then be reflected on the Monthly, Quarterly and Annual Reports on Safeguarding).</a:t>
            </a:r>
          </a:p>
          <a:p>
            <a:pPr>
              <a:buFont typeface="Arial" panose="020B0604020202020204" pitchFamily="34" charset="0"/>
              <a:buChar char="•"/>
            </a:pPr>
            <a:r>
              <a:rPr lang="en-US" sz="2000" dirty="0"/>
              <a:t>Provision of </a:t>
            </a:r>
            <a:r>
              <a:rPr lang="en-US" sz="2000" b="1" dirty="0"/>
              <a:t>supportive facilities </a:t>
            </a:r>
            <a:r>
              <a:rPr lang="en-US" sz="2000" dirty="0"/>
              <a:t>- </a:t>
            </a:r>
            <a:r>
              <a:rPr lang="en-US" sz="2000" b="1" dirty="0"/>
              <a:t>necessary safeguards </a:t>
            </a:r>
            <a:r>
              <a:rPr lang="en-US" sz="2000" dirty="0"/>
              <a:t>– with special consideration to encourage participation, retention, safe work environment for women (transportation, accommodation, and child-care support, etc.)   </a:t>
            </a:r>
          </a:p>
          <a:p>
            <a:pPr algn="just">
              <a:buFont typeface="Arial" panose="020B0604020202020204" pitchFamily="34" charset="0"/>
              <a:buChar char="•"/>
            </a:pPr>
            <a:endParaRPr lang="en-US" sz="2400" dirty="0">
              <a:highlight>
                <a:srgbClr val="FFFF00"/>
              </a:highlight>
              <a:latin typeface="+mj-lt"/>
            </a:endParaRPr>
          </a:p>
          <a:p>
            <a:pPr marL="0" indent="0" algn="just">
              <a:buNone/>
            </a:pPr>
            <a:endParaRPr lang="en-US" sz="2400" dirty="0">
              <a:highlight>
                <a:srgbClr val="FFFF00"/>
              </a:highlight>
              <a:latin typeface="+mj-lt"/>
            </a:endParaRPr>
          </a:p>
          <a:p>
            <a:pPr>
              <a:buFont typeface="Courier New" panose="02070309020205020404" pitchFamily="49" charset="0"/>
              <a:buChar char="o"/>
            </a:pPr>
            <a:endParaRPr lang="en-US" sz="2400" dirty="0">
              <a:latin typeface="+mj-lt"/>
            </a:endParaRPr>
          </a:p>
          <a:p>
            <a:endParaRPr lang="en-US" sz="2000" dirty="0">
              <a:latin typeface="+mj-lt"/>
            </a:endParaRPr>
          </a:p>
          <a:p>
            <a:pPr marL="0" lvl="0" indent="0">
              <a:lnSpc>
                <a:spcPct val="100000"/>
              </a:lnSpc>
              <a:buNone/>
              <a:defRPr cap="all"/>
            </a:pPr>
            <a:endParaRPr lang="en-US" sz="1600" dirty="0"/>
          </a:p>
          <a:p>
            <a:endParaRPr lang="en-US" dirty="0"/>
          </a:p>
        </p:txBody>
      </p:sp>
    </p:spTree>
    <p:extLst>
      <p:ext uri="{BB962C8B-B14F-4D97-AF65-F5344CB8AC3E}">
        <p14:creationId xmlns:p14="http://schemas.microsoft.com/office/powerpoint/2010/main" val="31021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title"/>
          </p:nvPr>
        </p:nvSpPr>
        <p:spPr>
          <a:xfrm>
            <a:off x="1066800" y="416351"/>
            <a:ext cx="10058400" cy="1371600"/>
          </a:xfrm>
        </p:spPr>
        <p:txBody>
          <a:bodyPr>
            <a:normAutofit/>
          </a:bodyPr>
          <a:lstStyle/>
          <a:p>
            <a:r>
              <a:rPr lang="en-US" sz="3500" dirty="0"/>
              <a:t>Snapshot: </a:t>
            </a:r>
            <a:r>
              <a:rPr lang="en-US" sz="3500" dirty="0" err="1"/>
              <a:t>UKaid</a:t>
            </a:r>
            <a:r>
              <a:rPr lang="en-US" sz="3500" dirty="0"/>
              <a:t> </a:t>
            </a:r>
            <a:r>
              <a:rPr lang="en-US" sz="3500" dirty="0">
                <a:latin typeface="Nirmala UI" panose="020B0502040204020203" pitchFamily="34" charset="0"/>
                <a:ea typeface="Nirmala UI" panose="020B0502040204020203" pitchFamily="34" charset="0"/>
                <a:cs typeface="Nirmala UI" panose="020B0502040204020203" pitchFamily="34" charset="0"/>
              </a:rPr>
              <a:t>सीप</a:t>
            </a:r>
            <a:r>
              <a:rPr lang="en-US" sz="3500" dirty="0"/>
              <a:t> &amp; NYMA Partnership </a:t>
            </a:r>
          </a:p>
        </p:txBody>
      </p:sp>
      <p:sp>
        <p:nvSpPr>
          <p:cNvPr id="3" name="Content Placeholder 2">
            <a:extLst>
              <a:ext uri="{FF2B5EF4-FFF2-40B4-BE49-F238E27FC236}">
                <a16:creationId xmlns:a16="http://schemas.microsoft.com/office/drawing/2014/main" id="{B0F0DCCF-C1BF-4A3F-85D3-102DF4EA2A82}"/>
              </a:ext>
            </a:extLst>
          </p:cNvPr>
          <p:cNvSpPr>
            <a:spLocks noGrp="1"/>
          </p:cNvSpPr>
          <p:nvPr>
            <p:ph idx="1"/>
          </p:nvPr>
        </p:nvSpPr>
        <p:spPr>
          <a:xfrm>
            <a:off x="546653" y="1560444"/>
            <a:ext cx="10883348" cy="4691270"/>
          </a:xfrm>
        </p:spPr>
        <p:txBody>
          <a:bodyPr>
            <a:noAutofit/>
          </a:bodyPr>
          <a:lstStyle/>
          <a:p>
            <a:pPr algn="just">
              <a:lnSpc>
                <a:spcPct val="100000"/>
              </a:lnSpc>
              <a:buFont typeface="Arial" panose="020B0604020202020204" pitchFamily="34" charset="0"/>
              <a:buChar char="•"/>
            </a:pPr>
            <a:r>
              <a:rPr lang="en-US" sz="1600" dirty="0">
                <a:latin typeface="+mj-lt"/>
              </a:rPr>
              <a:t>With catalytic technical and co-investment support from </a:t>
            </a:r>
            <a:r>
              <a:rPr lang="en-US" sz="1600" dirty="0" err="1">
                <a:latin typeface="+mj-lt"/>
              </a:rPr>
              <a:t>UKaid</a:t>
            </a:r>
            <a:r>
              <a:rPr lang="en-US" sz="1600" dirty="0">
                <a:latin typeface="+mj-lt"/>
              </a:rPr>
              <a:t> </a:t>
            </a:r>
            <a:r>
              <a:rPr lang="en-US" sz="1600" dirty="0">
                <a:latin typeface="Nirmala UI" panose="020B0502040204020203" pitchFamily="34" charset="0"/>
                <a:ea typeface="Nirmala UI" panose="020B0502040204020203" pitchFamily="34" charset="0"/>
                <a:cs typeface="Nirmala UI" panose="020B0502040204020203" pitchFamily="34" charset="0"/>
              </a:rPr>
              <a:t>सीप</a:t>
            </a:r>
            <a:r>
              <a:rPr lang="en-US" sz="1600" dirty="0">
                <a:latin typeface="+mj-lt"/>
              </a:rPr>
              <a:t>, NYMA leads a </a:t>
            </a:r>
            <a:r>
              <a:rPr lang="en-US" sz="1600" b="1" dirty="0">
                <a:latin typeface="+mj-lt"/>
              </a:rPr>
              <a:t>multi-factory skills development and job creation initiative </a:t>
            </a:r>
            <a:r>
              <a:rPr lang="en-US" sz="1600" dirty="0">
                <a:latin typeface="+mj-lt"/>
              </a:rPr>
              <a:t>designed to address skill gaps and workforce demands and upgrade training capacity of the yarn and knit-wear industry.</a:t>
            </a:r>
          </a:p>
          <a:p>
            <a:pPr marL="0" indent="0" algn="just">
              <a:lnSpc>
                <a:spcPct val="100000"/>
              </a:lnSpc>
              <a:buNone/>
            </a:pPr>
            <a:endParaRPr lang="en-US" sz="300" dirty="0">
              <a:latin typeface="+mj-lt"/>
            </a:endParaRPr>
          </a:p>
          <a:p>
            <a:pPr algn="just">
              <a:lnSpc>
                <a:spcPct val="100000"/>
              </a:lnSpc>
              <a:buFont typeface="Arial" panose="020B0604020202020204" pitchFamily="34" charset="0"/>
              <a:buChar char="•"/>
            </a:pPr>
            <a:r>
              <a:rPr lang="en-US" sz="1600" dirty="0">
                <a:latin typeface="+mj-lt"/>
              </a:rPr>
              <a:t>The four partner industries viz. Reliance Spinning Mills, Triveni Spinning Mills, Jagdamba Spinning Mills and Tricot Industry have trained and placed nearly </a:t>
            </a:r>
            <a:r>
              <a:rPr lang="en-US" sz="1600" b="1" dirty="0">
                <a:latin typeface="+mj-lt"/>
              </a:rPr>
              <a:t>2,500</a:t>
            </a:r>
            <a:r>
              <a:rPr lang="en-US" sz="1600" dirty="0">
                <a:latin typeface="+mj-lt"/>
              </a:rPr>
              <a:t> people in various job roles. </a:t>
            </a:r>
            <a:r>
              <a:rPr lang="en-US" sz="1600" dirty="0"/>
              <a:t>(Nov 2020) </a:t>
            </a:r>
          </a:p>
          <a:p>
            <a:pPr marL="0" indent="0" algn="just">
              <a:lnSpc>
                <a:spcPct val="100000"/>
              </a:lnSpc>
              <a:buNone/>
            </a:pPr>
            <a:endParaRPr lang="en-US" sz="300" dirty="0">
              <a:latin typeface="+mj-lt"/>
            </a:endParaRPr>
          </a:p>
          <a:p>
            <a:pPr algn="just">
              <a:lnSpc>
                <a:spcPct val="100000"/>
              </a:lnSpc>
              <a:buFont typeface="Arial" panose="020B0604020202020204" pitchFamily="34" charset="0"/>
              <a:buChar char="•"/>
            </a:pPr>
            <a:r>
              <a:rPr lang="en-US" sz="1600" dirty="0">
                <a:cs typeface="Times New Roman" panose="02020603050405020304" pitchFamily="18" charset="0"/>
              </a:rPr>
              <a:t>Key feature: </a:t>
            </a:r>
            <a:r>
              <a:rPr lang="en-US" sz="1600" b="1" dirty="0">
                <a:cs typeface="Times New Roman" panose="02020603050405020304" pitchFamily="18" charset="0"/>
              </a:rPr>
              <a:t>Onboarding more women </a:t>
            </a:r>
            <a:r>
              <a:rPr lang="en-US" sz="1600" dirty="0">
                <a:cs typeface="Times New Roman" panose="02020603050405020304" pitchFamily="18" charset="0"/>
              </a:rPr>
              <a:t>– by instituting policy for at least 50% trainees to be women – </a:t>
            </a:r>
            <a:r>
              <a:rPr lang="en-US" sz="1600" b="1" dirty="0">
                <a:cs typeface="Times New Roman" panose="02020603050405020304" pitchFamily="18" charset="0"/>
              </a:rPr>
              <a:t>and ensuring empowering, safe workplaces. </a:t>
            </a:r>
            <a:r>
              <a:rPr lang="en-US" sz="1600" dirty="0">
                <a:cs typeface="Times New Roman" panose="02020603050405020304" pitchFamily="18" charset="0"/>
              </a:rPr>
              <a:t>Other GESI and Safeguarding strategy and techniques: </a:t>
            </a:r>
          </a:p>
          <a:p>
            <a:pPr lvl="1" algn="just">
              <a:buFont typeface="Arial" panose="020B0604020202020204" pitchFamily="34" charset="0"/>
              <a:buChar char="•"/>
            </a:pPr>
            <a:r>
              <a:rPr lang="en-US" sz="1600" b="1" dirty="0">
                <a:cs typeface="Times New Roman" panose="02020603050405020304" pitchFamily="18" charset="0"/>
              </a:rPr>
              <a:t>Investing in women-friendly infrastructure </a:t>
            </a:r>
            <a:r>
              <a:rPr lang="en-US" sz="1600" dirty="0">
                <a:cs typeface="Times New Roman" panose="02020603050405020304" pitchFamily="18" charset="0"/>
              </a:rPr>
              <a:t>(separate bathroom, accommodation, lactation space). </a:t>
            </a:r>
          </a:p>
          <a:p>
            <a:pPr lvl="1">
              <a:buFont typeface="Arial" panose="020B0604020202020204" pitchFamily="34" charset="0"/>
              <a:buChar char="•"/>
            </a:pPr>
            <a:r>
              <a:rPr lang="en-US" sz="1600" dirty="0">
                <a:cs typeface="Times New Roman" panose="02020603050405020304" pitchFamily="18" charset="0"/>
              </a:rPr>
              <a:t>Revising </a:t>
            </a:r>
            <a:r>
              <a:rPr lang="en-US" sz="1600" b="1" dirty="0">
                <a:cs typeface="Times New Roman" panose="02020603050405020304" pitchFamily="18" charset="0"/>
              </a:rPr>
              <a:t>standardized curriculum for apprenticeship-based training </a:t>
            </a:r>
            <a:r>
              <a:rPr lang="en-US" sz="1600" dirty="0">
                <a:cs typeface="Times New Roman" panose="02020603050405020304" pitchFamily="18" charset="0"/>
              </a:rPr>
              <a:t>encompassing hard and soft skills, including to build confidence and negotiation abilities.  </a:t>
            </a:r>
          </a:p>
          <a:p>
            <a:pPr lvl="1">
              <a:buFont typeface="Arial" panose="020B0604020202020204" pitchFamily="34" charset="0"/>
              <a:buChar char="•"/>
            </a:pPr>
            <a:r>
              <a:rPr lang="en-US" sz="1600" dirty="0">
                <a:cs typeface="Times New Roman" panose="02020603050405020304" pitchFamily="18" charset="0"/>
              </a:rPr>
              <a:t>Instituting necessary safeguards – with special consideration to encourage participation, retention, and a safe working environment for women (e.g. transportation and child-care support, etc.)</a:t>
            </a:r>
          </a:p>
          <a:p>
            <a:pPr lvl="1">
              <a:buFont typeface="Arial" panose="020B0604020202020204" pitchFamily="34" charset="0"/>
              <a:buChar char="•"/>
            </a:pPr>
            <a:r>
              <a:rPr lang="en-US" sz="1600" dirty="0">
                <a:cs typeface="Times New Roman" panose="02020603050405020304" pitchFamily="18" charset="0"/>
              </a:rPr>
              <a:t>Creating a special safeguard policy to emphasize and orient all team on the value and practices protection against sexual exploitation, abuse, and harassment. </a:t>
            </a:r>
          </a:p>
          <a:p>
            <a:pPr algn="just">
              <a:lnSpc>
                <a:spcPct val="100000"/>
              </a:lnSpc>
              <a:buFont typeface="Arial" panose="020B0604020202020204" pitchFamily="34" charset="0"/>
              <a:buChar char="•"/>
            </a:pPr>
            <a:endParaRPr lang="en-US" sz="1600" dirty="0">
              <a:latin typeface="+mj-lt"/>
            </a:endParaRPr>
          </a:p>
          <a:p>
            <a:pPr marL="0" indent="0">
              <a:lnSpc>
                <a:spcPct val="100000"/>
              </a:lnSpc>
              <a:buNone/>
            </a:pPr>
            <a:endParaRPr lang="en-US" sz="1600" dirty="0">
              <a:latin typeface="+mj-lt"/>
            </a:endParaRPr>
          </a:p>
          <a:p>
            <a:pPr>
              <a:lnSpc>
                <a:spcPct val="100000"/>
              </a:lnSpc>
            </a:pPr>
            <a:endParaRPr lang="en-US" sz="1600" dirty="0">
              <a:latin typeface="+mj-lt"/>
            </a:endParaRPr>
          </a:p>
          <a:p>
            <a:pPr marL="0" lvl="0" indent="0">
              <a:lnSpc>
                <a:spcPct val="100000"/>
              </a:lnSpc>
              <a:buNone/>
              <a:defRPr cap="all"/>
            </a:pPr>
            <a:endParaRPr lang="en-US" sz="1600" dirty="0"/>
          </a:p>
          <a:p>
            <a:pPr>
              <a:lnSpc>
                <a:spcPct val="100000"/>
              </a:lnSpc>
            </a:pPr>
            <a:endParaRPr lang="en-US" sz="1600" dirty="0"/>
          </a:p>
        </p:txBody>
      </p:sp>
    </p:spTree>
    <p:extLst>
      <p:ext uri="{BB962C8B-B14F-4D97-AF65-F5344CB8AC3E}">
        <p14:creationId xmlns:p14="http://schemas.microsoft.com/office/powerpoint/2010/main" val="141040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ctrTitle"/>
          </p:nvPr>
        </p:nvSpPr>
        <p:spPr/>
        <p:txBody>
          <a:bodyPr/>
          <a:lstStyle/>
          <a:p>
            <a:r>
              <a:rPr lang="en-US" dirty="0"/>
              <a:t>Triveni Spinning Mills </a:t>
            </a:r>
          </a:p>
        </p:txBody>
      </p:sp>
    </p:spTree>
    <p:extLst>
      <p:ext uri="{BB962C8B-B14F-4D97-AF65-F5344CB8AC3E}">
        <p14:creationId xmlns:p14="http://schemas.microsoft.com/office/powerpoint/2010/main" val="389220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8DBB-3040-48B2-9487-8D114A4906A3}"/>
              </a:ext>
            </a:extLst>
          </p:cNvPr>
          <p:cNvSpPr>
            <a:spLocks noGrp="1"/>
          </p:cNvSpPr>
          <p:nvPr>
            <p:ph type="title"/>
          </p:nvPr>
        </p:nvSpPr>
        <p:spPr>
          <a:xfrm>
            <a:off x="1066800" y="416351"/>
            <a:ext cx="10058400" cy="1371600"/>
          </a:xfrm>
        </p:spPr>
        <p:txBody>
          <a:bodyPr/>
          <a:lstStyle/>
          <a:p>
            <a:r>
              <a:rPr lang="en-US" dirty="0"/>
              <a:t>Triveni Spinning Mills </a:t>
            </a:r>
          </a:p>
        </p:txBody>
      </p:sp>
      <p:sp>
        <p:nvSpPr>
          <p:cNvPr id="3" name="Content Placeholder 2">
            <a:extLst>
              <a:ext uri="{FF2B5EF4-FFF2-40B4-BE49-F238E27FC236}">
                <a16:creationId xmlns:a16="http://schemas.microsoft.com/office/drawing/2014/main" id="{B0F0DCCF-C1BF-4A3F-85D3-102DF4EA2A82}"/>
              </a:ext>
            </a:extLst>
          </p:cNvPr>
          <p:cNvSpPr>
            <a:spLocks noGrp="1"/>
          </p:cNvSpPr>
          <p:nvPr>
            <p:ph idx="1"/>
          </p:nvPr>
        </p:nvSpPr>
        <p:spPr>
          <a:xfrm>
            <a:off x="897117" y="1787951"/>
            <a:ext cx="10402942" cy="4143926"/>
          </a:xfrm>
        </p:spPr>
        <p:txBody>
          <a:bodyPr>
            <a:normAutofit lnSpcReduction="10000"/>
          </a:bodyPr>
          <a:lstStyle/>
          <a:p>
            <a:pPr marL="0" indent="0" algn="just">
              <a:buNone/>
            </a:pPr>
            <a:r>
              <a:rPr lang="en-US" sz="2400" b="1" dirty="0">
                <a:latin typeface="+mj-lt"/>
              </a:rPr>
              <a:t>Employment status: </a:t>
            </a:r>
            <a:r>
              <a:rPr lang="en-US" sz="2400" dirty="0">
                <a:latin typeface="+mj-lt"/>
              </a:rPr>
              <a:t>Total employed till date – </a:t>
            </a:r>
            <a:r>
              <a:rPr lang="en-US" sz="2400" b="1" dirty="0">
                <a:latin typeface="+mj-lt"/>
              </a:rPr>
              <a:t>393</a:t>
            </a:r>
            <a:r>
              <a:rPr lang="en-US" sz="2400" dirty="0">
                <a:latin typeface="+mj-lt"/>
              </a:rPr>
              <a:t> (women – 156 &amp; men - 237).</a:t>
            </a:r>
          </a:p>
          <a:p>
            <a:pPr marL="0" indent="0" algn="just">
              <a:buNone/>
            </a:pPr>
            <a:r>
              <a:rPr lang="en-US" sz="2400" b="1" dirty="0">
                <a:latin typeface="+mj-lt"/>
              </a:rPr>
              <a:t>Improvements made to enroll more women: </a:t>
            </a:r>
          </a:p>
          <a:p>
            <a:pPr algn="just">
              <a:buFont typeface="Courier New" panose="02070309020205020404" pitchFamily="49" charset="0"/>
              <a:buChar char="o"/>
            </a:pPr>
            <a:r>
              <a:rPr lang="en-US" sz="1600" b="1" dirty="0">
                <a:latin typeface="+mj-lt"/>
              </a:rPr>
              <a:t> </a:t>
            </a:r>
            <a:r>
              <a:rPr lang="en-US" sz="2400" dirty="0">
                <a:latin typeface="+mj-lt"/>
              </a:rPr>
              <a:t>Separate hostel &amp; bathroom/changing facilities for women which has resulted in onboarding 156 women into Triveni’s workforce from Dec 2019-Nov 2020. Currently there are 46 women staying in the hostel facilities. The capacity of the hostel is to accommodate 70 at present. </a:t>
            </a:r>
          </a:p>
          <a:p>
            <a:pPr algn="just">
              <a:buFont typeface="Courier New" panose="02070309020205020404" pitchFamily="49" charset="0"/>
              <a:buChar char="o"/>
            </a:pPr>
            <a:r>
              <a:rPr lang="en-US" sz="1600" dirty="0">
                <a:latin typeface="+mj-lt"/>
              </a:rPr>
              <a:t> </a:t>
            </a:r>
            <a:r>
              <a:rPr lang="en-US" sz="2400" dirty="0">
                <a:latin typeface="+mj-lt"/>
              </a:rPr>
              <a:t>Onboarding of women guards/security personnel &amp; hostel in-charge/caretaker.</a:t>
            </a:r>
          </a:p>
          <a:p>
            <a:pPr>
              <a:buFont typeface="Courier New" panose="02070309020205020404" pitchFamily="49" charset="0"/>
              <a:buChar char="o"/>
            </a:pPr>
            <a:endParaRPr lang="en-US" sz="2400" dirty="0">
              <a:latin typeface="+mj-lt"/>
            </a:endParaRPr>
          </a:p>
          <a:p>
            <a:endParaRPr lang="en-US" sz="2000" dirty="0">
              <a:latin typeface="+mj-lt"/>
            </a:endParaRPr>
          </a:p>
          <a:p>
            <a:pPr marL="0" lvl="0" indent="0">
              <a:lnSpc>
                <a:spcPct val="100000"/>
              </a:lnSpc>
              <a:buNone/>
              <a:defRPr cap="all"/>
            </a:pPr>
            <a:endParaRPr lang="en-US" sz="1600" dirty="0"/>
          </a:p>
          <a:p>
            <a:endParaRPr lang="en-US" dirty="0"/>
          </a:p>
        </p:txBody>
      </p:sp>
    </p:spTree>
    <p:extLst>
      <p:ext uri="{BB962C8B-B14F-4D97-AF65-F5344CB8AC3E}">
        <p14:creationId xmlns:p14="http://schemas.microsoft.com/office/powerpoint/2010/main" val="349251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train, track, long&#10;&#10;Description automatically generated">
            <a:extLst>
              <a:ext uri="{FF2B5EF4-FFF2-40B4-BE49-F238E27FC236}">
                <a16:creationId xmlns:a16="http://schemas.microsoft.com/office/drawing/2014/main" id="{BA0A16C6-49B2-4E1C-983D-7DCFCB4082F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75052" y="1509236"/>
            <a:ext cx="7818555" cy="3529209"/>
          </a:xfrm>
        </p:spPr>
      </p:pic>
      <p:pic>
        <p:nvPicPr>
          <p:cNvPr id="2" name="0-02-03-6926e5c6fb214719eb28ae3632a107799a438141aba2f616a20f446348eb08df_94d25d5f">
            <a:hlinkClick r:id="" action="ppaction://media"/>
            <a:extLst>
              <a:ext uri="{FF2B5EF4-FFF2-40B4-BE49-F238E27FC236}">
                <a16:creationId xmlns:a16="http://schemas.microsoft.com/office/drawing/2014/main" id="{8174DCA7-A1FD-4946-BF76-049B43A3E1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99402" y="504952"/>
            <a:ext cx="3217545" cy="5720080"/>
          </a:xfrm>
          <a:prstGeom prst="rect">
            <a:avLst/>
          </a:prstGeom>
        </p:spPr>
      </p:pic>
      <p:sp>
        <p:nvSpPr>
          <p:cNvPr id="3" name="TextBox 2">
            <a:extLst>
              <a:ext uri="{FF2B5EF4-FFF2-40B4-BE49-F238E27FC236}">
                <a16:creationId xmlns:a16="http://schemas.microsoft.com/office/drawing/2014/main" id="{5806A352-15F7-4295-9911-708FCC1F6203}"/>
              </a:ext>
            </a:extLst>
          </p:cNvPr>
          <p:cNvSpPr txBox="1"/>
          <p:nvPr/>
        </p:nvSpPr>
        <p:spPr>
          <a:xfrm>
            <a:off x="6465093" y="5958364"/>
            <a:ext cx="1976438" cy="369332"/>
          </a:xfrm>
          <a:prstGeom prst="rect">
            <a:avLst/>
          </a:prstGeom>
          <a:noFill/>
        </p:spPr>
        <p:txBody>
          <a:bodyPr wrap="square" rtlCol="0">
            <a:spAutoFit/>
          </a:bodyPr>
          <a:lstStyle/>
          <a:p>
            <a:r>
              <a:rPr lang="en-US" dirty="0"/>
              <a:t>Click for video </a:t>
            </a:r>
          </a:p>
        </p:txBody>
      </p:sp>
      <p:cxnSp>
        <p:nvCxnSpPr>
          <p:cNvPr id="6" name="Straight Arrow Connector 5">
            <a:extLst>
              <a:ext uri="{FF2B5EF4-FFF2-40B4-BE49-F238E27FC236}">
                <a16:creationId xmlns:a16="http://schemas.microsoft.com/office/drawing/2014/main" id="{AC908458-4F7E-42D6-BAD8-16014A0E4689}"/>
              </a:ext>
            </a:extLst>
          </p:cNvPr>
          <p:cNvCxnSpPr>
            <a:cxnSpLocks/>
          </p:cNvCxnSpPr>
          <p:nvPr/>
        </p:nvCxnSpPr>
        <p:spPr>
          <a:xfrm>
            <a:off x="6896100" y="5857875"/>
            <a:ext cx="10382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9489BB-0E34-4F76-B87A-4723E9C1B075}"/>
              </a:ext>
            </a:extLst>
          </p:cNvPr>
          <p:cNvSpPr txBox="1"/>
          <p:nvPr/>
        </p:nvSpPr>
        <p:spPr>
          <a:xfrm>
            <a:off x="2876521" y="759508"/>
            <a:ext cx="3381375" cy="369332"/>
          </a:xfrm>
          <a:prstGeom prst="rect">
            <a:avLst/>
          </a:prstGeom>
          <a:noFill/>
        </p:spPr>
        <p:txBody>
          <a:bodyPr wrap="square" rtlCol="0">
            <a:spAutoFit/>
          </a:bodyPr>
          <a:lstStyle/>
          <a:p>
            <a:r>
              <a:rPr lang="en-US" dirty="0"/>
              <a:t>Women at work at Triveni</a:t>
            </a:r>
          </a:p>
        </p:txBody>
      </p:sp>
    </p:spTree>
    <p:extLst>
      <p:ext uri="{BB962C8B-B14F-4D97-AF65-F5344CB8AC3E}">
        <p14:creationId xmlns:p14="http://schemas.microsoft.com/office/powerpoint/2010/main" val="20257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 train, long, track&#10;&#10;Description automatically generated">
            <a:extLst>
              <a:ext uri="{FF2B5EF4-FFF2-40B4-BE49-F238E27FC236}">
                <a16:creationId xmlns:a16="http://schemas.microsoft.com/office/drawing/2014/main" id="{B6147868-9A8E-4253-9752-B7451FFC7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352" y="1797121"/>
            <a:ext cx="7488936" cy="3380422"/>
          </a:xfrm>
          <a:prstGeom prst="rect">
            <a:avLst/>
          </a:prstGeom>
        </p:spPr>
      </p:pic>
      <p:pic>
        <p:nvPicPr>
          <p:cNvPr id="12" name="0-02-03-675bf7dd7c60d8a3c2bc53db332e703cc6188f59dd8a0b12b120eacc428e1f21_f8e2b15c">
            <a:hlinkClick r:id="" action="ppaction://media"/>
            <a:extLst>
              <a:ext uri="{FF2B5EF4-FFF2-40B4-BE49-F238E27FC236}">
                <a16:creationId xmlns:a16="http://schemas.microsoft.com/office/drawing/2014/main" id="{F27FB3C9-DF1A-41AF-86D8-0C99FC176C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59637" y="492760"/>
            <a:ext cx="3303270" cy="5872480"/>
          </a:xfrm>
          <a:prstGeom prst="rect">
            <a:avLst/>
          </a:prstGeom>
        </p:spPr>
      </p:pic>
      <p:sp>
        <p:nvSpPr>
          <p:cNvPr id="13" name="TextBox 12">
            <a:extLst>
              <a:ext uri="{FF2B5EF4-FFF2-40B4-BE49-F238E27FC236}">
                <a16:creationId xmlns:a16="http://schemas.microsoft.com/office/drawing/2014/main" id="{C34E7C9D-D6B9-4010-A140-7B69E3A56E45}"/>
              </a:ext>
            </a:extLst>
          </p:cNvPr>
          <p:cNvSpPr txBox="1"/>
          <p:nvPr/>
        </p:nvSpPr>
        <p:spPr>
          <a:xfrm>
            <a:off x="6465093" y="5958364"/>
            <a:ext cx="1976438" cy="369332"/>
          </a:xfrm>
          <a:prstGeom prst="rect">
            <a:avLst/>
          </a:prstGeom>
          <a:noFill/>
        </p:spPr>
        <p:txBody>
          <a:bodyPr wrap="square" rtlCol="0">
            <a:spAutoFit/>
          </a:bodyPr>
          <a:lstStyle/>
          <a:p>
            <a:r>
              <a:rPr lang="en-US" dirty="0"/>
              <a:t>Click for video </a:t>
            </a:r>
          </a:p>
        </p:txBody>
      </p:sp>
      <p:cxnSp>
        <p:nvCxnSpPr>
          <p:cNvPr id="14" name="Straight Arrow Connector 13">
            <a:extLst>
              <a:ext uri="{FF2B5EF4-FFF2-40B4-BE49-F238E27FC236}">
                <a16:creationId xmlns:a16="http://schemas.microsoft.com/office/drawing/2014/main" id="{74DF581C-6116-4D0C-9254-D91D960BFE94}"/>
              </a:ext>
            </a:extLst>
          </p:cNvPr>
          <p:cNvCxnSpPr>
            <a:cxnSpLocks/>
          </p:cNvCxnSpPr>
          <p:nvPr/>
        </p:nvCxnSpPr>
        <p:spPr>
          <a:xfrm>
            <a:off x="6896100" y="5857875"/>
            <a:ext cx="10382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D76947-C285-4C74-95F5-F5A8C167CAC8}"/>
              </a:ext>
            </a:extLst>
          </p:cNvPr>
          <p:cNvSpPr/>
          <p:nvPr/>
        </p:nvSpPr>
        <p:spPr>
          <a:xfrm>
            <a:off x="3096461" y="932123"/>
            <a:ext cx="2999539" cy="369332"/>
          </a:xfrm>
          <a:prstGeom prst="rect">
            <a:avLst/>
          </a:prstGeom>
        </p:spPr>
        <p:txBody>
          <a:bodyPr wrap="none">
            <a:spAutoFit/>
          </a:bodyPr>
          <a:lstStyle/>
          <a:p>
            <a:r>
              <a:rPr lang="en-US" dirty="0"/>
              <a:t>Women at work at Triveni</a:t>
            </a:r>
          </a:p>
        </p:txBody>
      </p:sp>
    </p:spTree>
    <p:extLst>
      <p:ext uri="{BB962C8B-B14F-4D97-AF65-F5344CB8AC3E}">
        <p14:creationId xmlns:p14="http://schemas.microsoft.com/office/powerpoint/2010/main" val="20313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room&#10;&#10;Description automatically generated">
            <a:extLst>
              <a:ext uri="{FF2B5EF4-FFF2-40B4-BE49-F238E27FC236}">
                <a16:creationId xmlns:a16="http://schemas.microsoft.com/office/drawing/2014/main" id="{A57FE59A-13CE-47C9-81A4-B516456DDF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328" y="738628"/>
            <a:ext cx="5960210" cy="2690372"/>
          </a:xfrm>
          <a:prstGeom prst="rect">
            <a:avLst/>
          </a:prstGeom>
        </p:spPr>
      </p:pic>
      <p:pic>
        <p:nvPicPr>
          <p:cNvPr id="5" name="Picture 4" descr="A picture containing table, sitting, cake, sheep&#10;&#10;Description automatically generated">
            <a:extLst>
              <a:ext uri="{FF2B5EF4-FFF2-40B4-BE49-F238E27FC236}">
                <a16:creationId xmlns:a16="http://schemas.microsoft.com/office/drawing/2014/main" id="{DE3FF84D-D79C-4A35-8DDB-D54B6CFFB2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0" y="3505235"/>
            <a:ext cx="5960208" cy="2690372"/>
          </a:xfrm>
          <a:prstGeom prst="rect">
            <a:avLst/>
          </a:prstGeom>
        </p:spPr>
      </p:pic>
      <p:pic>
        <p:nvPicPr>
          <p:cNvPr id="4" name="0-02-03-ce8d6dae89c0a9762e7fee0b554d62d1064e5d6d0e201bda33c66f488d53a4d3_25848a59">
            <a:hlinkClick r:id="" action="ppaction://media"/>
            <a:extLst>
              <a:ext uri="{FF2B5EF4-FFF2-40B4-BE49-F238E27FC236}">
                <a16:creationId xmlns:a16="http://schemas.microsoft.com/office/drawing/2014/main" id="{E9B4D912-941F-4D6D-8BCD-859397AECD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94787" y="1665117"/>
            <a:ext cx="4782885" cy="2690373"/>
          </a:xfrm>
          <a:prstGeom prst="rect">
            <a:avLst/>
          </a:prstGeom>
        </p:spPr>
      </p:pic>
      <p:sp>
        <p:nvSpPr>
          <p:cNvPr id="7" name="TextBox 6">
            <a:extLst>
              <a:ext uri="{FF2B5EF4-FFF2-40B4-BE49-F238E27FC236}">
                <a16:creationId xmlns:a16="http://schemas.microsoft.com/office/drawing/2014/main" id="{9C321B84-F50A-4FA2-9BB8-0093809D5065}"/>
              </a:ext>
            </a:extLst>
          </p:cNvPr>
          <p:cNvSpPr txBox="1"/>
          <p:nvPr/>
        </p:nvSpPr>
        <p:spPr>
          <a:xfrm>
            <a:off x="8484393" y="5293372"/>
            <a:ext cx="1976438" cy="369332"/>
          </a:xfrm>
          <a:prstGeom prst="rect">
            <a:avLst/>
          </a:prstGeom>
          <a:noFill/>
        </p:spPr>
        <p:txBody>
          <a:bodyPr wrap="square" rtlCol="0">
            <a:spAutoFit/>
          </a:bodyPr>
          <a:lstStyle/>
          <a:p>
            <a:r>
              <a:rPr lang="en-US" dirty="0"/>
              <a:t>Click for video </a:t>
            </a:r>
          </a:p>
        </p:txBody>
      </p:sp>
      <p:cxnSp>
        <p:nvCxnSpPr>
          <p:cNvPr id="10" name="Straight Arrow Connector 9">
            <a:extLst>
              <a:ext uri="{FF2B5EF4-FFF2-40B4-BE49-F238E27FC236}">
                <a16:creationId xmlns:a16="http://schemas.microsoft.com/office/drawing/2014/main" id="{C826A582-5E64-468E-BAC6-BD690A4026A2}"/>
              </a:ext>
            </a:extLst>
          </p:cNvPr>
          <p:cNvCxnSpPr>
            <a:cxnSpLocks/>
          </p:cNvCxnSpPr>
          <p:nvPr/>
        </p:nvCxnSpPr>
        <p:spPr>
          <a:xfrm flipV="1">
            <a:off x="9372600" y="4614569"/>
            <a:ext cx="0" cy="678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2750609-2227-4EE7-A53D-CBF21041A747}"/>
              </a:ext>
            </a:extLst>
          </p:cNvPr>
          <p:cNvSpPr/>
          <p:nvPr/>
        </p:nvSpPr>
        <p:spPr>
          <a:xfrm>
            <a:off x="7461292" y="727235"/>
            <a:ext cx="2999539" cy="369332"/>
          </a:xfrm>
          <a:prstGeom prst="rect">
            <a:avLst/>
          </a:prstGeom>
        </p:spPr>
        <p:txBody>
          <a:bodyPr wrap="none">
            <a:spAutoFit/>
          </a:bodyPr>
          <a:lstStyle/>
          <a:p>
            <a:r>
              <a:rPr lang="en-US" dirty="0"/>
              <a:t>Women at work at Triveni</a:t>
            </a:r>
          </a:p>
        </p:txBody>
      </p:sp>
    </p:spTree>
    <p:extLst>
      <p:ext uri="{BB962C8B-B14F-4D97-AF65-F5344CB8AC3E}">
        <p14:creationId xmlns:p14="http://schemas.microsoft.com/office/powerpoint/2010/main" val="33851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indoor, curtain, sitting&#10;&#10;Description automatically generated">
            <a:extLst>
              <a:ext uri="{FF2B5EF4-FFF2-40B4-BE49-F238E27FC236}">
                <a16:creationId xmlns:a16="http://schemas.microsoft.com/office/drawing/2014/main" id="{6784E306-BF0F-4071-A776-223EC98AD0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680" y="579120"/>
            <a:ext cx="6918960" cy="3123141"/>
          </a:xfrm>
          <a:prstGeom prst="rect">
            <a:avLst/>
          </a:prstGeom>
        </p:spPr>
      </p:pic>
      <p:pic>
        <p:nvPicPr>
          <p:cNvPr id="6" name="Picture 5" descr="A stone building that has a sign on a brick wall&#10;&#10;Description automatically generated">
            <a:extLst>
              <a:ext uri="{FF2B5EF4-FFF2-40B4-BE49-F238E27FC236}">
                <a16:creationId xmlns:a16="http://schemas.microsoft.com/office/drawing/2014/main" id="{B21DBD64-2FD9-4CF0-A1C0-B6AAD355D3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2977" y="3021541"/>
            <a:ext cx="7441343" cy="3358939"/>
          </a:xfrm>
          <a:prstGeom prst="rect">
            <a:avLst/>
          </a:prstGeom>
        </p:spPr>
      </p:pic>
      <p:sp>
        <p:nvSpPr>
          <p:cNvPr id="2" name="TextBox 1">
            <a:extLst>
              <a:ext uri="{FF2B5EF4-FFF2-40B4-BE49-F238E27FC236}">
                <a16:creationId xmlns:a16="http://schemas.microsoft.com/office/drawing/2014/main" id="{892AA651-7CC3-47FA-A01E-6A0F03796BC1}"/>
              </a:ext>
            </a:extLst>
          </p:cNvPr>
          <p:cNvSpPr txBox="1"/>
          <p:nvPr/>
        </p:nvSpPr>
        <p:spPr>
          <a:xfrm>
            <a:off x="7800768" y="877001"/>
            <a:ext cx="3720672" cy="923330"/>
          </a:xfrm>
          <a:prstGeom prst="rect">
            <a:avLst/>
          </a:prstGeom>
          <a:noFill/>
        </p:spPr>
        <p:txBody>
          <a:bodyPr wrap="square" rtlCol="0">
            <a:spAutoFit/>
          </a:bodyPr>
          <a:lstStyle/>
          <a:p>
            <a:r>
              <a:rPr lang="en-US" dirty="0"/>
              <a:t>Construction of separate bathroom &amp; changing rooms for women. </a:t>
            </a:r>
          </a:p>
        </p:txBody>
      </p:sp>
    </p:spTree>
    <p:extLst>
      <p:ext uri="{BB962C8B-B14F-4D97-AF65-F5344CB8AC3E}">
        <p14:creationId xmlns:p14="http://schemas.microsoft.com/office/powerpoint/2010/main" val="3096304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02-03-a7e17b1df9d94fc96c4e62d8adf94191ca1090a54817b0f78970a6d18dc4d725_1cbdd716">
            <a:hlinkClick r:id="" action="ppaction://media"/>
            <a:extLst>
              <a:ext uri="{FF2B5EF4-FFF2-40B4-BE49-F238E27FC236}">
                <a16:creationId xmlns:a16="http://schemas.microsoft.com/office/drawing/2014/main" id="{562F1751-4CFB-4300-AA99-20AD06DC78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5390" y="155448"/>
            <a:ext cx="3590162" cy="6382512"/>
          </a:xfrm>
          <a:prstGeom prst="rect">
            <a:avLst/>
          </a:prstGeom>
          <a:noFill/>
          <a:ln>
            <a:noFill/>
          </a:ln>
        </p:spPr>
      </p:pic>
      <p:sp>
        <p:nvSpPr>
          <p:cNvPr id="12" name="Text Placeholder 3">
            <a:extLst>
              <a:ext uri="{FF2B5EF4-FFF2-40B4-BE49-F238E27FC236}">
                <a16:creationId xmlns:a16="http://schemas.microsoft.com/office/drawing/2014/main" id="{2B20B534-ED9B-44E8-B3A2-29CB60000416}"/>
              </a:ext>
            </a:extLst>
          </p:cNvPr>
          <p:cNvSpPr>
            <a:spLocks noGrp="1"/>
          </p:cNvSpPr>
          <p:nvPr>
            <p:ph type="body" sz="half" idx="2"/>
          </p:nvPr>
        </p:nvSpPr>
        <p:spPr>
          <a:xfrm>
            <a:off x="8431530" y="745958"/>
            <a:ext cx="3144774" cy="5715000"/>
          </a:xfrm>
        </p:spPr>
        <p:txBody>
          <a:bodyPr>
            <a:normAutofit lnSpcReduction="10000"/>
          </a:bodyPr>
          <a:lstStyle/>
          <a:p>
            <a:r>
              <a:rPr lang="en-US" b="1" dirty="0"/>
              <a:t>Kriti Lama</a:t>
            </a:r>
            <a:r>
              <a:rPr lang="en-US" dirty="0"/>
              <a:t>, 20: </a:t>
            </a:r>
          </a:p>
          <a:p>
            <a:pPr algn="just"/>
            <a:r>
              <a:rPr lang="en-US" dirty="0"/>
              <a:t>“I have been working in Triveni for about 4 months now and working here has really boosted my self-confidence. I did not have a bank account but now, I get my salary through the bank account set up by the company. These days I feel more confident as I am self sufficient and do not have to depend on anyone else. I am financially independent as I can use my debit card &amp; cheque book to take out money when I need it.” </a:t>
            </a:r>
          </a:p>
        </p:txBody>
      </p:sp>
    </p:spTree>
    <p:extLst>
      <p:ext uri="{BB962C8B-B14F-4D97-AF65-F5344CB8AC3E}">
        <p14:creationId xmlns:p14="http://schemas.microsoft.com/office/powerpoint/2010/main" val="36231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7651BA-F45C-4845-9AB3-E0A65B39F5E1}">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http://purl.org/dc/dcmitype/"/>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1035</Words>
  <Application>Microsoft Office PowerPoint</Application>
  <PresentationFormat>Widescreen</PresentationFormat>
  <Paragraphs>59</Paragraphs>
  <Slides>16</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Courier New</vt:lpstr>
      <vt:lpstr>Garamond</vt:lpstr>
      <vt:lpstr>Nirmala UI</vt:lpstr>
      <vt:lpstr>SavonVTI</vt:lpstr>
      <vt:lpstr>GESI and safeguarding Integration by  Nepal Yarn Manufacturer’s Association (NYMA)  </vt:lpstr>
      <vt:lpstr>Snapshot: UKaid सीप &amp; NYMA Partnership </vt:lpstr>
      <vt:lpstr>Triveni Spinning Mills </vt:lpstr>
      <vt:lpstr>Triveni Spinning Mills </vt:lpstr>
      <vt:lpstr>PowerPoint Presentation</vt:lpstr>
      <vt:lpstr>PowerPoint Presentation</vt:lpstr>
      <vt:lpstr>PowerPoint Presentation</vt:lpstr>
      <vt:lpstr>PowerPoint Presentation</vt:lpstr>
      <vt:lpstr>PowerPoint Presentation</vt:lpstr>
      <vt:lpstr>PowerPoint Presentation</vt:lpstr>
      <vt:lpstr>Jagdamba Spinning Mills </vt:lpstr>
      <vt:lpstr>Jagdamba Spinning Mills </vt:lpstr>
      <vt:lpstr>PowerPoint Presentation</vt:lpstr>
      <vt:lpstr>PowerPoint Presentation</vt:lpstr>
      <vt:lpstr>NYMA’s Upcoming SAFEGUARDING plans</vt:lpstr>
      <vt:lpstr>Upcoming Safeguarding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GESI Integration by Nepal Yarn Manufacturer’s Association (NYMA)</dc:title>
  <dc:creator>SEEP</dc:creator>
  <cp:lastModifiedBy>susan dangol</cp:lastModifiedBy>
  <cp:revision>28</cp:revision>
  <dcterms:created xsi:type="dcterms:W3CDTF">2020-12-09T06:03:14Z</dcterms:created>
  <dcterms:modified xsi:type="dcterms:W3CDTF">2021-09-24T03:56:31Z</dcterms:modified>
</cp:coreProperties>
</file>